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18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87" r:id="rId20"/>
    <p:sldId id="276" r:id="rId21"/>
    <p:sldId id="277" r:id="rId22"/>
    <p:sldId id="278" r:id="rId23"/>
    <p:sldId id="280" r:id="rId24"/>
    <p:sldId id="279" r:id="rId25"/>
    <p:sldId id="281" r:id="rId26"/>
    <p:sldId id="286" r:id="rId27"/>
    <p:sldId id="284" r:id="rId28"/>
    <p:sldId id="285" r:id="rId29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69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春艳" initials="authorId_19674836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619B"/>
    <a:srgbClr val="CBE5E5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0"/>
        <p:guide pos="369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81.xml"/><Relationship Id="rId35" Type="http://schemas.openxmlformats.org/officeDocument/2006/relationships/customXml" Target="../customXml/item1.xml"/><Relationship Id="rId34" Type="http://schemas.openxmlformats.org/officeDocument/2006/relationships/customXmlProps" Target="../customXml/itemProps18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2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图片 1" descr="校名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764338" cy="833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8347-0FDB-4CE6-B043-2C7588DAA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AA71-CBB8-4492-92DB-D19ACCFE8D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燕尾形 13"/>
          <p:cNvSpPr/>
          <p:nvPr userDrawn="1">
            <p:custDataLst>
              <p:tags r:id="rId2"/>
            </p:custDataLst>
          </p:nvPr>
        </p:nvSpPr>
        <p:spPr>
          <a:xfrm>
            <a:off x="472439" y="217805"/>
            <a:ext cx="1959229" cy="439420"/>
          </a:xfrm>
          <a:prstGeom prst="chevron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b="1" dirty="0">
              <a:sym typeface="+mn-ea"/>
            </a:endParaRPr>
          </a:p>
        </p:txBody>
      </p:sp>
      <p:sp>
        <p:nvSpPr>
          <p:cNvPr id="15" name="燕尾形 14"/>
          <p:cNvSpPr/>
          <p:nvPr userDrawn="1">
            <p:custDataLst>
              <p:tags r:id="rId3"/>
            </p:custDataLst>
          </p:nvPr>
        </p:nvSpPr>
        <p:spPr>
          <a:xfrm>
            <a:off x="2289988" y="217805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/>
          </a:p>
        </p:txBody>
      </p:sp>
      <p:sp>
        <p:nvSpPr>
          <p:cNvPr id="7" name="燕尾形 6"/>
          <p:cNvSpPr/>
          <p:nvPr userDrawn="1">
            <p:custDataLst>
              <p:tags r:id="rId4"/>
            </p:custDataLst>
          </p:nvPr>
        </p:nvSpPr>
        <p:spPr>
          <a:xfrm>
            <a:off x="4011246" y="217805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/>
          </a:p>
        </p:txBody>
      </p:sp>
      <p:sp>
        <p:nvSpPr>
          <p:cNvPr id="8" name="燕尾形 7"/>
          <p:cNvSpPr/>
          <p:nvPr userDrawn="1">
            <p:custDataLst>
              <p:tags r:id="rId5"/>
            </p:custDataLst>
          </p:nvPr>
        </p:nvSpPr>
        <p:spPr>
          <a:xfrm>
            <a:off x="5730319" y="217805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/>
          </a:p>
        </p:txBody>
      </p:sp>
      <p:sp>
        <p:nvSpPr>
          <p:cNvPr id="9" name="燕尾形 8"/>
          <p:cNvSpPr/>
          <p:nvPr userDrawn="1">
            <p:custDataLst>
              <p:tags r:id="rId6"/>
            </p:custDataLst>
          </p:nvPr>
        </p:nvSpPr>
        <p:spPr>
          <a:xfrm>
            <a:off x="7452248" y="217805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/>
          </a:p>
        </p:txBody>
      </p:sp>
      <p:sp>
        <p:nvSpPr>
          <p:cNvPr id="19" name="燕尾形 18"/>
          <p:cNvSpPr/>
          <p:nvPr userDrawn="1">
            <p:custDataLst>
              <p:tags r:id="rId7"/>
            </p:custDataLst>
          </p:nvPr>
        </p:nvSpPr>
        <p:spPr>
          <a:xfrm>
            <a:off x="9180464" y="217805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/>
          </a:p>
        </p:txBody>
      </p:sp>
      <p:sp>
        <p:nvSpPr>
          <p:cNvPr id="10" name="单圆角矩形 9"/>
          <p:cNvSpPr/>
          <p:nvPr userDrawn="1"/>
        </p:nvSpPr>
        <p:spPr>
          <a:xfrm>
            <a:off x="358140" y="29718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348615" y="762635"/>
            <a:ext cx="1070673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83950" y="0"/>
            <a:ext cx="908050" cy="914400"/>
          </a:xfrm>
          <a:prstGeom prst="rect">
            <a:avLst/>
          </a:prstGeom>
        </p:spPr>
      </p:pic>
      <p:sp>
        <p:nvSpPr>
          <p:cNvPr id="12" name="单圆角矩形 11"/>
          <p:cNvSpPr/>
          <p:nvPr userDrawn="1"/>
        </p:nvSpPr>
        <p:spPr>
          <a:xfrm>
            <a:off x="472440" y="646557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27380" y="6465570"/>
            <a:ext cx="264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诚信 求是 笃</a:t>
            </a:r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学 致公</a:t>
            </a:r>
            <a:endParaRPr lang="zh-CN" altLang="en-US" sz="1200" smtClean="0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2228215" y="6607810"/>
            <a:ext cx="898017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日期占位符 2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208245" y="6541095"/>
            <a:ext cx="2700000" cy="3168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962C8B-B14F-4D97-AF65-F5344CB8AC3E}" type="datetimeFigureOut"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120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单圆角矩形 9"/>
          <p:cNvSpPr/>
          <p:nvPr userDrawn="1"/>
        </p:nvSpPr>
        <p:spPr>
          <a:xfrm>
            <a:off x="358140" y="29718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燕尾形 20"/>
          <p:cNvSpPr/>
          <p:nvPr userDrawn="1"/>
        </p:nvSpPr>
        <p:spPr>
          <a:xfrm>
            <a:off x="512847" y="219183"/>
            <a:ext cx="1959229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400" b="1" dirty="0">
              <a:sym typeface="+mn-ea"/>
            </a:endParaRPr>
          </a:p>
        </p:txBody>
      </p:sp>
      <p:sp>
        <p:nvSpPr>
          <p:cNvPr id="27" name="燕尾形 26"/>
          <p:cNvSpPr/>
          <p:nvPr userDrawn="1"/>
        </p:nvSpPr>
        <p:spPr>
          <a:xfrm>
            <a:off x="2329761" y="219183"/>
            <a:ext cx="1861388" cy="439420"/>
          </a:xfrm>
          <a:prstGeom prst="chevron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28" name="燕尾形 27"/>
          <p:cNvSpPr/>
          <p:nvPr userDrawn="1"/>
        </p:nvSpPr>
        <p:spPr>
          <a:xfrm>
            <a:off x="4051019" y="2191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29" name="燕尾形 28"/>
          <p:cNvSpPr/>
          <p:nvPr userDrawn="1"/>
        </p:nvSpPr>
        <p:spPr>
          <a:xfrm>
            <a:off x="5770092" y="2191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2" name="燕尾形 31"/>
          <p:cNvSpPr/>
          <p:nvPr userDrawn="1"/>
        </p:nvSpPr>
        <p:spPr>
          <a:xfrm>
            <a:off x="7492021" y="2191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3" name="燕尾形 32"/>
          <p:cNvSpPr/>
          <p:nvPr userDrawn="1"/>
        </p:nvSpPr>
        <p:spPr>
          <a:xfrm>
            <a:off x="9220237" y="2191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48615" y="762635"/>
            <a:ext cx="1070673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单圆角矩形 11"/>
          <p:cNvSpPr/>
          <p:nvPr userDrawn="1"/>
        </p:nvSpPr>
        <p:spPr>
          <a:xfrm>
            <a:off x="472440" y="646557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27380" y="6465570"/>
            <a:ext cx="264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诚信 求是 笃</a:t>
            </a:r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学 致公</a:t>
            </a:r>
            <a:endParaRPr lang="zh-CN" altLang="en-US" sz="1200" smtClean="0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2228215" y="6607810"/>
            <a:ext cx="898017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日期占位符 20"/>
          <p:cNvSpPr>
            <a:spLocks noGrp="1"/>
          </p:cNvSpPr>
          <p:nvPr userDrawn="1">
            <p:custDataLst>
              <p:tags r:id="rId2"/>
            </p:custDataLst>
          </p:nvPr>
        </p:nvSpPr>
        <p:spPr>
          <a:xfrm>
            <a:off x="11208245" y="6541095"/>
            <a:ext cx="2700000" cy="3168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962C8B-B14F-4D97-AF65-F5344CB8AC3E}" type="datetimeFigureOut"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120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83950" y="0"/>
            <a:ext cx="90805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单圆角矩形 9"/>
          <p:cNvSpPr/>
          <p:nvPr userDrawn="1"/>
        </p:nvSpPr>
        <p:spPr>
          <a:xfrm>
            <a:off x="358140" y="29718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燕尾形 11"/>
          <p:cNvSpPr/>
          <p:nvPr userDrawn="1"/>
        </p:nvSpPr>
        <p:spPr>
          <a:xfrm>
            <a:off x="485060" y="181883"/>
            <a:ext cx="1959229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400" b="1" dirty="0">
              <a:sym typeface="+mn-ea"/>
            </a:endParaRPr>
          </a:p>
        </p:txBody>
      </p:sp>
      <p:sp>
        <p:nvSpPr>
          <p:cNvPr id="13" name="燕尾形 12"/>
          <p:cNvSpPr/>
          <p:nvPr userDrawn="1"/>
        </p:nvSpPr>
        <p:spPr>
          <a:xfrm>
            <a:off x="2301974" y="1818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16" name="燕尾形 15"/>
          <p:cNvSpPr/>
          <p:nvPr userDrawn="1"/>
        </p:nvSpPr>
        <p:spPr>
          <a:xfrm>
            <a:off x="4023232" y="181883"/>
            <a:ext cx="1861388" cy="439420"/>
          </a:xfrm>
          <a:prstGeom prst="chevron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19" name="燕尾形 18"/>
          <p:cNvSpPr/>
          <p:nvPr userDrawn="1"/>
        </p:nvSpPr>
        <p:spPr>
          <a:xfrm>
            <a:off x="5742305" y="1818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20" name="燕尾形 19"/>
          <p:cNvSpPr/>
          <p:nvPr userDrawn="1"/>
        </p:nvSpPr>
        <p:spPr>
          <a:xfrm>
            <a:off x="7464234" y="1818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7" name="燕尾形 6"/>
          <p:cNvSpPr/>
          <p:nvPr userDrawn="1"/>
        </p:nvSpPr>
        <p:spPr>
          <a:xfrm>
            <a:off x="9192450" y="181883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8615" y="762635"/>
            <a:ext cx="1070673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单圆角矩形 8"/>
          <p:cNvSpPr/>
          <p:nvPr userDrawn="1"/>
        </p:nvSpPr>
        <p:spPr>
          <a:xfrm>
            <a:off x="472440" y="646557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27380" y="6465570"/>
            <a:ext cx="264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诚信 求是 笃</a:t>
            </a:r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学 致公</a:t>
            </a:r>
            <a:endParaRPr lang="zh-CN" altLang="en-US" sz="1200" smtClean="0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2228215" y="6607810"/>
            <a:ext cx="898017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日期占位符 20"/>
          <p:cNvSpPr>
            <a:spLocks noGrp="1"/>
          </p:cNvSpPr>
          <p:nvPr userDrawn="1">
            <p:custDataLst>
              <p:tags r:id="rId2"/>
            </p:custDataLst>
          </p:nvPr>
        </p:nvSpPr>
        <p:spPr>
          <a:xfrm>
            <a:off x="11208245" y="6541095"/>
            <a:ext cx="2700000" cy="3168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962C8B-B14F-4D97-AF65-F5344CB8AC3E}" type="datetimeFigureOut"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120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83950" y="0"/>
            <a:ext cx="90805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单圆角矩形 9"/>
          <p:cNvSpPr/>
          <p:nvPr userDrawn="1"/>
        </p:nvSpPr>
        <p:spPr>
          <a:xfrm>
            <a:off x="358140" y="29718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燕尾形 30"/>
          <p:cNvSpPr/>
          <p:nvPr userDrawn="1"/>
        </p:nvSpPr>
        <p:spPr>
          <a:xfrm>
            <a:off x="473074" y="178542"/>
            <a:ext cx="1959229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400" b="1" dirty="0">
              <a:sym typeface="+mn-ea"/>
            </a:endParaRPr>
          </a:p>
        </p:txBody>
      </p:sp>
      <p:sp>
        <p:nvSpPr>
          <p:cNvPr id="7" name="燕尾形 6"/>
          <p:cNvSpPr/>
          <p:nvPr userDrawn="1"/>
        </p:nvSpPr>
        <p:spPr>
          <a:xfrm>
            <a:off x="2289988" y="178542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9" name="燕尾形 38"/>
          <p:cNvSpPr/>
          <p:nvPr userDrawn="1"/>
        </p:nvSpPr>
        <p:spPr>
          <a:xfrm>
            <a:off x="4011246" y="178542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40" name="燕尾形 39"/>
          <p:cNvSpPr/>
          <p:nvPr userDrawn="1"/>
        </p:nvSpPr>
        <p:spPr>
          <a:xfrm>
            <a:off x="5730319" y="178542"/>
            <a:ext cx="1861388" cy="439420"/>
          </a:xfrm>
          <a:prstGeom prst="chevron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41" name="燕尾形 40"/>
          <p:cNvSpPr/>
          <p:nvPr userDrawn="1"/>
        </p:nvSpPr>
        <p:spPr>
          <a:xfrm>
            <a:off x="7452248" y="178542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42" name="燕尾形 41"/>
          <p:cNvSpPr/>
          <p:nvPr userDrawn="1"/>
        </p:nvSpPr>
        <p:spPr>
          <a:xfrm>
            <a:off x="9180464" y="178542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8615" y="762635"/>
            <a:ext cx="1070673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单圆角矩形 11"/>
          <p:cNvSpPr/>
          <p:nvPr userDrawn="1"/>
        </p:nvSpPr>
        <p:spPr>
          <a:xfrm>
            <a:off x="472440" y="646557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27380" y="6465570"/>
            <a:ext cx="264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诚信 求是 笃</a:t>
            </a:r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学 致公</a:t>
            </a:r>
            <a:endParaRPr lang="zh-CN" altLang="en-US" sz="1200" smtClean="0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2228215" y="6607810"/>
            <a:ext cx="898017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3950" y="0"/>
            <a:ext cx="908050" cy="914400"/>
          </a:xfrm>
          <a:prstGeom prst="rect">
            <a:avLst/>
          </a:prstGeom>
        </p:spPr>
      </p:pic>
      <p:sp>
        <p:nvSpPr>
          <p:cNvPr id="15" name="日期占位符 20"/>
          <p:cNvSpPr>
            <a:spLocks noGrp="1"/>
          </p:cNvSpPr>
          <p:nvPr userDrawn="1">
            <p:custDataLst>
              <p:tags r:id="rId3"/>
            </p:custDataLst>
          </p:nvPr>
        </p:nvSpPr>
        <p:spPr>
          <a:xfrm>
            <a:off x="11283810" y="6541095"/>
            <a:ext cx="2700000" cy="3168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962C8B-B14F-4D97-AF65-F5344CB8AC3E}" type="datetimeFigureOut"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120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单圆角矩形 9"/>
          <p:cNvSpPr/>
          <p:nvPr userDrawn="1"/>
        </p:nvSpPr>
        <p:spPr>
          <a:xfrm>
            <a:off x="358140" y="29718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526859" y="665516"/>
            <a:ext cx="10138103" cy="208244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12700" indent="0">
              <a:lnSpc>
                <a:spcPct val="150000"/>
              </a:lnSpc>
              <a:spcBef>
                <a:spcPts val="1095"/>
              </a:spcBef>
              <a:buFont typeface="Wingdings" panose="05000000000000000000" pitchFamily="2" charset="2"/>
              <a:buNone/>
            </a:pPr>
            <a:endParaRPr lang="zh-CN" altLang="en-US" sz="16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燕尾形 25"/>
          <p:cNvSpPr/>
          <p:nvPr userDrawn="1"/>
        </p:nvSpPr>
        <p:spPr>
          <a:xfrm>
            <a:off x="458525" y="184628"/>
            <a:ext cx="1959229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400" b="1" dirty="0">
              <a:sym typeface="+mn-ea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275439" y="184628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4" name="燕尾形 33"/>
          <p:cNvSpPr/>
          <p:nvPr userDrawn="1"/>
        </p:nvSpPr>
        <p:spPr>
          <a:xfrm>
            <a:off x="3996697" y="184628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5" name="燕尾形 34"/>
          <p:cNvSpPr/>
          <p:nvPr userDrawn="1"/>
        </p:nvSpPr>
        <p:spPr>
          <a:xfrm>
            <a:off x="5715770" y="184628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6" name="燕尾形 35"/>
          <p:cNvSpPr/>
          <p:nvPr userDrawn="1"/>
        </p:nvSpPr>
        <p:spPr>
          <a:xfrm>
            <a:off x="7437699" y="184628"/>
            <a:ext cx="1861388" cy="439420"/>
          </a:xfrm>
          <a:prstGeom prst="chevron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37" name="燕尾形 36"/>
          <p:cNvSpPr/>
          <p:nvPr userDrawn="1"/>
        </p:nvSpPr>
        <p:spPr>
          <a:xfrm>
            <a:off x="9165915" y="184628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48615" y="762635"/>
            <a:ext cx="1070673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单圆角矩形 11"/>
          <p:cNvSpPr/>
          <p:nvPr userDrawn="1"/>
        </p:nvSpPr>
        <p:spPr>
          <a:xfrm>
            <a:off x="472440" y="646557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27380" y="6465570"/>
            <a:ext cx="264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诚信 求是 笃</a:t>
            </a:r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学 致公</a:t>
            </a:r>
            <a:endParaRPr lang="zh-CN" altLang="en-US" sz="1200" smtClean="0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2228215" y="6607810"/>
            <a:ext cx="898017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3950" y="0"/>
            <a:ext cx="908050" cy="914400"/>
          </a:xfrm>
          <a:prstGeom prst="rect">
            <a:avLst/>
          </a:prstGeom>
        </p:spPr>
      </p:pic>
      <p:sp>
        <p:nvSpPr>
          <p:cNvPr id="15" name="日期占位符 20"/>
          <p:cNvSpPr>
            <a:spLocks noGrp="1"/>
          </p:cNvSpPr>
          <p:nvPr userDrawn="1">
            <p:custDataLst>
              <p:tags r:id="rId3"/>
            </p:custDataLst>
          </p:nvPr>
        </p:nvSpPr>
        <p:spPr>
          <a:xfrm>
            <a:off x="11283810" y="6541095"/>
            <a:ext cx="2700000" cy="3168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962C8B-B14F-4D97-AF65-F5344CB8AC3E}" type="datetimeFigureOut"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120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单圆角矩形 9"/>
          <p:cNvSpPr/>
          <p:nvPr userDrawn="1"/>
        </p:nvSpPr>
        <p:spPr>
          <a:xfrm>
            <a:off x="358140" y="29718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燕尾形 47"/>
          <p:cNvSpPr/>
          <p:nvPr userDrawn="1"/>
        </p:nvSpPr>
        <p:spPr>
          <a:xfrm>
            <a:off x="473074" y="194486"/>
            <a:ext cx="1959229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400" b="1" dirty="0">
              <a:sym typeface="+mn-ea"/>
            </a:endParaRPr>
          </a:p>
        </p:txBody>
      </p:sp>
      <p:sp>
        <p:nvSpPr>
          <p:cNvPr id="49" name="燕尾形 48"/>
          <p:cNvSpPr/>
          <p:nvPr userDrawn="1"/>
        </p:nvSpPr>
        <p:spPr>
          <a:xfrm>
            <a:off x="2289988" y="194486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50" name="燕尾形 49"/>
          <p:cNvSpPr/>
          <p:nvPr userDrawn="1"/>
        </p:nvSpPr>
        <p:spPr>
          <a:xfrm>
            <a:off x="4011246" y="194486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51" name="燕尾形 50"/>
          <p:cNvSpPr/>
          <p:nvPr userDrawn="1"/>
        </p:nvSpPr>
        <p:spPr>
          <a:xfrm>
            <a:off x="5730319" y="194486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52" name="燕尾形 51"/>
          <p:cNvSpPr/>
          <p:nvPr userDrawn="1"/>
        </p:nvSpPr>
        <p:spPr>
          <a:xfrm>
            <a:off x="7452248" y="194486"/>
            <a:ext cx="1861388" cy="43942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sp>
        <p:nvSpPr>
          <p:cNvPr id="53" name="燕尾形 52"/>
          <p:cNvSpPr/>
          <p:nvPr userDrawn="1"/>
        </p:nvSpPr>
        <p:spPr>
          <a:xfrm>
            <a:off x="9180464" y="194486"/>
            <a:ext cx="1861388" cy="439420"/>
          </a:xfrm>
          <a:prstGeom prst="chevron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48615" y="762635"/>
            <a:ext cx="1070673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单圆角矩形 11"/>
          <p:cNvSpPr/>
          <p:nvPr userDrawn="1"/>
        </p:nvSpPr>
        <p:spPr>
          <a:xfrm>
            <a:off x="472440" y="6465570"/>
            <a:ext cx="76200" cy="320675"/>
          </a:xfrm>
          <a:prstGeom prst="round1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27380" y="6465570"/>
            <a:ext cx="2649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诚信 求是 笃</a:t>
            </a:r>
            <a:r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  <a:t>学 致公</a:t>
            </a:r>
            <a:endParaRPr lang="zh-CN" altLang="en-US" sz="1200" smtClean="0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2228215" y="6607810"/>
            <a:ext cx="898017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日期占位符 20"/>
          <p:cNvSpPr>
            <a:spLocks noGrp="1"/>
          </p:cNvSpPr>
          <p:nvPr userDrawn="1">
            <p:custDataLst>
              <p:tags r:id="rId2"/>
            </p:custDataLst>
          </p:nvPr>
        </p:nvSpPr>
        <p:spPr>
          <a:xfrm>
            <a:off x="11283810" y="6541095"/>
            <a:ext cx="2700000" cy="3168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962C8B-B14F-4D97-AF65-F5344CB8AC3E}" type="datetimeFigureOut">
              <a:rPr lang="zh-CN" altLang="en-US" sz="12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120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83950" y="0"/>
            <a:ext cx="90805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19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tags" Target="../tags/tag77.xml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../media/image35.png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34.png"/><Relationship Id="rId2" Type="http://schemas.openxmlformats.org/officeDocument/2006/relationships/tags" Target="../tags/tag79.xml"/><Relationship Id="rId18" Type="http://schemas.openxmlformats.org/officeDocument/2006/relationships/notesSlide" Target="../notesSlides/notesSlide17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37.png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image" Target="../media/image36.png"/><Relationship Id="rId10" Type="http://schemas.openxmlformats.org/officeDocument/2006/relationships/tags" Target="../tags/tag85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43.png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7" Type="http://schemas.openxmlformats.org/officeDocument/2006/relationships/notesSlide" Target="../notesSlides/notesSlide19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5.png"/><Relationship Id="rId14" Type="http://schemas.openxmlformats.org/officeDocument/2006/relationships/tags" Target="../tags/tag107.xml"/><Relationship Id="rId13" Type="http://schemas.openxmlformats.org/officeDocument/2006/relationships/image" Target="../media/image44.png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46.png"/><Relationship Id="rId18" Type="http://schemas.openxmlformats.org/officeDocument/2006/relationships/notesSlide" Target="../notesSlides/notesSlide21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21.xml"/><Relationship Id="rId15" Type="http://schemas.openxmlformats.org/officeDocument/2006/relationships/image" Target="../media/image47.png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9" Type="http://schemas.openxmlformats.org/officeDocument/2006/relationships/notesSlide" Target="../notesSlides/notesSlide22.xml"/><Relationship Id="rId28" Type="http://schemas.openxmlformats.org/officeDocument/2006/relationships/slideLayout" Target="../slideLayouts/slideLayout6.xml"/><Relationship Id="rId27" Type="http://schemas.openxmlformats.org/officeDocument/2006/relationships/image" Target="../media/image50.png"/><Relationship Id="rId26" Type="http://schemas.openxmlformats.org/officeDocument/2006/relationships/tags" Target="../tags/tag145.xml"/><Relationship Id="rId25" Type="http://schemas.openxmlformats.org/officeDocument/2006/relationships/tags" Target="../tags/tag144.xml"/><Relationship Id="rId24" Type="http://schemas.openxmlformats.org/officeDocument/2006/relationships/tags" Target="../tags/tag143.xml"/><Relationship Id="rId23" Type="http://schemas.openxmlformats.org/officeDocument/2006/relationships/tags" Target="../tags/tag142.xml"/><Relationship Id="rId22" Type="http://schemas.openxmlformats.org/officeDocument/2006/relationships/tags" Target="../tags/tag141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tags" Target="../tags/tag123.xml"/><Relationship Id="rId19" Type="http://schemas.openxmlformats.org/officeDocument/2006/relationships/tags" Target="../tags/tag138.xml"/><Relationship Id="rId18" Type="http://schemas.openxmlformats.org/officeDocument/2006/relationships/image" Target="../media/image49.png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52.png"/><Relationship Id="rId1" Type="http://schemas.openxmlformats.org/officeDocument/2006/relationships/tags" Target="../tags/tag14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6" Type="http://schemas.openxmlformats.org/officeDocument/2006/relationships/notesSlide" Target="../notesSlides/notesSlide2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4" Type="http://schemas.openxmlformats.org/officeDocument/2006/relationships/notesSlide" Target="../notesSlides/notesSlide9.xml"/><Relationship Id="rId53" Type="http://schemas.openxmlformats.org/officeDocument/2006/relationships/slideLayout" Target="../slideLayouts/slideLayout4.xml"/><Relationship Id="rId52" Type="http://schemas.openxmlformats.org/officeDocument/2006/relationships/image" Target="../media/image19.svg"/><Relationship Id="rId51" Type="http://schemas.openxmlformats.org/officeDocument/2006/relationships/image" Target="../media/image18.png"/><Relationship Id="rId50" Type="http://schemas.openxmlformats.org/officeDocument/2006/relationships/tags" Target="../tags/tag64.xml"/><Relationship Id="rId5" Type="http://schemas.openxmlformats.org/officeDocument/2006/relationships/tags" Target="../tags/tag25.xml"/><Relationship Id="rId49" Type="http://schemas.openxmlformats.org/officeDocument/2006/relationships/image" Target="../media/image17.svg"/><Relationship Id="rId48" Type="http://schemas.openxmlformats.org/officeDocument/2006/relationships/image" Target="../media/image16.png"/><Relationship Id="rId47" Type="http://schemas.openxmlformats.org/officeDocument/2006/relationships/tags" Target="../tags/tag63.xml"/><Relationship Id="rId46" Type="http://schemas.openxmlformats.org/officeDocument/2006/relationships/image" Target="../media/image15.svg"/><Relationship Id="rId45" Type="http://schemas.openxmlformats.org/officeDocument/2006/relationships/image" Target="../media/image14.png"/><Relationship Id="rId44" Type="http://schemas.openxmlformats.org/officeDocument/2006/relationships/tags" Target="../tags/tag62.xml"/><Relationship Id="rId43" Type="http://schemas.openxmlformats.org/officeDocument/2006/relationships/image" Target="../media/image13.svg"/><Relationship Id="rId42" Type="http://schemas.openxmlformats.org/officeDocument/2006/relationships/image" Target="../media/image12.png"/><Relationship Id="rId41" Type="http://schemas.openxmlformats.org/officeDocument/2006/relationships/tags" Target="../tags/tag61.xml"/><Relationship Id="rId40" Type="http://schemas.openxmlformats.org/officeDocument/2006/relationships/tags" Target="../tags/tag60.xml"/><Relationship Id="rId4" Type="http://schemas.openxmlformats.org/officeDocument/2006/relationships/tags" Target="../tags/tag24.xml"/><Relationship Id="rId39" Type="http://schemas.openxmlformats.org/officeDocument/2006/relationships/tags" Target="../tags/tag59.xml"/><Relationship Id="rId38" Type="http://schemas.openxmlformats.org/officeDocument/2006/relationships/tags" Target="../tags/tag58.xml"/><Relationship Id="rId37" Type="http://schemas.openxmlformats.org/officeDocument/2006/relationships/tags" Target="../tags/tag57.xml"/><Relationship Id="rId36" Type="http://schemas.openxmlformats.org/officeDocument/2006/relationships/tags" Target="../tags/tag56.xml"/><Relationship Id="rId35" Type="http://schemas.openxmlformats.org/officeDocument/2006/relationships/tags" Target="../tags/tag55.xml"/><Relationship Id="rId34" Type="http://schemas.openxmlformats.org/officeDocument/2006/relationships/tags" Target="../tags/tag54.xml"/><Relationship Id="rId33" Type="http://schemas.openxmlformats.org/officeDocument/2006/relationships/tags" Target="../tags/tag53.xml"/><Relationship Id="rId32" Type="http://schemas.openxmlformats.org/officeDocument/2006/relationships/tags" Target="../tags/tag52.xml"/><Relationship Id="rId31" Type="http://schemas.openxmlformats.org/officeDocument/2006/relationships/tags" Target="../tags/tag51.xml"/><Relationship Id="rId30" Type="http://schemas.openxmlformats.org/officeDocument/2006/relationships/tags" Target="../tags/tag50.xml"/><Relationship Id="rId3" Type="http://schemas.openxmlformats.org/officeDocument/2006/relationships/tags" Target="../tags/tag23.xml"/><Relationship Id="rId29" Type="http://schemas.openxmlformats.org/officeDocument/2006/relationships/tags" Target="../tags/tag49.xml"/><Relationship Id="rId28" Type="http://schemas.openxmlformats.org/officeDocument/2006/relationships/tags" Target="../tags/tag48.xml"/><Relationship Id="rId27" Type="http://schemas.openxmlformats.org/officeDocument/2006/relationships/tags" Target="../tags/tag47.xml"/><Relationship Id="rId26" Type="http://schemas.openxmlformats.org/officeDocument/2006/relationships/tags" Target="../tags/tag46.xml"/><Relationship Id="rId25" Type="http://schemas.openxmlformats.org/officeDocument/2006/relationships/tags" Target="../tags/tag45.xml"/><Relationship Id="rId24" Type="http://schemas.openxmlformats.org/officeDocument/2006/relationships/tags" Target="../tags/tag44.xml"/><Relationship Id="rId23" Type="http://schemas.openxmlformats.org/officeDocument/2006/relationships/tags" Target="../tags/tag43.xml"/><Relationship Id="rId22" Type="http://schemas.openxmlformats.org/officeDocument/2006/relationships/tags" Target="../tags/tag42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tags" Target="../tags/tag22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9112" y="1097203"/>
            <a:ext cx="98186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OPPOSans M" panose="00020600040101010101" pitchFamily="18" charset="-122"/>
              </a:rPr>
              <a:t>2026年第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OPPOSans M" panose="00020600040101010101" pitchFamily="18" charset="-122"/>
              </a:rPr>
              <a:t>三期教学沙龙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OPPOSans M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7794" y="2502535"/>
            <a:ext cx="10281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/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基于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“</a:t>
            </a: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云课堂+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BOPPPS”</a:t>
            </a: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的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OPPOSans H" panose="00020600040101010101" pitchFamily="18" charset="-122"/>
            </a:endParaRPr>
          </a:p>
          <a:p>
            <a:pPr indent="0" algn="ctr" fontAlgn="auto"/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《会计学》课程教学设计研究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OPPOSans H" panose="00020600040101010101" pitchFamily="18" charset="-122"/>
            </a:endParaRPr>
          </a:p>
        </p:txBody>
      </p:sp>
      <p:pic>
        <p:nvPicPr>
          <p:cNvPr id="6149" name="图片 1" descr="校名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4338" cy="83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矩形: 圆角 66"/>
          <p:cNvSpPr/>
          <p:nvPr/>
        </p:nvSpPr>
        <p:spPr>
          <a:xfrm>
            <a:off x="4940638" y="4461335"/>
            <a:ext cx="2768614" cy="5847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flat" cmpd="sng" algn="ctr">
            <a:solidFill>
              <a:srgbClr val="0C56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1" name="矩形: 圆角 60"/>
          <p:cNvSpPr/>
          <p:nvPr/>
        </p:nvSpPr>
        <p:spPr>
          <a:xfrm>
            <a:off x="4244539" y="4454012"/>
            <a:ext cx="1685122" cy="584776"/>
          </a:xfrm>
          <a:prstGeom prst="roundRect">
            <a:avLst>
              <a:gd name="adj" fmla="val 50000"/>
            </a:avLst>
          </a:prstGeom>
          <a:solidFill>
            <a:srgbClr val="30619B"/>
          </a:solidFill>
          <a:ln w="3175" cap="flat" cmpd="sng" algn="ctr">
            <a:solidFill>
              <a:srgbClr val="0C56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kern="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汇报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人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876383" y="4461337"/>
            <a:ext cx="1407795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56A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张春艳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C56A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51755" y="5167630"/>
            <a:ext cx="1402080" cy="45529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ln w="0"/>
                <a:solidFill>
                  <a:prstClr val="black"/>
                </a:solidFill>
                <a:latin typeface="思源黑体 CN Bold"/>
                <a:ea typeface="思源黑体 CN Bold"/>
              </a:rPr>
              <a:t>会计学院</a:t>
            </a:r>
            <a:endParaRPr lang="zh-CN" altLang="en-US" sz="2400" dirty="0">
              <a:ln w="0"/>
              <a:solidFill>
                <a:prstClr val="black"/>
              </a:solidFill>
              <a:latin typeface="思源黑体 CN Bold"/>
              <a:ea typeface="思源黑体 CN Bold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3395" y="767715"/>
            <a:ext cx="10623550" cy="635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以“存货的期末计价”为例，具体展示“云课堂+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BOPPPS”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模式在《会计学》课程中的应用。</a:t>
            </a:r>
            <a:endParaRPr lang="zh-CN" altLang="en-US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zh-CN" altLang="en-US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5" name="同侧圆角矩形 44"/>
          <p:cNvSpPr/>
          <p:nvPr/>
        </p:nvSpPr>
        <p:spPr>
          <a:xfrm>
            <a:off x="406253" y="2109374"/>
            <a:ext cx="3429733" cy="424204"/>
          </a:xfrm>
          <a:prstGeom prst="round2SameRect">
            <a:avLst>
              <a:gd name="adj1" fmla="val 25982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6FAC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B - 导入</a:t>
            </a:r>
            <a:endParaRPr lang="zh-CN" altLang="en-US" sz="1600" b="1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同侧圆角矩形 45"/>
          <p:cNvSpPr/>
          <p:nvPr/>
        </p:nvSpPr>
        <p:spPr>
          <a:xfrm>
            <a:off x="4219062" y="2105564"/>
            <a:ext cx="3429733" cy="424204"/>
          </a:xfrm>
          <a:prstGeom prst="round2SameRect">
            <a:avLst>
              <a:gd name="adj1" fmla="val 25982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6FAC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16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O - 目标</a:t>
            </a:r>
            <a:endParaRPr lang="zh-CN" altLang="en-US" sz="1600" b="1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同侧圆角矩形 46"/>
          <p:cNvSpPr/>
          <p:nvPr/>
        </p:nvSpPr>
        <p:spPr>
          <a:xfrm>
            <a:off x="8215678" y="2114712"/>
            <a:ext cx="3429733" cy="424204"/>
          </a:xfrm>
          <a:prstGeom prst="round2SameRect">
            <a:avLst>
              <a:gd name="adj1" fmla="val 25982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6FAC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16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P - 预评估</a:t>
            </a:r>
            <a:endParaRPr lang="zh-CN" altLang="en-US" sz="1600" b="1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87350" y="2745740"/>
            <a:ext cx="3429635" cy="2385695"/>
          </a:xfrm>
          <a:prstGeom prst="rect">
            <a:avLst/>
          </a:prstGeom>
          <a:ln>
            <a:solidFill>
              <a:srgbClr val="30619B"/>
            </a:solidFill>
          </a:ln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237990" y="2745740"/>
            <a:ext cx="3429635" cy="2386330"/>
          </a:xfrm>
          <a:prstGeom prst="rect">
            <a:avLst/>
          </a:prstGeom>
          <a:ln>
            <a:solidFill>
              <a:srgbClr val="30619B"/>
            </a:solidFill>
          </a:ln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215630" y="2709545"/>
            <a:ext cx="3429635" cy="2423160"/>
          </a:xfrm>
          <a:prstGeom prst="rect">
            <a:avLst/>
          </a:prstGeom>
          <a:ln>
            <a:solidFill>
              <a:srgbClr val="30619B"/>
            </a:solidFill>
          </a:ln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67995" y="2797810"/>
            <a:ext cx="3281680" cy="1208405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285750" indent="-28575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教师操作</a:t>
            </a:r>
            <a:endParaRPr lang="en-US" altLang="zh-CN" sz="16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00000"/>
              </a:lnSpc>
              <a:defRPr/>
            </a:pP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通过学习通的“资料”功能推送“知名地产公司财务调查”财经热点视频，引发好奇。</a:t>
            </a:r>
            <a:endParaRPr lang="en-US" altLang="en-US" sz="1600" dirty="0">
              <a:solidFill>
                <a:srgbClr val="37415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57200" y="3938905"/>
            <a:ext cx="3238500" cy="1525905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285750" indent="-28575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实施效果</a:t>
            </a:r>
            <a:endParaRPr lang="zh-CN" altLang="en-US" sz="16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利用真实事件激发学习兴趣，自然切入主题。</a:t>
            </a:r>
            <a:endParaRPr lang="en-US" sz="1600">
              <a:solidFill>
                <a:srgbClr val="37415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298962" y="2801115"/>
            <a:ext cx="3367613" cy="1080598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285750" indent="-28575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教师操作</a:t>
            </a:r>
            <a:endParaRPr lang="en-US" altLang="zh-CN" sz="16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defTabSz="914400" fontAlgn="auto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在学习通的“</a:t>
            </a:r>
            <a:r>
              <a:rPr lang="zh-CN" alt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章节</a:t>
            </a: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”发布包含知识、能力、价值的三维教学目标，明确方向。</a:t>
            </a:r>
            <a:endParaRPr lang="en-US" sz="1600">
              <a:solidFill>
                <a:srgbClr val="37415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defTabSz="914400">
              <a:lnSpc>
                <a:spcPct val="150000"/>
              </a:lnSpc>
              <a:buClrTx/>
              <a:buSzTx/>
              <a:buFontTx/>
            </a:pPr>
            <a:endParaRPr lang="en-US" sz="1600">
              <a:solidFill>
                <a:srgbClr val="37415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293882" y="3999545"/>
            <a:ext cx="3367613" cy="839282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285750" indent="-28575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实施效果</a:t>
            </a:r>
            <a:endParaRPr lang="en-US" altLang="zh-CN" sz="16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确立学习基准，融入课程思政进行价值引领。</a:t>
            </a:r>
            <a:endParaRPr lang="en-US" sz="1600">
              <a:solidFill>
                <a:srgbClr val="37415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259522" y="2726184"/>
            <a:ext cx="3385888" cy="1208609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285750" indent="-28575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教师操作</a:t>
            </a:r>
            <a:endParaRPr lang="zh-CN" altLang="en-US" sz="16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通过学习通的“</a:t>
            </a:r>
            <a:r>
              <a:rPr lang="zh-CN" alt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课堂活动</a:t>
            </a: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”功能发布“存货取得与发出计量”小测试，后台收集数据。</a:t>
            </a:r>
            <a:endParaRPr lang="en-US" sz="1600">
              <a:solidFill>
                <a:srgbClr val="37415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259520" y="3913664"/>
            <a:ext cx="3385889" cy="984963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285750" indent="-28575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err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实施效果</a:t>
            </a:r>
            <a:endParaRPr lang="zh-CN" altLang="en-US" sz="1600" b="1" dirty="0" err="1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defTabSz="91440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1600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精准掌握学情，为课堂差异化教学做准备。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7845" y="1403350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云课堂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B-O-P: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课前自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主学习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855" y="5166995"/>
            <a:ext cx="2723515" cy="1327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5166995"/>
            <a:ext cx="3496945" cy="1372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005" y="5166995"/>
            <a:ext cx="2433320" cy="1416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/>
      <p:bldP spid="52" grpId="0"/>
      <p:bldP spid="45" grpId="1" animBg="1"/>
      <p:bldP spid="48" grpId="1" animBg="1"/>
      <p:bldP spid="51" grpId="1"/>
      <p:bldP spid="52" grpId="1"/>
      <p:bldP spid="46" grpId="0" animBg="1"/>
      <p:bldP spid="53" grpId="0"/>
      <p:bldP spid="54" grpId="0"/>
      <p:bldP spid="49" grpId="0" animBg="1"/>
      <p:bldP spid="46" grpId="1" animBg="1"/>
      <p:bldP spid="53" grpId="1"/>
      <p:bldP spid="54" grpId="1"/>
      <p:bldP spid="49" grpId="1" animBg="1"/>
      <p:bldP spid="47" grpId="0" animBg="1"/>
      <p:bldP spid="55" grpId="0"/>
      <p:bldP spid="56" grpId="0"/>
      <p:bldP spid="50" grpId="0" animBg="1"/>
      <p:bldP spid="47" grpId="1" animBg="1"/>
      <p:bldP spid="55" grpId="1"/>
      <p:bldP spid="56" grpId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7795" y="692785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混合课堂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P-P-S: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课中课堂研讨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学习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80524" y="6061390"/>
            <a:ext cx="9834880" cy="0"/>
          </a:xfrm>
          <a:prstGeom prst="line">
            <a:avLst/>
          </a:prstGeom>
          <a:ln w="57150" cap="rnd">
            <a:solidFill>
              <a:schemeClr val="bg1">
                <a:lumMod val="75000"/>
              </a:schemeClr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324974" y="1554160"/>
            <a:ext cx="2192020" cy="4584065"/>
            <a:chOff x="1944" y="1977"/>
            <a:chExt cx="3452" cy="7219"/>
          </a:xfrm>
        </p:grpSpPr>
        <p:sp>
          <p:nvSpPr>
            <p:cNvPr id="9" name="任意多边形 8"/>
            <p:cNvSpPr/>
            <p:nvPr/>
          </p:nvSpPr>
          <p:spPr>
            <a:xfrm>
              <a:off x="1944" y="2586"/>
              <a:ext cx="3452" cy="5365"/>
            </a:xfrm>
            <a:custGeom>
              <a:avLst/>
              <a:gdLst>
                <a:gd name="adj" fmla="val 4958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52" h="5365">
                  <a:moveTo>
                    <a:pt x="0" y="0"/>
                  </a:moveTo>
                  <a:lnTo>
                    <a:pt x="3452" y="0"/>
                  </a:lnTo>
                  <a:lnTo>
                    <a:pt x="3452" y="3653"/>
                  </a:lnTo>
                  <a:cubicBezTo>
                    <a:pt x="3452" y="4599"/>
                    <a:pt x="2686" y="5365"/>
                    <a:pt x="1740" y="5365"/>
                  </a:cubicBezTo>
                  <a:lnTo>
                    <a:pt x="1712" y="5365"/>
                  </a:lnTo>
                  <a:cubicBezTo>
                    <a:pt x="766" y="5365"/>
                    <a:pt x="0" y="4599"/>
                    <a:pt x="0" y="36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3029" y="1977"/>
              <a:ext cx="1281" cy="128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2032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ntent Placeholder 2"/>
            <p:cNvSpPr txBox="1"/>
            <p:nvPr/>
          </p:nvSpPr>
          <p:spPr bwMode="auto">
            <a:xfrm>
              <a:off x="2099" y="4140"/>
              <a:ext cx="3142" cy="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indent="0" algn="just" defTabSz="1219200" fontAlgn="base">
                <a:lnSpc>
                  <a:spcPct val="150000"/>
                </a:lnSpc>
                <a:spcBef>
                  <a:spcPts val="130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rPr>
                <a:t>抛出核心问题“企业期末存货值多少钱?”，打破学生认知平衡，激发探究欲。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  <a:p>
              <a:pPr indent="0" algn="just" defTabSz="1219200" fontAlgn="base">
                <a:lnSpc>
                  <a:spcPct val="150000"/>
                </a:lnSpc>
                <a:spcBef>
                  <a:spcPts val="1300"/>
                </a:spcBef>
                <a:spcAft>
                  <a:spcPct val="0"/>
                </a:spcAft>
              </a:pP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172" y="3383"/>
              <a:ext cx="31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精讲留白，问题驱动</a:t>
              </a:r>
              <a:endPara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29" y="2182"/>
              <a:ext cx="108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Bebas" charset="0"/>
                  <a:sym typeface="+mn-ea"/>
                </a:rPr>
                <a:t>01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bas" charset="0"/>
                <a:sym typeface="+mn-ea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549" y="7798"/>
              <a:ext cx="242" cy="2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1B7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3670" y="8177"/>
              <a:ext cx="0" cy="848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548" y="8954"/>
              <a:ext cx="242" cy="2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1B7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613639" y="1554160"/>
            <a:ext cx="2192020" cy="4584065"/>
            <a:chOff x="1944" y="1977"/>
            <a:chExt cx="3452" cy="7219"/>
          </a:xfrm>
        </p:grpSpPr>
        <p:sp>
          <p:nvSpPr>
            <p:cNvPr id="18" name="任意多边形 17"/>
            <p:cNvSpPr/>
            <p:nvPr/>
          </p:nvSpPr>
          <p:spPr>
            <a:xfrm>
              <a:off x="1944" y="2586"/>
              <a:ext cx="3452" cy="5365"/>
            </a:xfrm>
            <a:custGeom>
              <a:avLst/>
              <a:gdLst>
                <a:gd name="adj" fmla="val 4958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52" h="5365">
                  <a:moveTo>
                    <a:pt x="0" y="0"/>
                  </a:moveTo>
                  <a:lnTo>
                    <a:pt x="3452" y="0"/>
                  </a:lnTo>
                  <a:lnTo>
                    <a:pt x="3452" y="3653"/>
                  </a:lnTo>
                  <a:cubicBezTo>
                    <a:pt x="3452" y="4599"/>
                    <a:pt x="2686" y="5365"/>
                    <a:pt x="1740" y="5365"/>
                  </a:cubicBezTo>
                  <a:lnTo>
                    <a:pt x="1712" y="5365"/>
                  </a:lnTo>
                  <a:cubicBezTo>
                    <a:pt x="766" y="5365"/>
                    <a:pt x="0" y="4599"/>
                    <a:pt x="0" y="36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29" y="1977"/>
              <a:ext cx="1281" cy="128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2032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Content Placeholder 2"/>
            <p:cNvSpPr txBox="1"/>
            <p:nvPr/>
          </p:nvSpPr>
          <p:spPr bwMode="auto">
            <a:xfrm>
              <a:off x="2154" y="4044"/>
              <a:ext cx="3142" cy="3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defTabSz="1219200" fontAlgn="base">
                <a:lnSpc>
                  <a:spcPct val="150000"/>
                </a:lnSpc>
                <a:spcBef>
                  <a:spcPts val="1300"/>
                </a:spcBef>
                <a:buClrTx/>
                <a:buSzTx/>
                <a:buFontTx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深度解析“成本与可变现净值孰低法”，将实务问题定位到“谨慎性”原则的理论框架中。</a:t>
              </a:r>
              <a:endParaRPr lang="zh-CN" altLang="en-US" sz="1400" b="0" i="0" u="none" strike="noStrike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endParaRPr>
            </a:p>
            <a:p>
              <a:pPr algn="ctr" defTabSz="1219200" fontAlgn="base">
                <a:lnSpc>
                  <a:spcPct val="150000"/>
                </a:lnSpc>
                <a:spcBef>
                  <a:spcPts val="1335"/>
                </a:spcBef>
                <a:spcAft>
                  <a:spcPct val="0"/>
                </a:spcAft>
              </a:pPr>
              <a:br>
                <a:rPr lang="en-US" altLang="zh-CN" sz="10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</a:br>
              <a:endParaRPr lang="en-US" altLang="zh-CN" sz="1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128" y="3351"/>
              <a:ext cx="31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cs typeface="+mn-ea"/>
                  <a:sym typeface="+mn-lt"/>
                </a:rPr>
                <a:t>准则解读，链接理论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129" y="2182"/>
              <a:ext cx="108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Bebas" charset="0"/>
                  <a:sym typeface="+mn-ea"/>
                </a:rPr>
                <a:t>02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bas" charset="0"/>
                <a:sym typeface="+mn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549" y="7798"/>
              <a:ext cx="242" cy="2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15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670" y="8177"/>
              <a:ext cx="0" cy="848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3549" y="8954"/>
              <a:ext cx="242" cy="2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15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839439" y="1617660"/>
            <a:ext cx="2238375" cy="4584065"/>
            <a:chOff x="1944" y="1977"/>
            <a:chExt cx="3525" cy="7219"/>
          </a:xfrm>
        </p:grpSpPr>
        <p:sp>
          <p:nvSpPr>
            <p:cNvPr id="28" name="任意多边形 27"/>
            <p:cNvSpPr/>
            <p:nvPr/>
          </p:nvSpPr>
          <p:spPr>
            <a:xfrm>
              <a:off x="1944" y="2586"/>
              <a:ext cx="3452" cy="5365"/>
            </a:xfrm>
            <a:custGeom>
              <a:avLst/>
              <a:gdLst>
                <a:gd name="adj" fmla="val 4958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52" h="5365">
                  <a:moveTo>
                    <a:pt x="0" y="0"/>
                  </a:moveTo>
                  <a:lnTo>
                    <a:pt x="3452" y="0"/>
                  </a:lnTo>
                  <a:lnTo>
                    <a:pt x="3452" y="3653"/>
                  </a:lnTo>
                  <a:cubicBezTo>
                    <a:pt x="3452" y="4599"/>
                    <a:pt x="2686" y="5365"/>
                    <a:pt x="1740" y="5365"/>
                  </a:cubicBezTo>
                  <a:lnTo>
                    <a:pt x="1712" y="5365"/>
                  </a:lnTo>
                  <a:cubicBezTo>
                    <a:pt x="766" y="5365"/>
                    <a:pt x="0" y="4599"/>
                    <a:pt x="0" y="36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3029" y="1977"/>
              <a:ext cx="1281" cy="128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2032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Content Placeholder 2"/>
            <p:cNvSpPr txBox="1"/>
            <p:nvPr/>
          </p:nvSpPr>
          <p:spPr bwMode="auto">
            <a:xfrm>
              <a:off x="2198" y="3984"/>
              <a:ext cx="3142" cy="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defTabSz="1219200" fontAlgn="base">
                <a:lnSpc>
                  <a:spcPct val="150000"/>
                </a:lnSpc>
                <a:spcBef>
                  <a:spcPts val="1300"/>
                </a:spcBef>
                <a:buClrTx/>
                <a:buSzTx/>
                <a:buFontTx/>
              </a:pP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小组协作计算跌价准备，量化分析其对财务报表的影响，洞察盈余管理风险。各小组将分析结果通过学习通的</a:t>
              </a:r>
              <a:r>
                <a:rPr lang="en-US" altLang="zh-CN" sz="14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“</a:t>
              </a: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小组讨论</a:t>
              </a:r>
              <a:r>
                <a:rPr lang="en-US" altLang="zh-CN" sz="14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”</a:t>
              </a: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区分享。</a:t>
              </a:r>
              <a:endParaRPr lang="zh-CN" altLang="en-US" sz="1400" dirty="0">
                <a:solidFill>
                  <a:schemeClr val="tx1"/>
                </a:solidFill>
                <a:latin typeface="+mj-ea"/>
                <a:ea typeface="+mj-ea"/>
                <a:cs typeface="+mn-ea"/>
                <a:sym typeface="Noto Sans SC" panose="020B0200000000000000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127" y="3355"/>
              <a:ext cx="33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cs typeface="+mn-ea"/>
                  <a:sym typeface="+mn-lt"/>
                </a:rPr>
                <a:t>报表分析，案例演练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+mn-ea"/>
                <a:sym typeface="+mn-lt"/>
              </a:endParaRPr>
            </a:p>
            <a:p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+mn-ea"/>
                <a:sym typeface="+mn-lt"/>
              </a:endParaRPr>
            </a:p>
            <a:p>
              <a:pPr algn="l"/>
              <a:endPara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129" y="2182"/>
              <a:ext cx="108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Bebas" charset="0"/>
                  <a:sym typeface="+mn-ea"/>
                </a:rPr>
                <a:t>03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bas" charset="0"/>
                <a:sym typeface="+mn-ea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549" y="7798"/>
              <a:ext cx="242" cy="2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1B7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3670" y="8177"/>
              <a:ext cx="0" cy="848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34"/>
            <p:cNvSpPr/>
            <p:nvPr/>
          </p:nvSpPr>
          <p:spPr>
            <a:xfrm>
              <a:off x="3549" y="8954"/>
              <a:ext cx="242" cy="2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1B7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148244" y="1058037"/>
            <a:ext cx="2680447" cy="416459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342900" indent="-342900"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（参与式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学习）</a:t>
            </a:r>
            <a:endParaRPr lang="zh-CN" altLang="en-US" sz="20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1165" y="975995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混合课堂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P-P-S: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课中课堂研讨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学习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42795" y="1749425"/>
            <a:ext cx="3468370" cy="4347210"/>
            <a:chOff x="3217" y="2755"/>
            <a:chExt cx="5462" cy="6846"/>
          </a:xfrm>
        </p:grpSpPr>
        <p:sp>
          <p:nvSpPr>
            <p:cNvPr id="43" name="矩形 42"/>
            <p:cNvSpPr/>
            <p:nvPr/>
          </p:nvSpPr>
          <p:spPr>
            <a:xfrm>
              <a:off x="3217" y="2756"/>
              <a:ext cx="5462" cy="7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436" tIns="45718" rIns="91436" bIns="45718" rtlCol="0" anchor="ctr">
              <a:noAutofit/>
            </a:bodyPr>
            <a:lstStyle/>
            <a:p>
              <a:pPr algn="ctr" defTabSz="685165"/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P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后评估）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592" y="3657"/>
              <a:ext cx="4660" cy="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kern="0" dirty="0">
                  <a:latin typeface="微软雅黑" panose="020B0503020204020204" charset="-122"/>
                  <a:ea typeface="微软雅黑" panose="020B0503020204020204" charset="-122"/>
                </a:rPr>
                <a:t>课堂小测</a:t>
              </a:r>
              <a:endParaRPr lang="en-US" altLang="zh-CN" sz="16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通过学习通的“随堂练习”功能发布即时测验，快速检验当堂知识掌握情况与学习效果，实现教学闭环反馈。</a:t>
              </a:r>
              <a:endParaRPr lang="zh-CN" altLang="en-US" sz="1600" b="0" i="0" u="none" strike="noStrike" dirty="0">
                <a:solidFill>
                  <a:schemeClr val="tx1"/>
                </a:solidFill>
                <a:latin typeface="+mj-ea"/>
                <a:ea typeface="+mj-ea"/>
                <a:cs typeface="+mn-ea"/>
                <a:sym typeface="Noto Sans SC" panose="020B0200000000000000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400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3248" y="2755"/>
              <a:ext cx="5431" cy="6847"/>
            </a:xfrm>
            <a:prstGeom prst="roundRect">
              <a:avLst>
                <a:gd name="adj" fmla="val 1696"/>
              </a:avLst>
            </a:prstGeom>
            <a:noFill/>
            <a:ln>
              <a:solidFill>
                <a:srgbClr val="30619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21" y="6525"/>
              <a:ext cx="4675" cy="2547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5820410" y="1755775"/>
            <a:ext cx="3448050" cy="4347210"/>
            <a:chOff x="9166" y="2765"/>
            <a:chExt cx="5430" cy="6846"/>
          </a:xfrm>
        </p:grpSpPr>
        <p:sp>
          <p:nvSpPr>
            <p:cNvPr id="45" name="矩形 44"/>
            <p:cNvSpPr/>
            <p:nvPr/>
          </p:nvSpPr>
          <p:spPr>
            <a:xfrm>
              <a:off x="9166" y="2765"/>
              <a:ext cx="5431" cy="7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436" tIns="45718" rIns="91436" bIns="45718" rtlCol="0" anchor="ctr">
              <a:noAutofit/>
            </a:bodyPr>
            <a:lstStyle/>
            <a:p>
              <a:pPr algn="ctr" defTabSz="685165"/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总结）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9166" y="2765"/>
              <a:ext cx="5431" cy="6846"/>
            </a:xfrm>
            <a:prstGeom prst="roundRect">
              <a:avLst>
                <a:gd name="adj" fmla="val 1696"/>
              </a:avLst>
            </a:prstGeom>
            <a:noFill/>
            <a:ln>
              <a:solidFill>
                <a:srgbClr val="30619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9558" y="3657"/>
              <a:ext cx="466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kern="0" dirty="0">
                  <a:latin typeface="微软雅黑" panose="020B0503020204020204" charset="-122"/>
                  <a:ea typeface="微软雅黑" panose="020B0503020204020204" charset="-122"/>
                </a:rPr>
                <a:t>知识点梳理</a:t>
              </a:r>
              <a:endParaRPr lang="en-US" altLang="zh-CN" sz="16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30000"/>
                </a:lnSpc>
                <a:buClrTx/>
                <a:buSzTx/>
                <a:buFontTx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系统复盘课程知识框架，重点强调存货跌价的核心分析方法与对财务报表的具体影响逻辑。</a:t>
              </a:r>
              <a:endParaRPr lang="zh-CN" altLang="en-US" sz="1600" b="0" i="0" u="none" strike="noStrike" dirty="0">
                <a:solidFill>
                  <a:schemeClr val="tx1"/>
                </a:solidFill>
                <a:latin typeface="+mj-ea"/>
                <a:ea typeface="+mj-ea"/>
                <a:cs typeface="+mn-ea"/>
                <a:sym typeface="Noto Sans SC" panose="020B0200000000000000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400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9" name="C9F754DE-2CAD-44b6-B708-469DEB6407EB-1" descr="wp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10" y="5855"/>
              <a:ext cx="3976" cy="35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1165" y="975995"/>
            <a:ext cx="106235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云课堂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P-O-S: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课后学生巩固复习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88010" y="1731645"/>
            <a:ext cx="3468370" cy="4305935"/>
            <a:chOff x="926" y="2727"/>
            <a:chExt cx="5462" cy="6781"/>
          </a:xfrm>
        </p:grpSpPr>
        <p:sp>
          <p:nvSpPr>
            <p:cNvPr id="43" name="矩形 42"/>
            <p:cNvSpPr/>
            <p:nvPr/>
          </p:nvSpPr>
          <p:spPr>
            <a:xfrm>
              <a:off x="926" y="2727"/>
              <a:ext cx="5462" cy="7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436" tIns="45718" rIns="91436" bIns="45718" rtlCol="0" anchor="ctr">
              <a:noAutofit/>
            </a:bodyPr>
            <a:lstStyle/>
            <a:p>
              <a:pPr algn="ctr" defTabSz="685165"/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P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后评估）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342" y="3590"/>
              <a:ext cx="466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kern="0" dirty="0">
                  <a:latin typeface="微软雅黑" panose="020B0503020204020204" charset="-122"/>
                  <a:ea typeface="微软雅黑" panose="020B0503020204020204" charset="-122"/>
                </a:rPr>
                <a:t>课后任务</a:t>
              </a:r>
              <a:endParaRPr lang="en-US" altLang="zh-CN" sz="16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通过学习通的“AI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实践</a:t>
              </a:r>
              <a:r>
                <a:rPr 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”功能布置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情景对话</a:t>
              </a:r>
              <a:r>
                <a:rPr 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作业，强化实务应用能力。</a:t>
              </a:r>
              <a:endParaRPr lang="en-US" sz="16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400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957" y="2756"/>
              <a:ext cx="5431" cy="6753"/>
            </a:xfrm>
            <a:prstGeom prst="roundRect">
              <a:avLst>
                <a:gd name="adj" fmla="val 1696"/>
              </a:avLst>
            </a:prstGeom>
            <a:noFill/>
            <a:ln>
              <a:solidFill>
                <a:srgbClr val="30619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rcRect l="1757" t="7277" r="2348" b="1617"/>
            <a:stretch>
              <a:fillRect/>
            </a:stretch>
          </p:blipFill>
          <p:spPr>
            <a:xfrm>
              <a:off x="976" y="6005"/>
              <a:ext cx="5226" cy="2874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365625" y="1737360"/>
            <a:ext cx="3448050" cy="4305935"/>
            <a:chOff x="6875" y="2736"/>
            <a:chExt cx="5430" cy="6781"/>
          </a:xfrm>
        </p:grpSpPr>
        <p:sp>
          <p:nvSpPr>
            <p:cNvPr id="45" name="矩形 44"/>
            <p:cNvSpPr/>
            <p:nvPr/>
          </p:nvSpPr>
          <p:spPr>
            <a:xfrm>
              <a:off x="6875" y="2736"/>
              <a:ext cx="5431" cy="7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436" tIns="45718" rIns="91436" bIns="45718" rtlCol="0" anchor="ctr">
              <a:noAutofit/>
            </a:bodyPr>
            <a:lstStyle/>
            <a:p>
              <a:pPr algn="ctr" defTabSz="685165"/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O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目标）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6875" y="2765"/>
              <a:ext cx="5431" cy="6753"/>
            </a:xfrm>
            <a:prstGeom prst="roundRect">
              <a:avLst>
                <a:gd name="adj" fmla="val 1696"/>
              </a:avLst>
            </a:prstGeom>
            <a:noFill/>
            <a:ln>
              <a:solidFill>
                <a:srgbClr val="30619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141" y="3785"/>
              <a:ext cx="4660" cy="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实现学习目标</a:t>
              </a:r>
              <a:endParaRPr lang="en-US" altLang="zh-CN" sz="16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30000"/>
                </a:lnSpc>
                <a:buClrTx/>
                <a:buSzTx/>
                <a:buFontTx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Noto Sans SC" panose="020B0200000000000000" charset="-122"/>
                </a:rPr>
                <a:t>确定教学目标完成情况。</a:t>
              </a:r>
              <a:endParaRPr lang="zh-CN" altLang="en-US" sz="1400" b="0" i="0" u="none" strike="noStrike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ea"/>
                <a:sym typeface="Noto Sans SC" panose="020B0200000000000000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200" b="1" kern="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400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8" y="5844"/>
              <a:ext cx="4365" cy="243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8241665" y="1750060"/>
            <a:ext cx="3448050" cy="4293235"/>
            <a:chOff x="12979" y="2756"/>
            <a:chExt cx="5430" cy="6761"/>
          </a:xfrm>
        </p:grpSpPr>
        <p:sp>
          <p:nvSpPr>
            <p:cNvPr id="13" name="圆角矩形 12"/>
            <p:cNvSpPr/>
            <p:nvPr/>
          </p:nvSpPr>
          <p:spPr>
            <a:xfrm>
              <a:off x="12979" y="2765"/>
              <a:ext cx="5431" cy="6753"/>
            </a:xfrm>
            <a:prstGeom prst="roundRect">
              <a:avLst>
                <a:gd name="adj" fmla="val 1696"/>
              </a:avLst>
            </a:prstGeom>
            <a:noFill/>
            <a:ln>
              <a:solidFill>
                <a:srgbClr val="30619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979" y="2756"/>
              <a:ext cx="5431" cy="7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436" tIns="45718" rIns="91436" bIns="45718" rtlCol="0" anchor="ctr">
              <a:noAutofit/>
            </a:bodyPr>
            <a:lstStyle/>
            <a:p>
              <a:pPr algn="ctr" defTabSz="685165"/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总结）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434" y="3802"/>
              <a:ext cx="4660" cy="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线上答疑</a:t>
              </a:r>
              <a:endParaRPr lang="en-US" altLang="zh-CN" sz="16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30000"/>
                </a:lnSpc>
                <a:buClrTx/>
                <a:buSzTx/>
                <a:buFontTx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在学习通的“讨论”区随时解答学生疑问，构建24小时在线学习支持与辅导环境，及时解决课后疑问，同时鼓励学生互帮互助、交流探讨。</a:t>
              </a:r>
              <a:endParaRPr lang="en-US" altLang="zh-CN" sz="14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  <a:defRPr/>
              </a:pPr>
              <a:endParaRPr lang="en-US" altLang="zh-CN" sz="14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9" y="7115"/>
              <a:ext cx="5328" cy="17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1165" y="869315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实践的合理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34280" y="1673225"/>
            <a:ext cx="9291447" cy="4709773"/>
            <a:chOff x="1083" y="2755"/>
            <a:chExt cx="16838" cy="7688"/>
          </a:xfrm>
        </p:grpSpPr>
        <p:cxnSp>
          <p:nvCxnSpPr>
            <p:cNvPr id="10" name="肘形连接符 9"/>
            <p:cNvCxnSpPr>
              <a:stCxn id="31" idx="2"/>
            </p:cNvCxnSpPr>
            <p:nvPr/>
          </p:nvCxnSpPr>
          <p:spPr>
            <a:xfrm rot="5400000">
              <a:off x="7366" y="7286"/>
              <a:ext cx="768" cy="877"/>
            </a:xfrm>
            <a:prstGeom prst="bentConnector2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圆角矩形 19"/>
            <p:cNvSpPr/>
            <p:nvPr/>
          </p:nvSpPr>
          <p:spPr>
            <a:xfrm>
              <a:off x="1083" y="2755"/>
              <a:ext cx="8844" cy="994"/>
            </a:xfrm>
            <a:prstGeom prst="roundRect">
              <a:avLst>
                <a:gd name="adj" fmla="val 11267"/>
              </a:avLst>
            </a:prstGeom>
            <a:solidFill>
              <a:srgbClr val="377DD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学习通</a:t>
              </a:r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创设生活化转述情景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1756" y="2755"/>
              <a:ext cx="6165" cy="994"/>
            </a:xfrm>
            <a:prstGeom prst="roundRect">
              <a:avLst>
                <a:gd name="adj" fmla="val 11267"/>
              </a:avLst>
            </a:prstGeom>
            <a:solidFill>
              <a:srgbClr val="5AAF5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标准化</a:t>
              </a:r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应用流程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083" y="4426"/>
              <a:ext cx="8756" cy="6017"/>
            </a:xfrm>
            <a:prstGeom prst="roundRect">
              <a:avLst>
                <a:gd name="adj" fmla="val 6405"/>
              </a:avLst>
            </a:prstGeom>
            <a:noFill/>
            <a:ln w="28575" cmpd="thickThin">
              <a:gradFill>
                <a:gsLst>
                  <a:gs pos="0">
                    <a:srgbClr val="92BD97"/>
                  </a:gs>
                  <a:gs pos="74000">
                    <a:schemeClr val="accent4"/>
                  </a:gs>
                  <a:gs pos="83000">
                    <a:srgbClr val="BA807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424" y="6571"/>
              <a:ext cx="2952" cy="770"/>
            </a:xfrm>
            <a:prstGeom prst="roundRect">
              <a:avLst>
                <a:gd name="adj" fmla="val 11267"/>
              </a:avLst>
            </a:prstGeom>
            <a:solidFill>
              <a:srgbClr val="F5AF2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任务设计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709" y="6571"/>
              <a:ext cx="2960" cy="770"/>
            </a:xfrm>
            <a:prstGeom prst="roundRect">
              <a:avLst>
                <a:gd name="adj" fmla="val 11267"/>
              </a:avLst>
            </a:prstGeom>
            <a:solidFill>
              <a:srgbClr val="96969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内容审核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3591" y="7737"/>
              <a:ext cx="3770" cy="770"/>
            </a:xfrm>
            <a:prstGeom prst="roundRect">
              <a:avLst>
                <a:gd name="adj" fmla="val 11267"/>
              </a:avLst>
            </a:prstGeom>
            <a:solidFill>
              <a:srgbClr val="EE5E3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过程监管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595" y="9046"/>
              <a:ext cx="3294" cy="770"/>
            </a:xfrm>
            <a:prstGeom prst="roundRect">
              <a:avLst>
                <a:gd name="adj" fmla="val 11267"/>
              </a:avLst>
            </a:prstGeom>
            <a:solidFill>
              <a:srgbClr val="5DB15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偏差纠正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6084" y="9046"/>
              <a:ext cx="3294" cy="770"/>
            </a:xfrm>
            <a:prstGeom prst="roundRect">
              <a:avLst>
                <a:gd name="adj" fmla="val 112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评价终审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1863" y="4426"/>
              <a:ext cx="5950" cy="6017"/>
            </a:xfrm>
            <a:prstGeom prst="roundRect">
              <a:avLst>
                <a:gd name="adj" fmla="val 4756"/>
              </a:avLst>
            </a:prstGeom>
            <a:noFill/>
            <a:ln w="28575" cmpd="thickThin">
              <a:gradFill>
                <a:gsLst>
                  <a:gs pos="0">
                    <a:srgbClr val="92BD97"/>
                  </a:gs>
                  <a:gs pos="74000">
                    <a:schemeClr val="accent4"/>
                  </a:gs>
                  <a:gs pos="83000">
                    <a:srgbClr val="BA807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12743" y="5058"/>
              <a:ext cx="4333" cy="770"/>
            </a:xfrm>
            <a:prstGeom prst="roundRect">
              <a:avLst>
                <a:gd name="adj" fmla="val 11267"/>
              </a:avLst>
            </a:prstGeom>
            <a:solidFill>
              <a:srgbClr val="367CC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适度介入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左大括号 38"/>
            <p:cNvSpPr/>
            <p:nvPr/>
          </p:nvSpPr>
          <p:spPr>
            <a:xfrm rot="5400000">
              <a:off x="5190" y="3501"/>
              <a:ext cx="794" cy="5328"/>
            </a:xfrm>
            <a:prstGeom prst="leftBrace">
              <a:avLst>
                <a:gd name="adj1" fmla="val 0"/>
                <a:gd name="adj2" fmla="val 50000"/>
              </a:avLst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2743" y="6967"/>
              <a:ext cx="4333" cy="770"/>
            </a:xfrm>
            <a:prstGeom prst="roundRect">
              <a:avLst>
                <a:gd name="adj" fmla="val 112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课堂高效互动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2743" y="8876"/>
              <a:ext cx="4333" cy="770"/>
            </a:xfrm>
            <a:prstGeom prst="roundRect">
              <a:avLst>
                <a:gd name="adj" fmla="val 11267"/>
              </a:avLst>
            </a:prstGeom>
            <a:solidFill>
              <a:srgbClr val="ED5B39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</a:rPr>
                <a:t>育人目标有效落地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036" y="4903"/>
              <a:ext cx="5075" cy="8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教师主导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下箭头 14"/>
            <p:cNvSpPr/>
            <p:nvPr/>
          </p:nvSpPr>
          <p:spPr>
            <a:xfrm>
              <a:off x="14618" y="3753"/>
              <a:ext cx="441" cy="733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下箭头 15"/>
            <p:cNvSpPr/>
            <p:nvPr/>
          </p:nvSpPr>
          <p:spPr>
            <a:xfrm>
              <a:off x="14618" y="6031"/>
              <a:ext cx="441" cy="733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下箭头 48"/>
            <p:cNvSpPr/>
            <p:nvPr/>
          </p:nvSpPr>
          <p:spPr>
            <a:xfrm>
              <a:off x="14618" y="7940"/>
              <a:ext cx="441" cy="733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燕尾形箭头 49"/>
            <p:cNvSpPr/>
            <p:nvPr/>
          </p:nvSpPr>
          <p:spPr>
            <a:xfrm>
              <a:off x="10321" y="6849"/>
              <a:ext cx="1174" cy="856"/>
            </a:xfrm>
            <a:prstGeom prst="notched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肘形连接符 50"/>
            <p:cNvCxnSpPr>
              <a:stCxn id="26" idx="2"/>
              <a:endCxn id="32" idx="1"/>
            </p:cNvCxnSpPr>
            <p:nvPr/>
          </p:nvCxnSpPr>
          <p:spPr>
            <a:xfrm rot="5400000" flipV="1">
              <a:off x="2855" y="7385"/>
              <a:ext cx="781" cy="691"/>
            </a:xfrm>
            <a:prstGeom prst="bentConnector2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肘形连接符 51"/>
            <p:cNvCxnSpPr>
              <a:stCxn id="32" idx="1"/>
              <a:endCxn id="33" idx="0"/>
            </p:cNvCxnSpPr>
            <p:nvPr/>
          </p:nvCxnSpPr>
          <p:spPr>
            <a:xfrm rot="10800000" flipV="1">
              <a:off x="3241" y="8122"/>
              <a:ext cx="349" cy="924"/>
            </a:xfrm>
            <a:prstGeom prst="bentConnector2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肘形连接符 52"/>
            <p:cNvCxnSpPr>
              <a:stCxn id="32" idx="3"/>
              <a:endCxn id="34" idx="0"/>
            </p:cNvCxnSpPr>
            <p:nvPr/>
          </p:nvCxnSpPr>
          <p:spPr>
            <a:xfrm>
              <a:off x="7361" y="8122"/>
              <a:ext cx="370" cy="924"/>
            </a:xfrm>
            <a:prstGeom prst="bentConnector2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" name="下箭头 53"/>
            <p:cNvSpPr/>
            <p:nvPr/>
          </p:nvSpPr>
          <p:spPr>
            <a:xfrm>
              <a:off x="5353" y="3730"/>
              <a:ext cx="441" cy="733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下箭头 54"/>
            <p:cNvSpPr/>
            <p:nvPr/>
          </p:nvSpPr>
          <p:spPr>
            <a:xfrm rot="16200000">
              <a:off x="10725" y="2746"/>
              <a:ext cx="441" cy="954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9570" y="869315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实践的合理应用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环节设计与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预演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圆角矩形 3"/>
          <p:cNvSpPr/>
          <p:nvPr>
            <p:custDataLst>
              <p:tags r:id="rId1"/>
            </p:custDataLst>
          </p:nvPr>
        </p:nvSpPr>
        <p:spPr>
          <a:xfrm>
            <a:off x="725204" y="1754804"/>
            <a:ext cx="3220369" cy="4313983"/>
          </a:xfrm>
          <a:custGeom>
            <a:avLst/>
            <a:gdLst>
              <a:gd name="adj" fmla="val 522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2" h="6688">
                <a:moveTo>
                  <a:pt x="7955" y="0"/>
                </a:moveTo>
                <a:lnTo>
                  <a:pt x="7963" y="4"/>
                </a:lnTo>
                <a:cubicBezTo>
                  <a:pt x="8081" y="60"/>
                  <a:pt x="8162" y="181"/>
                  <a:pt x="8162" y="320"/>
                </a:cubicBezTo>
                <a:lnTo>
                  <a:pt x="8162" y="6337"/>
                </a:lnTo>
                <a:cubicBezTo>
                  <a:pt x="8162" y="6531"/>
                  <a:pt x="8005" y="6688"/>
                  <a:pt x="7811" y="6688"/>
                </a:cubicBezTo>
                <a:lnTo>
                  <a:pt x="307" y="6688"/>
                </a:lnTo>
                <a:cubicBezTo>
                  <a:pt x="180" y="6688"/>
                  <a:pt x="68" y="6620"/>
                  <a:pt x="7" y="6519"/>
                </a:cubicBezTo>
                <a:lnTo>
                  <a:pt x="0" y="6507"/>
                </a:lnTo>
                <a:lnTo>
                  <a:pt x="7" y="6511"/>
                </a:lnTo>
                <a:cubicBezTo>
                  <a:pt x="49" y="6528"/>
                  <a:pt x="96" y="6538"/>
                  <a:pt x="144" y="6538"/>
                </a:cubicBezTo>
                <a:lnTo>
                  <a:pt x="7648" y="6538"/>
                </a:lnTo>
                <a:cubicBezTo>
                  <a:pt x="7842" y="6538"/>
                  <a:pt x="7999" y="6381"/>
                  <a:pt x="7999" y="6187"/>
                </a:cubicBezTo>
                <a:lnTo>
                  <a:pt x="7999" y="170"/>
                </a:lnTo>
                <a:cubicBezTo>
                  <a:pt x="7999" y="110"/>
                  <a:pt x="7984" y="53"/>
                  <a:pt x="7957" y="3"/>
                </a:cubicBezTo>
                <a:lnTo>
                  <a:pt x="7955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323850" tIns="215900" rIns="179705" bIns="698500" numCol="1" spcCol="0" rtlCol="0" fromWordArt="0" anchor="t" anchorCtr="0" forceAA="0" compatLnSpc="1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endParaRPr lang="zh-CN" altLang="zh-CN" sz="14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圆角矩形 3"/>
          <p:cNvSpPr/>
          <p:nvPr>
            <p:custDataLst>
              <p:tags r:id="rId2"/>
            </p:custDataLst>
          </p:nvPr>
        </p:nvSpPr>
        <p:spPr>
          <a:xfrm>
            <a:off x="680049" y="1669415"/>
            <a:ext cx="3219239" cy="4297593"/>
          </a:xfrm>
          <a:prstGeom prst="roundRect">
            <a:avLst>
              <a:gd name="adj" fmla="val 5223"/>
            </a:avLst>
          </a:prstGeom>
          <a:noFill/>
          <a:ln w="12700" cap="flat" cmpd="sng" algn="ctr">
            <a:solidFill>
              <a:srgbClr val="5880CA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  <a:alpha val="10000"/>
                  </a:srgbClr>
                </a:solidFill>
              </a14:hiddenFill>
            </a:ext>
          </a:extLst>
        </p:spPr>
        <p:txBody>
          <a:bodyPr vertOverflow="overflow" horzOverflow="overflow" vert="horz" wrap="square" lIns="323850" tIns="323850" rIns="323850" bIns="698500" numCol="1" spcCol="0" rtlCol="0" fromWordArt="0" anchor="t" anchorCtr="0" forceAA="0" compatLnSpc="1">
            <a:noAutofit/>
          </a:bodyPr>
          <a:lstStyle/>
          <a:p>
            <a:pPr lvl="0" algn="just">
              <a:lnSpc>
                <a:spcPct val="140000"/>
              </a:lnSpc>
              <a:buClrTx/>
              <a:buSzTx/>
              <a:buFontTx/>
            </a:pPr>
            <a:r>
              <a:rPr lang="en-US" altLang="zh-CN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   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 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明确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使用场景、时长和介入节点，围绕核心知识点设计对话任务，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完整预演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平台操作流程，同时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制定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生成错误、网络故障、学生违规使用外部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等突发情况的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替代预案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，确保教学过程可控。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圆角矩形 16"/>
          <p:cNvSpPr/>
          <p:nvPr>
            <p:custDataLst>
              <p:tags r:id="rId3"/>
            </p:custDataLst>
          </p:nvPr>
        </p:nvSpPr>
        <p:spPr>
          <a:xfrm>
            <a:off x="725357" y="5397238"/>
            <a:ext cx="408478" cy="410676"/>
          </a:xfrm>
          <a:prstGeom prst="roundRect">
            <a:avLst>
              <a:gd name="adj" fmla="val 23765"/>
            </a:avLst>
          </a:prstGeom>
          <a:solidFill>
            <a:schemeClr val="accent1"/>
          </a:solidFill>
          <a:ln w="12700" cap="flat" cmpd="sng" algn="ctr">
            <a:solidFill>
              <a:srgbClr val="5880CA"/>
            </a:solidFill>
            <a:prstDash val="solid"/>
            <a:miter lim="800000"/>
          </a:ln>
          <a:effectLst/>
        </p:spPr>
        <p:txBody>
          <a:bodyPr wrap="none" rtlCol="0" anchor="ctr">
            <a:normAutofit fontScale="90000"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01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8" name="图片 27" descr="bor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75125" y="1874520"/>
            <a:ext cx="7899400" cy="4092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365" y="2027555"/>
            <a:ext cx="6125210" cy="35820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035" y="774065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实践的合理应用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合规工具选用与任务精调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3" name="图片 172" descr="borde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9503"/>
          <a:stretch>
            <a:fillRect/>
          </a:stretch>
        </p:blipFill>
        <p:spPr>
          <a:xfrm>
            <a:off x="270510" y="2002155"/>
            <a:ext cx="6187440" cy="4603115"/>
          </a:xfrm>
          <a:prstGeom prst="rect">
            <a:avLst/>
          </a:prstGeom>
        </p:spPr>
      </p:pic>
      <p:grpSp>
        <p:nvGrpSpPr>
          <p:cNvPr id="211" name="组合 210"/>
          <p:cNvGrpSpPr/>
          <p:nvPr/>
        </p:nvGrpSpPr>
        <p:grpSpPr>
          <a:xfrm>
            <a:off x="6723380" y="2310765"/>
            <a:ext cx="5314315" cy="1950085"/>
            <a:chOff x="10588" y="3639"/>
            <a:chExt cx="8369" cy="3670"/>
          </a:xfrm>
        </p:grpSpPr>
        <p:grpSp>
          <p:nvGrpSpPr>
            <p:cNvPr id="198" name="组合 197"/>
            <p:cNvGrpSpPr/>
            <p:nvPr/>
          </p:nvGrpSpPr>
          <p:grpSpPr>
            <a:xfrm rot="0">
              <a:off x="10588" y="3647"/>
              <a:ext cx="8369" cy="3662"/>
              <a:chOff x="11455" y="3647"/>
              <a:chExt cx="6524" cy="3307"/>
            </a:xfrm>
          </p:grpSpPr>
          <p:sp>
            <p:nvSpPr>
              <p:cNvPr id="192" name="任意多边形: 形状 59"/>
              <p:cNvSpPr/>
              <p:nvPr>
                <p:custDataLst>
                  <p:tags r:id="rId3"/>
                </p:custDataLst>
              </p:nvPr>
            </p:nvSpPr>
            <p:spPr>
              <a:xfrm rot="16200000">
                <a:off x="13065" y="2040"/>
                <a:ext cx="3304" cy="6524"/>
              </a:xfrm>
              <a:custGeom>
                <a:avLst/>
                <a:gdLst>
                  <a:gd name="connsiteX0" fmla="*/ 109049 w 3461997"/>
                  <a:gd name="connsiteY0" fmla="*/ 151498 h 6837280"/>
                  <a:gd name="connsiteX1" fmla="*/ 0 w 3461997"/>
                  <a:gd name="connsiteY1" fmla="*/ 260547 h 6837280"/>
                  <a:gd name="connsiteX2" fmla="*/ 0 w 3461997"/>
                  <a:gd name="connsiteY2" fmla="*/ 6601007 h 6837280"/>
                  <a:gd name="connsiteX3" fmla="*/ 236274 w 3461997"/>
                  <a:gd name="connsiteY3" fmla="*/ 6837281 h 6837280"/>
                  <a:gd name="connsiteX4" fmla="*/ 2238099 w 3461997"/>
                  <a:gd name="connsiteY4" fmla="*/ 6837281 h 6837280"/>
                  <a:gd name="connsiteX5" fmla="*/ 2356236 w 3461997"/>
                  <a:gd name="connsiteY5" fmla="*/ 6719144 h 6837280"/>
                  <a:gd name="connsiteX6" fmla="*/ 3089735 w 3461997"/>
                  <a:gd name="connsiteY6" fmla="*/ 6719144 h 6837280"/>
                  <a:gd name="connsiteX7" fmla="*/ 3221523 w 3461997"/>
                  <a:gd name="connsiteY7" fmla="*/ 6587355 h 6837280"/>
                  <a:gd name="connsiteX8" fmla="*/ 3221523 w 3461997"/>
                  <a:gd name="connsiteY8" fmla="*/ 2509026 h 6837280"/>
                  <a:gd name="connsiteX9" fmla="*/ 3461998 w 3461997"/>
                  <a:gd name="connsiteY9" fmla="*/ 2268552 h 6837280"/>
                  <a:gd name="connsiteX10" fmla="*/ 3461998 w 3461997"/>
                  <a:gd name="connsiteY10" fmla="*/ 286517 h 6837280"/>
                  <a:gd name="connsiteX11" fmla="*/ 3175480 w 3461997"/>
                  <a:gd name="connsiteY11" fmla="*/ 0 h 6837280"/>
                  <a:gd name="connsiteX12" fmla="*/ 1130318 w 3461997"/>
                  <a:gd name="connsiteY12" fmla="*/ 0 h 6837280"/>
                  <a:gd name="connsiteX13" fmla="*/ 985323 w 3461997"/>
                  <a:gd name="connsiteY13" fmla="*/ 144995 h 6837280"/>
                  <a:gd name="connsiteX14" fmla="*/ 109049 w 3461997"/>
                  <a:gd name="connsiteY14" fmla="*/ 151498 h 68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1997" h="6837280">
                    <a:moveTo>
                      <a:pt x="109049" y="151498"/>
                    </a:moveTo>
                    <a:lnTo>
                      <a:pt x="0" y="260547"/>
                    </a:lnTo>
                    <a:lnTo>
                      <a:pt x="0" y="6601007"/>
                    </a:lnTo>
                    <a:lnTo>
                      <a:pt x="236274" y="6837281"/>
                    </a:lnTo>
                    <a:lnTo>
                      <a:pt x="2238099" y="6837281"/>
                    </a:lnTo>
                    <a:lnTo>
                      <a:pt x="2356236" y="6719144"/>
                    </a:lnTo>
                    <a:lnTo>
                      <a:pt x="3089735" y="6719144"/>
                    </a:lnTo>
                    <a:lnTo>
                      <a:pt x="3221523" y="6587355"/>
                    </a:lnTo>
                    <a:lnTo>
                      <a:pt x="3221523" y="2509026"/>
                    </a:lnTo>
                    <a:lnTo>
                      <a:pt x="3461998" y="2268552"/>
                    </a:lnTo>
                    <a:lnTo>
                      <a:pt x="3461998" y="286517"/>
                    </a:lnTo>
                    <a:lnTo>
                      <a:pt x="3175480" y="0"/>
                    </a:lnTo>
                    <a:lnTo>
                      <a:pt x="1130318" y="0"/>
                    </a:lnTo>
                    <a:lnTo>
                      <a:pt x="985323" y="144995"/>
                    </a:lnTo>
                    <a:lnTo>
                      <a:pt x="109049" y="151498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rgbClr val="016DFF">
                      <a:alpha val="0"/>
                    </a:srgbClr>
                  </a:gs>
                  <a:gs pos="200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8100000" scaled="1"/>
                <a:tileRect/>
              </a:gradFill>
              <a:ln w="6350" cap="flat">
                <a:solidFill>
                  <a:schemeClr val="accent1">
                    <a:alpha val="63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193" name="任意多边形: 形状 60"/>
              <p:cNvSpPr/>
              <p:nvPr>
                <p:custDataLst>
                  <p:tags r:id="rId4"/>
                </p:custDataLst>
              </p:nvPr>
            </p:nvSpPr>
            <p:spPr>
              <a:xfrm rot="16200000">
                <a:off x="11070" y="6407"/>
                <a:ext cx="932" cy="161"/>
              </a:xfrm>
              <a:custGeom>
                <a:avLst/>
                <a:gdLst>
                  <a:gd name="connsiteX0" fmla="*/ 0 w 976235"/>
                  <a:gd name="connsiteY0" fmla="*/ 144793 h 168380"/>
                  <a:gd name="connsiteX1" fmla="*/ 0 w 976235"/>
                  <a:gd name="connsiteY1" fmla="*/ 0 h 168380"/>
                  <a:gd name="connsiteX2" fmla="*/ 976235 w 976235"/>
                  <a:gd name="connsiteY2" fmla="*/ 0 h 168380"/>
                  <a:gd name="connsiteX3" fmla="*/ 893317 w 976235"/>
                  <a:gd name="connsiteY3" fmla="*/ 82918 h 168380"/>
                  <a:gd name="connsiteX4" fmla="*/ 86553 w 976235"/>
                  <a:gd name="connsiteY4" fmla="*/ 82918 h 168380"/>
                  <a:gd name="connsiteX5" fmla="*/ 1090 w 976235"/>
                  <a:gd name="connsiteY5" fmla="*/ 168380 h 168380"/>
                  <a:gd name="connsiteX6" fmla="*/ 0 w 976235"/>
                  <a:gd name="connsiteY6" fmla="*/ 144793 h 16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6235" h="168380">
                    <a:moveTo>
                      <a:pt x="0" y="144793"/>
                    </a:moveTo>
                    <a:lnTo>
                      <a:pt x="0" y="0"/>
                    </a:lnTo>
                    <a:lnTo>
                      <a:pt x="976235" y="0"/>
                    </a:lnTo>
                    <a:lnTo>
                      <a:pt x="893317" y="82918"/>
                    </a:lnTo>
                    <a:lnTo>
                      <a:pt x="86553" y="82918"/>
                    </a:lnTo>
                    <a:lnTo>
                      <a:pt x="1090" y="168380"/>
                    </a:lnTo>
                    <a:lnTo>
                      <a:pt x="0" y="144793"/>
                    </a:lnTo>
                    <a:close/>
                  </a:path>
                </a:pathLst>
              </a:custGeom>
              <a:solidFill>
                <a:schemeClr val="accent1">
                  <a:alpha val="38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194" name="任意多边形: 形状 62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3771" y="3601"/>
                <a:ext cx="151" cy="242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195" name="任意多边形: 形状 63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4504" y="3031"/>
                <a:ext cx="151" cy="1382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" h="1555">
                    <a:moveTo>
                      <a:pt x="169" y="0"/>
                    </a:moveTo>
                    <a:lnTo>
                      <a:pt x="0" y="169"/>
                    </a:lnTo>
                    <a:lnTo>
                      <a:pt x="0" y="273"/>
                    </a:lnTo>
                    <a:lnTo>
                      <a:pt x="170" y="103"/>
                    </a:lnTo>
                    <a:lnTo>
                      <a:pt x="169" y="0"/>
                    </a:lnTo>
                    <a:close/>
                    <a:moveTo>
                      <a:pt x="169" y="183"/>
                    </a:moveTo>
                    <a:lnTo>
                      <a:pt x="0" y="352"/>
                    </a:lnTo>
                    <a:lnTo>
                      <a:pt x="0" y="456"/>
                    </a:lnTo>
                    <a:lnTo>
                      <a:pt x="170" y="286"/>
                    </a:lnTo>
                    <a:lnTo>
                      <a:pt x="169" y="183"/>
                    </a:lnTo>
                    <a:close/>
                    <a:moveTo>
                      <a:pt x="169" y="366"/>
                    </a:moveTo>
                    <a:lnTo>
                      <a:pt x="0" y="535"/>
                    </a:lnTo>
                    <a:lnTo>
                      <a:pt x="0" y="639"/>
                    </a:lnTo>
                    <a:lnTo>
                      <a:pt x="170" y="469"/>
                    </a:lnTo>
                    <a:lnTo>
                      <a:pt x="169" y="366"/>
                    </a:lnTo>
                    <a:close/>
                    <a:moveTo>
                      <a:pt x="169" y="549"/>
                    </a:moveTo>
                    <a:lnTo>
                      <a:pt x="0" y="718"/>
                    </a:lnTo>
                    <a:lnTo>
                      <a:pt x="0" y="822"/>
                    </a:lnTo>
                    <a:lnTo>
                      <a:pt x="170" y="652"/>
                    </a:lnTo>
                    <a:lnTo>
                      <a:pt x="169" y="549"/>
                    </a:lnTo>
                    <a:close/>
                    <a:moveTo>
                      <a:pt x="169" y="732"/>
                    </a:moveTo>
                    <a:lnTo>
                      <a:pt x="0" y="901"/>
                    </a:lnTo>
                    <a:lnTo>
                      <a:pt x="0" y="1005"/>
                    </a:lnTo>
                    <a:lnTo>
                      <a:pt x="170" y="835"/>
                    </a:lnTo>
                    <a:lnTo>
                      <a:pt x="169" y="732"/>
                    </a:lnTo>
                    <a:close/>
                    <a:moveTo>
                      <a:pt x="169" y="915"/>
                    </a:moveTo>
                    <a:lnTo>
                      <a:pt x="0" y="1084"/>
                    </a:lnTo>
                    <a:lnTo>
                      <a:pt x="0" y="1188"/>
                    </a:lnTo>
                    <a:lnTo>
                      <a:pt x="170" y="1018"/>
                    </a:lnTo>
                    <a:lnTo>
                      <a:pt x="169" y="915"/>
                    </a:lnTo>
                    <a:close/>
                    <a:moveTo>
                      <a:pt x="169" y="1099"/>
                    </a:moveTo>
                    <a:lnTo>
                      <a:pt x="0" y="1268"/>
                    </a:lnTo>
                    <a:lnTo>
                      <a:pt x="0" y="1372"/>
                    </a:lnTo>
                    <a:lnTo>
                      <a:pt x="170" y="1202"/>
                    </a:lnTo>
                    <a:lnTo>
                      <a:pt x="169" y="1099"/>
                    </a:lnTo>
                    <a:close/>
                    <a:moveTo>
                      <a:pt x="169" y="1282"/>
                    </a:moveTo>
                    <a:lnTo>
                      <a:pt x="0" y="1451"/>
                    </a:lnTo>
                    <a:lnTo>
                      <a:pt x="0" y="1555"/>
                    </a:lnTo>
                    <a:lnTo>
                      <a:pt x="170" y="1385"/>
                    </a:lnTo>
                    <a:lnTo>
                      <a:pt x="169" y="1282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sp>
          <p:nvSpPr>
            <p:cNvPr id="209" name="文本框 208"/>
            <p:cNvSpPr txBox="1"/>
            <p:nvPr/>
          </p:nvSpPr>
          <p:spPr>
            <a:xfrm>
              <a:off x="11203" y="3639"/>
              <a:ext cx="1969" cy="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AI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生成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212" name="组合 211"/>
          <p:cNvGrpSpPr/>
          <p:nvPr/>
        </p:nvGrpSpPr>
        <p:grpSpPr>
          <a:xfrm>
            <a:off x="6723380" y="4594225"/>
            <a:ext cx="5314315" cy="1712595"/>
            <a:chOff x="10590" y="7631"/>
            <a:chExt cx="8369" cy="2697"/>
          </a:xfrm>
        </p:grpSpPr>
        <p:grpSp>
          <p:nvGrpSpPr>
            <p:cNvPr id="201" name="组合 200"/>
            <p:cNvGrpSpPr/>
            <p:nvPr/>
          </p:nvGrpSpPr>
          <p:grpSpPr>
            <a:xfrm rot="0">
              <a:off x="10590" y="7631"/>
              <a:ext cx="8369" cy="2697"/>
              <a:chOff x="11455" y="3647"/>
              <a:chExt cx="6524" cy="3307"/>
            </a:xfrm>
          </p:grpSpPr>
          <p:sp>
            <p:nvSpPr>
              <p:cNvPr id="202" name="任意多边形: 形状 59"/>
              <p:cNvSpPr/>
              <p:nvPr>
                <p:custDataLst>
                  <p:tags r:id="rId7"/>
                </p:custDataLst>
              </p:nvPr>
            </p:nvSpPr>
            <p:spPr>
              <a:xfrm rot="16200000">
                <a:off x="13065" y="2040"/>
                <a:ext cx="3304" cy="6524"/>
              </a:xfrm>
              <a:custGeom>
                <a:avLst/>
                <a:gdLst>
                  <a:gd name="connsiteX0" fmla="*/ 109049 w 3461997"/>
                  <a:gd name="connsiteY0" fmla="*/ 151498 h 6837280"/>
                  <a:gd name="connsiteX1" fmla="*/ 0 w 3461997"/>
                  <a:gd name="connsiteY1" fmla="*/ 260547 h 6837280"/>
                  <a:gd name="connsiteX2" fmla="*/ 0 w 3461997"/>
                  <a:gd name="connsiteY2" fmla="*/ 6601007 h 6837280"/>
                  <a:gd name="connsiteX3" fmla="*/ 236274 w 3461997"/>
                  <a:gd name="connsiteY3" fmla="*/ 6837281 h 6837280"/>
                  <a:gd name="connsiteX4" fmla="*/ 2238099 w 3461997"/>
                  <a:gd name="connsiteY4" fmla="*/ 6837281 h 6837280"/>
                  <a:gd name="connsiteX5" fmla="*/ 2356236 w 3461997"/>
                  <a:gd name="connsiteY5" fmla="*/ 6719144 h 6837280"/>
                  <a:gd name="connsiteX6" fmla="*/ 3089735 w 3461997"/>
                  <a:gd name="connsiteY6" fmla="*/ 6719144 h 6837280"/>
                  <a:gd name="connsiteX7" fmla="*/ 3221523 w 3461997"/>
                  <a:gd name="connsiteY7" fmla="*/ 6587355 h 6837280"/>
                  <a:gd name="connsiteX8" fmla="*/ 3221523 w 3461997"/>
                  <a:gd name="connsiteY8" fmla="*/ 2509026 h 6837280"/>
                  <a:gd name="connsiteX9" fmla="*/ 3461998 w 3461997"/>
                  <a:gd name="connsiteY9" fmla="*/ 2268552 h 6837280"/>
                  <a:gd name="connsiteX10" fmla="*/ 3461998 w 3461997"/>
                  <a:gd name="connsiteY10" fmla="*/ 286517 h 6837280"/>
                  <a:gd name="connsiteX11" fmla="*/ 3175480 w 3461997"/>
                  <a:gd name="connsiteY11" fmla="*/ 0 h 6837280"/>
                  <a:gd name="connsiteX12" fmla="*/ 1130318 w 3461997"/>
                  <a:gd name="connsiteY12" fmla="*/ 0 h 6837280"/>
                  <a:gd name="connsiteX13" fmla="*/ 985323 w 3461997"/>
                  <a:gd name="connsiteY13" fmla="*/ 144995 h 6837280"/>
                  <a:gd name="connsiteX14" fmla="*/ 109049 w 3461997"/>
                  <a:gd name="connsiteY14" fmla="*/ 151498 h 68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1997" h="6837280">
                    <a:moveTo>
                      <a:pt x="109049" y="151498"/>
                    </a:moveTo>
                    <a:lnTo>
                      <a:pt x="0" y="260547"/>
                    </a:lnTo>
                    <a:lnTo>
                      <a:pt x="0" y="6601007"/>
                    </a:lnTo>
                    <a:lnTo>
                      <a:pt x="236274" y="6837281"/>
                    </a:lnTo>
                    <a:lnTo>
                      <a:pt x="2238099" y="6837281"/>
                    </a:lnTo>
                    <a:lnTo>
                      <a:pt x="2356236" y="6719144"/>
                    </a:lnTo>
                    <a:lnTo>
                      <a:pt x="3089735" y="6719144"/>
                    </a:lnTo>
                    <a:lnTo>
                      <a:pt x="3221523" y="6587355"/>
                    </a:lnTo>
                    <a:lnTo>
                      <a:pt x="3221523" y="2509026"/>
                    </a:lnTo>
                    <a:lnTo>
                      <a:pt x="3461998" y="2268552"/>
                    </a:lnTo>
                    <a:lnTo>
                      <a:pt x="3461998" y="286517"/>
                    </a:lnTo>
                    <a:lnTo>
                      <a:pt x="3175480" y="0"/>
                    </a:lnTo>
                    <a:lnTo>
                      <a:pt x="1130318" y="0"/>
                    </a:lnTo>
                    <a:lnTo>
                      <a:pt x="985323" y="144995"/>
                    </a:lnTo>
                    <a:lnTo>
                      <a:pt x="109049" y="151498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rgbClr val="016DFF">
                      <a:alpha val="0"/>
                    </a:srgbClr>
                  </a:gs>
                  <a:gs pos="200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8100000" scaled="1"/>
                <a:tileRect/>
              </a:gradFill>
              <a:ln w="6350" cap="flat">
                <a:solidFill>
                  <a:schemeClr val="accent1">
                    <a:alpha val="63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203" name="任意多边形: 形状 60"/>
              <p:cNvSpPr/>
              <p:nvPr>
                <p:custDataLst>
                  <p:tags r:id="rId8"/>
                </p:custDataLst>
              </p:nvPr>
            </p:nvSpPr>
            <p:spPr>
              <a:xfrm rot="16200000">
                <a:off x="11070" y="6407"/>
                <a:ext cx="932" cy="161"/>
              </a:xfrm>
              <a:custGeom>
                <a:avLst/>
                <a:gdLst>
                  <a:gd name="connsiteX0" fmla="*/ 0 w 976235"/>
                  <a:gd name="connsiteY0" fmla="*/ 144793 h 168380"/>
                  <a:gd name="connsiteX1" fmla="*/ 0 w 976235"/>
                  <a:gd name="connsiteY1" fmla="*/ 0 h 168380"/>
                  <a:gd name="connsiteX2" fmla="*/ 976235 w 976235"/>
                  <a:gd name="connsiteY2" fmla="*/ 0 h 168380"/>
                  <a:gd name="connsiteX3" fmla="*/ 893317 w 976235"/>
                  <a:gd name="connsiteY3" fmla="*/ 82918 h 168380"/>
                  <a:gd name="connsiteX4" fmla="*/ 86553 w 976235"/>
                  <a:gd name="connsiteY4" fmla="*/ 82918 h 168380"/>
                  <a:gd name="connsiteX5" fmla="*/ 1090 w 976235"/>
                  <a:gd name="connsiteY5" fmla="*/ 168380 h 168380"/>
                  <a:gd name="connsiteX6" fmla="*/ 0 w 976235"/>
                  <a:gd name="connsiteY6" fmla="*/ 144793 h 16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6235" h="168380">
                    <a:moveTo>
                      <a:pt x="0" y="144793"/>
                    </a:moveTo>
                    <a:lnTo>
                      <a:pt x="0" y="0"/>
                    </a:lnTo>
                    <a:lnTo>
                      <a:pt x="976235" y="0"/>
                    </a:lnTo>
                    <a:lnTo>
                      <a:pt x="893317" y="82918"/>
                    </a:lnTo>
                    <a:lnTo>
                      <a:pt x="86553" y="82918"/>
                    </a:lnTo>
                    <a:lnTo>
                      <a:pt x="1090" y="168380"/>
                    </a:lnTo>
                    <a:lnTo>
                      <a:pt x="0" y="144793"/>
                    </a:lnTo>
                    <a:close/>
                  </a:path>
                </a:pathLst>
              </a:custGeom>
              <a:solidFill>
                <a:schemeClr val="accent1">
                  <a:alpha val="38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204" name="任意多边形: 形状 62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13771" y="3601"/>
                <a:ext cx="151" cy="242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205" name="任意多边形: 形状 63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14504" y="3031"/>
                <a:ext cx="151" cy="1382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" h="1555">
                    <a:moveTo>
                      <a:pt x="169" y="0"/>
                    </a:moveTo>
                    <a:lnTo>
                      <a:pt x="0" y="169"/>
                    </a:lnTo>
                    <a:lnTo>
                      <a:pt x="0" y="273"/>
                    </a:lnTo>
                    <a:lnTo>
                      <a:pt x="170" y="103"/>
                    </a:lnTo>
                    <a:lnTo>
                      <a:pt x="169" y="0"/>
                    </a:lnTo>
                    <a:close/>
                    <a:moveTo>
                      <a:pt x="169" y="183"/>
                    </a:moveTo>
                    <a:lnTo>
                      <a:pt x="0" y="352"/>
                    </a:lnTo>
                    <a:lnTo>
                      <a:pt x="0" y="456"/>
                    </a:lnTo>
                    <a:lnTo>
                      <a:pt x="170" y="286"/>
                    </a:lnTo>
                    <a:lnTo>
                      <a:pt x="169" y="183"/>
                    </a:lnTo>
                    <a:close/>
                    <a:moveTo>
                      <a:pt x="169" y="366"/>
                    </a:moveTo>
                    <a:lnTo>
                      <a:pt x="0" y="535"/>
                    </a:lnTo>
                    <a:lnTo>
                      <a:pt x="0" y="639"/>
                    </a:lnTo>
                    <a:lnTo>
                      <a:pt x="170" y="469"/>
                    </a:lnTo>
                    <a:lnTo>
                      <a:pt x="169" y="366"/>
                    </a:lnTo>
                    <a:close/>
                    <a:moveTo>
                      <a:pt x="169" y="549"/>
                    </a:moveTo>
                    <a:lnTo>
                      <a:pt x="0" y="718"/>
                    </a:lnTo>
                    <a:lnTo>
                      <a:pt x="0" y="822"/>
                    </a:lnTo>
                    <a:lnTo>
                      <a:pt x="170" y="652"/>
                    </a:lnTo>
                    <a:lnTo>
                      <a:pt x="169" y="549"/>
                    </a:lnTo>
                    <a:close/>
                    <a:moveTo>
                      <a:pt x="169" y="732"/>
                    </a:moveTo>
                    <a:lnTo>
                      <a:pt x="0" y="901"/>
                    </a:lnTo>
                    <a:lnTo>
                      <a:pt x="0" y="1005"/>
                    </a:lnTo>
                    <a:lnTo>
                      <a:pt x="170" y="835"/>
                    </a:lnTo>
                    <a:lnTo>
                      <a:pt x="169" y="732"/>
                    </a:lnTo>
                    <a:close/>
                    <a:moveTo>
                      <a:pt x="169" y="915"/>
                    </a:moveTo>
                    <a:lnTo>
                      <a:pt x="0" y="1084"/>
                    </a:lnTo>
                    <a:lnTo>
                      <a:pt x="0" y="1188"/>
                    </a:lnTo>
                    <a:lnTo>
                      <a:pt x="170" y="1018"/>
                    </a:lnTo>
                    <a:lnTo>
                      <a:pt x="169" y="915"/>
                    </a:lnTo>
                    <a:close/>
                    <a:moveTo>
                      <a:pt x="169" y="1099"/>
                    </a:moveTo>
                    <a:lnTo>
                      <a:pt x="0" y="1268"/>
                    </a:lnTo>
                    <a:lnTo>
                      <a:pt x="0" y="1372"/>
                    </a:lnTo>
                    <a:lnTo>
                      <a:pt x="170" y="1202"/>
                    </a:lnTo>
                    <a:lnTo>
                      <a:pt x="169" y="1099"/>
                    </a:lnTo>
                    <a:close/>
                    <a:moveTo>
                      <a:pt x="169" y="1282"/>
                    </a:moveTo>
                    <a:lnTo>
                      <a:pt x="0" y="1451"/>
                    </a:lnTo>
                    <a:lnTo>
                      <a:pt x="0" y="1555"/>
                    </a:lnTo>
                    <a:lnTo>
                      <a:pt x="170" y="1385"/>
                    </a:lnTo>
                    <a:lnTo>
                      <a:pt x="169" y="1282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sp>
          <p:nvSpPr>
            <p:cNvPr id="210" name="文本框 209"/>
            <p:cNvSpPr txBox="1"/>
            <p:nvPr/>
          </p:nvSpPr>
          <p:spPr>
            <a:xfrm>
              <a:off x="11000" y="7631"/>
              <a:ext cx="237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教师修改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1" name="TextBox 20"/>
          <p:cNvSpPr txBox="1"/>
          <p:nvPr/>
        </p:nvSpPr>
        <p:spPr>
          <a:xfrm>
            <a:off x="439420" y="1381760"/>
            <a:ext cx="11418570" cy="69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使用学习通等国内合规教育</a:t>
            </a:r>
            <a:r>
              <a:rPr lang="en-US" altLang="zh-CN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平台，</a:t>
            </a:r>
            <a:r>
              <a:rPr lang="en-US" altLang="zh-CN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生成角色设定、评分标准、任务框架后，</a:t>
            </a:r>
            <a:r>
              <a:rPr lang="zh-CN" altLang="en-US" sz="1600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进行人工修改、审核与优化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，绝不直接照搬系统生成内容，</a:t>
            </a:r>
            <a:r>
              <a:rPr lang="zh-CN" altLang="en-US" sz="1600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保证任务贴合教学目标与学生学情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025" y="4992370"/>
            <a:ext cx="4964430" cy="12223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6410" y="2835275"/>
            <a:ext cx="5060315" cy="1187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525" y="2218055"/>
            <a:ext cx="5742940" cy="319913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035" y="774065"/>
            <a:ext cx="1062355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实践的合理应用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适度介入与过程管控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000" spc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严格划清人机边界，</a:t>
            </a:r>
            <a:r>
              <a:rPr lang="en-US" altLang="zh-CN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只承担</a:t>
            </a:r>
            <a:r>
              <a:rPr lang="zh-CN" altLang="en-US" sz="2000" spc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情景互动、追问触发、过程记录的</a:t>
            </a:r>
            <a:r>
              <a:rPr lang="en-US" altLang="zh-CN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辅助工作</a:t>
            </a:r>
            <a:r>
              <a:rPr lang="zh-CN" altLang="en-US" sz="2000" spc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教师全程主导</a:t>
            </a:r>
            <a:r>
              <a:rPr lang="zh-CN" altLang="en-US" sz="2000" spc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价值引领、逻辑把关、知识点纠错；明确要求学生独立完成对话任务，</a:t>
            </a:r>
            <a:r>
              <a:rPr lang="zh-CN" altLang="en-US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严禁使用外部</a:t>
            </a:r>
            <a:r>
              <a:rPr lang="en-US" altLang="zh-CN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20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代答</a:t>
            </a:r>
            <a:r>
              <a:rPr lang="zh-CN" altLang="en-US" sz="2000" spc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753235" y="4841875"/>
            <a:ext cx="3126105" cy="1593850"/>
            <a:chOff x="2382" y="5997"/>
            <a:chExt cx="14387" cy="6810"/>
          </a:xfrm>
        </p:grpSpPr>
        <p:pic>
          <p:nvPicPr>
            <p:cNvPr id="34" name="图片 33" descr="E:/设计图片素材/7805642_.jpg7805642_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rcRect l="-3" t="9461" r="-3" b="9461"/>
            <a:stretch>
              <a:fillRect/>
            </a:stretch>
          </p:blipFill>
          <p:spPr>
            <a:xfrm>
              <a:off x="2401" y="6057"/>
              <a:ext cx="14361" cy="674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20" h="5601">
                  <a:moveTo>
                    <a:pt x="372" y="0"/>
                  </a:moveTo>
                  <a:lnTo>
                    <a:pt x="5657" y="0"/>
                  </a:lnTo>
                  <a:lnTo>
                    <a:pt x="5856" y="198"/>
                  </a:lnTo>
                  <a:lnTo>
                    <a:pt x="8331" y="198"/>
                  </a:lnTo>
                  <a:lnTo>
                    <a:pt x="8529" y="0"/>
                  </a:lnTo>
                  <a:lnTo>
                    <a:pt x="11548" y="0"/>
                  </a:lnTo>
                  <a:cubicBezTo>
                    <a:pt x="11753" y="0"/>
                    <a:pt x="11920" y="167"/>
                    <a:pt x="11920" y="372"/>
                  </a:cubicBezTo>
                  <a:lnTo>
                    <a:pt x="11920" y="5229"/>
                  </a:lnTo>
                  <a:cubicBezTo>
                    <a:pt x="11920" y="5434"/>
                    <a:pt x="11753" y="5601"/>
                    <a:pt x="11548" y="5601"/>
                  </a:cubicBezTo>
                  <a:lnTo>
                    <a:pt x="372" y="5601"/>
                  </a:lnTo>
                  <a:cubicBezTo>
                    <a:pt x="167" y="5601"/>
                    <a:pt x="0" y="5434"/>
                    <a:pt x="0" y="5229"/>
                  </a:cubicBezTo>
                  <a:lnTo>
                    <a:pt x="0" y="372"/>
                  </a:lnTo>
                  <a:cubicBezTo>
                    <a:pt x="0" y="167"/>
                    <a:pt x="167" y="0"/>
                    <a:pt x="372" y="0"/>
                  </a:cubicBezTo>
                  <a:close/>
                </a:path>
              </a:pathLst>
            </a:custGeom>
            <a:ln w="41275">
              <a:solidFill>
                <a:schemeClr val="accent1"/>
              </a:solidFill>
            </a:ln>
          </p:spPr>
        </p:pic>
        <p:sp>
          <p:nvSpPr>
            <p:cNvPr id="35" name="任意多边形 34"/>
            <p:cNvSpPr/>
            <p:nvPr>
              <p:custDataLst>
                <p:tags r:id="rId4"/>
              </p:custDataLst>
            </p:nvPr>
          </p:nvSpPr>
          <p:spPr>
            <a:xfrm rot="5400000" flipH="1" flipV="1">
              <a:off x="15928" y="5604"/>
              <a:ext cx="448" cy="1234"/>
            </a:xfrm>
            <a:custGeom>
              <a:avLst/>
              <a:gdLst>
                <a:gd name="connsiteX0" fmla="*/ 328661 w 10518391"/>
                <a:gd name="connsiteY0" fmla="*/ 0 h 4943765"/>
                <a:gd name="connsiteX1" fmla="*/ 4991915 w 10518391"/>
                <a:gd name="connsiteY1" fmla="*/ 0 h 4943765"/>
                <a:gd name="connsiteX2" fmla="*/ 5167005 w 10518391"/>
                <a:gd name="connsiteY2" fmla="*/ 175090 h 4943765"/>
                <a:gd name="connsiteX3" fmla="*/ 7351405 w 10518391"/>
                <a:gd name="connsiteY3" fmla="*/ 175090 h 4943765"/>
                <a:gd name="connsiteX4" fmla="*/ 7526495 w 10518391"/>
                <a:gd name="connsiteY4" fmla="*/ 0 h 4943765"/>
                <a:gd name="connsiteX5" fmla="*/ 10189730 w 10518391"/>
                <a:gd name="connsiteY5" fmla="*/ 0 h 4943765"/>
                <a:gd name="connsiteX6" fmla="*/ 10518391 w 10518391"/>
                <a:gd name="connsiteY6" fmla="*/ 328661 h 4943765"/>
                <a:gd name="connsiteX7" fmla="*/ 10518391 w 10518391"/>
                <a:gd name="connsiteY7" fmla="*/ 4615104 h 4943765"/>
                <a:gd name="connsiteX8" fmla="*/ 10189730 w 10518391"/>
                <a:gd name="connsiteY8" fmla="*/ 4943765 h 4943765"/>
                <a:gd name="connsiteX9" fmla="*/ 328661 w 10518391"/>
                <a:gd name="connsiteY9" fmla="*/ 4943765 h 4943765"/>
                <a:gd name="connsiteX10" fmla="*/ 0 w 10518391"/>
                <a:gd name="connsiteY10" fmla="*/ 4615104 h 4943765"/>
                <a:gd name="connsiteX11" fmla="*/ 0 w 10518391"/>
                <a:gd name="connsiteY11" fmla="*/ 328661 h 4943765"/>
                <a:gd name="connsiteX12" fmla="*/ 328661 w 10518391"/>
                <a:gd name="connsiteY12" fmla="*/ 0 h 4943765"/>
                <a:gd name="connsiteX0-1" fmla="*/ 10189730 w 10518391"/>
                <a:gd name="connsiteY0-2" fmla="*/ 0 h 4943765"/>
                <a:gd name="connsiteX1-3" fmla="*/ 10518391 w 10518391"/>
                <a:gd name="connsiteY1-4" fmla="*/ 328661 h 4943765"/>
                <a:gd name="connsiteX2-5" fmla="*/ 10518391 w 10518391"/>
                <a:gd name="connsiteY2-6" fmla="*/ 4615104 h 4943765"/>
                <a:gd name="connsiteX3-7" fmla="*/ 10189730 w 10518391"/>
                <a:gd name="connsiteY3-8" fmla="*/ 4943765 h 4943765"/>
                <a:gd name="connsiteX4-9" fmla="*/ 328661 w 10518391"/>
                <a:gd name="connsiteY4-10" fmla="*/ 4943765 h 4943765"/>
                <a:gd name="connsiteX5-11" fmla="*/ 0 w 10518391"/>
                <a:gd name="connsiteY5-12" fmla="*/ 4615104 h 4943765"/>
                <a:gd name="connsiteX6-13" fmla="*/ 0 w 10518391"/>
                <a:gd name="connsiteY6-14" fmla="*/ 328661 h 4943765"/>
                <a:gd name="connsiteX7-15" fmla="*/ 328661 w 10518391"/>
                <a:gd name="connsiteY7-16" fmla="*/ 0 h 4943765"/>
                <a:gd name="connsiteX8-17" fmla="*/ 4991915 w 10518391"/>
                <a:gd name="connsiteY8-18" fmla="*/ 0 h 4943765"/>
                <a:gd name="connsiteX9-19" fmla="*/ 5167005 w 10518391"/>
                <a:gd name="connsiteY9-20" fmla="*/ 175090 h 4943765"/>
                <a:gd name="connsiteX10-21" fmla="*/ 7351405 w 10518391"/>
                <a:gd name="connsiteY10-22" fmla="*/ 175090 h 4943765"/>
                <a:gd name="connsiteX11-23" fmla="*/ 7526495 w 10518391"/>
                <a:gd name="connsiteY11-24" fmla="*/ 0 h 4943765"/>
                <a:gd name="connsiteX12-25" fmla="*/ 10281170 w 10518391"/>
                <a:gd name="connsiteY12-26" fmla="*/ 91440 h 4943765"/>
                <a:gd name="connsiteX0-27" fmla="*/ 10189730 w 10518391"/>
                <a:gd name="connsiteY0-28" fmla="*/ 0 h 4943765"/>
                <a:gd name="connsiteX1-29" fmla="*/ 10518391 w 10518391"/>
                <a:gd name="connsiteY1-30" fmla="*/ 328661 h 4943765"/>
                <a:gd name="connsiteX2-31" fmla="*/ 10518391 w 10518391"/>
                <a:gd name="connsiteY2-32" fmla="*/ 4615104 h 4943765"/>
                <a:gd name="connsiteX3-33" fmla="*/ 10189730 w 10518391"/>
                <a:gd name="connsiteY3-34" fmla="*/ 4943765 h 4943765"/>
                <a:gd name="connsiteX4-35" fmla="*/ 328661 w 10518391"/>
                <a:gd name="connsiteY4-36" fmla="*/ 4943765 h 4943765"/>
                <a:gd name="connsiteX5-37" fmla="*/ 0 w 10518391"/>
                <a:gd name="connsiteY5-38" fmla="*/ 4615104 h 4943765"/>
                <a:gd name="connsiteX6-39" fmla="*/ 0 w 10518391"/>
                <a:gd name="connsiteY6-40" fmla="*/ 328661 h 4943765"/>
                <a:gd name="connsiteX7-41" fmla="*/ 328661 w 10518391"/>
                <a:gd name="connsiteY7-42" fmla="*/ 0 h 4943765"/>
                <a:gd name="connsiteX8-43" fmla="*/ 4991915 w 10518391"/>
                <a:gd name="connsiteY8-44" fmla="*/ 0 h 4943765"/>
                <a:gd name="connsiteX9-45" fmla="*/ 5167005 w 10518391"/>
                <a:gd name="connsiteY9-46" fmla="*/ 175090 h 4943765"/>
                <a:gd name="connsiteX10-47" fmla="*/ 7351405 w 10518391"/>
                <a:gd name="connsiteY10-48" fmla="*/ 175090 h 4943765"/>
                <a:gd name="connsiteX11-49" fmla="*/ 7526495 w 10518391"/>
                <a:gd name="connsiteY11-50" fmla="*/ 0 h 4943765"/>
                <a:gd name="connsiteX0-51" fmla="*/ 10189730 w 10518391"/>
                <a:gd name="connsiteY0-52" fmla="*/ 0 h 4943765"/>
                <a:gd name="connsiteX1-53" fmla="*/ 10518391 w 10518391"/>
                <a:gd name="connsiteY1-54" fmla="*/ 328661 h 4943765"/>
                <a:gd name="connsiteX2-55" fmla="*/ 10518391 w 10518391"/>
                <a:gd name="connsiteY2-56" fmla="*/ 4615104 h 4943765"/>
                <a:gd name="connsiteX3-57" fmla="*/ 10189730 w 10518391"/>
                <a:gd name="connsiteY3-58" fmla="*/ 4943765 h 4943765"/>
                <a:gd name="connsiteX4-59" fmla="*/ 328661 w 10518391"/>
                <a:gd name="connsiteY4-60" fmla="*/ 4943765 h 4943765"/>
                <a:gd name="connsiteX5-61" fmla="*/ 0 w 10518391"/>
                <a:gd name="connsiteY5-62" fmla="*/ 4615104 h 4943765"/>
                <a:gd name="connsiteX6-63" fmla="*/ 0 w 10518391"/>
                <a:gd name="connsiteY6-64" fmla="*/ 328661 h 4943765"/>
                <a:gd name="connsiteX7-65" fmla="*/ 328661 w 10518391"/>
                <a:gd name="connsiteY7-66" fmla="*/ 0 h 4943765"/>
                <a:gd name="connsiteX8-67" fmla="*/ 4991915 w 10518391"/>
                <a:gd name="connsiteY8-68" fmla="*/ 0 h 4943765"/>
                <a:gd name="connsiteX9-69" fmla="*/ 5167005 w 10518391"/>
                <a:gd name="connsiteY9-70" fmla="*/ 175090 h 4943765"/>
                <a:gd name="connsiteX10-71" fmla="*/ 7351405 w 10518391"/>
                <a:gd name="connsiteY10-72" fmla="*/ 175090 h 4943765"/>
                <a:gd name="connsiteX0-73" fmla="*/ 10189730 w 10518391"/>
                <a:gd name="connsiteY0-74" fmla="*/ 0 h 4943765"/>
                <a:gd name="connsiteX1-75" fmla="*/ 10518391 w 10518391"/>
                <a:gd name="connsiteY1-76" fmla="*/ 328661 h 4943765"/>
                <a:gd name="connsiteX2-77" fmla="*/ 10518391 w 10518391"/>
                <a:gd name="connsiteY2-78" fmla="*/ 4615104 h 4943765"/>
                <a:gd name="connsiteX3-79" fmla="*/ 10189730 w 10518391"/>
                <a:gd name="connsiteY3-80" fmla="*/ 4943765 h 4943765"/>
                <a:gd name="connsiteX4-81" fmla="*/ 328661 w 10518391"/>
                <a:gd name="connsiteY4-82" fmla="*/ 4943765 h 4943765"/>
                <a:gd name="connsiteX5-83" fmla="*/ 0 w 10518391"/>
                <a:gd name="connsiteY5-84" fmla="*/ 4615104 h 4943765"/>
                <a:gd name="connsiteX6-85" fmla="*/ 0 w 10518391"/>
                <a:gd name="connsiteY6-86" fmla="*/ 328661 h 4943765"/>
                <a:gd name="connsiteX7-87" fmla="*/ 328661 w 10518391"/>
                <a:gd name="connsiteY7-88" fmla="*/ 0 h 4943765"/>
                <a:gd name="connsiteX8-89" fmla="*/ 4991915 w 10518391"/>
                <a:gd name="connsiteY8-90" fmla="*/ 0 h 4943765"/>
                <a:gd name="connsiteX9-91" fmla="*/ 5167005 w 10518391"/>
                <a:gd name="connsiteY9-92" fmla="*/ 175090 h 4943765"/>
                <a:gd name="connsiteX0-93" fmla="*/ 10189730 w 10518391"/>
                <a:gd name="connsiteY0-94" fmla="*/ 0 h 4943765"/>
                <a:gd name="connsiteX1-95" fmla="*/ 10518391 w 10518391"/>
                <a:gd name="connsiteY1-96" fmla="*/ 328661 h 4943765"/>
                <a:gd name="connsiteX2-97" fmla="*/ 10518391 w 10518391"/>
                <a:gd name="connsiteY2-98" fmla="*/ 4615104 h 4943765"/>
                <a:gd name="connsiteX3-99" fmla="*/ 10189730 w 10518391"/>
                <a:gd name="connsiteY3-100" fmla="*/ 4943765 h 4943765"/>
                <a:gd name="connsiteX4-101" fmla="*/ 328661 w 10518391"/>
                <a:gd name="connsiteY4-102" fmla="*/ 4943765 h 4943765"/>
                <a:gd name="connsiteX5-103" fmla="*/ 0 w 10518391"/>
                <a:gd name="connsiteY5-104" fmla="*/ 4615104 h 4943765"/>
                <a:gd name="connsiteX6-105" fmla="*/ 0 w 10518391"/>
                <a:gd name="connsiteY6-106" fmla="*/ 328661 h 4943765"/>
                <a:gd name="connsiteX7-107" fmla="*/ 328661 w 10518391"/>
                <a:gd name="connsiteY7-108" fmla="*/ 0 h 4943765"/>
                <a:gd name="connsiteX8-109" fmla="*/ 4991915 w 10518391"/>
                <a:gd name="connsiteY8-110" fmla="*/ 0 h 4943765"/>
                <a:gd name="connsiteX0-111" fmla="*/ 10189730 w 10518391"/>
                <a:gd name="connsiteY0-112" fmla="*/ 0 h 4943765"/>
                <a:gd name="connsiteX1-113" fmla="*/ 10518391 w 10518391"/>
                <a:gd name="connsiteY1-114" fmla="*/ 328661 h 4943765"/>
                <a:gd name="connsiteX2-115" fmla="*/ 10518391 w 10518391"/>
                <a:gd name="connsiteY2-116" fmla="*/ 4615104 h 4943765"/>
                <a:gd name="connsiteX3-117" fmla="*/ 10189730 w 10518391"/>
                <a:gd name="connsiteY3-118" fmla="*/ 4943765 h 4943765"/>
                <a:gd name="connsiteX4-119" fmla="*/ 328661 w 10518391"/>
                <a:gd name="connsiteY4-120" fmla="*/ 4943765 h 4943765"/>
                <a:gd name="connsiteX5-121" fmla="*/ 0 w 10518391"/>
                <a:gd name="connsiteY5-122" fmla="*/ 4615104 h 4943765"/>
                <a:gd name="connsiteX6-123" fmla="*/ 0 w 10518391"/>
                <a:gd name="connsiteY6-124" fmla="*/ 328661 h 4943765"/>
                <a:gd name="connsiteX7-125" fmla="*/ 328661 w 10518391"/>
                <a:gd name="connsiteY7-126" fmla="*/ 0 h 4943765"/>
                <a:gd name="connsiteX0-127" fmla="*/ 10189730 w 10518391"/>
                <a:gd name="connsiteY0-128" fmla="*/ 0 h 4943765"/>
                <a:gd name="connsiteX1-129" fmla="*/ 10518391 w 10518391"/>
                <a:gd name="connsiteY1-130" fmla="*/ 328661 h 4943765"/>
                <a:gd name="connsiteX2-131" fmla="*/ 10518391 w 10518391"/>
                <a:gd name="connsiteY2-132" fmla="*/ 4615104 h 4943765"/>
                <a:gd name="connsiteX3-133" fmla="*/ 10189730 w 10518391"/>
                <a:gd name="connsiteY3-134" fmla="*/ 4943765 h 4943765"/>
                <a:gd name="connsiteX4-135" fmla="*/ 328661 w 10518391"/>
                <a:gd name="connsiteY4-136" fmla="*/ 4943765 h 4943765"/>
                <a:gd name="connsiteX5-137" fmla="*/ 0 w 10518391"/>
                <a:gd name="connsiteY5-138" fmla="*/ 4615104 h 4943765"/>
                <a:gd name="connsiteX6-139" fmla="*/ 0 w 10518391"/>
                <a:gd name="connsiteY6-140" fmla="*/ 328661 h 4943765"/>
                <a:gd name="connsiteX0-141" fmla="*/ 10189730 w 10518391"/>
                <a:gd name="connsiteY0-142" fmla="*/ 0 h 4943765"/>
                <a:gd name="connsiteX1-143" fmla="*/ 10518391 w 10518391"/>
                <a:gd name="connsiteY1-144" fmla="*/ 328661 h 4943765"/>
                <a:gd name="connsiteX2-145" fmla="*/ 10518391 w 10518391"/>
                <a:gd name="connsiteY2-146" fmla="*/ 4615104 h 4943765"/>
                <a:gd name="connsiteX3-147" fmla="*/ 10189730 w 10518391"/>
                <a:gd name="connsiteY3-148" fmla="*/ 4943765 h 4943765"/>
                <a:gd name="connsiteX4-149" fmla="*/ 328661 w 10518391"/>
                <a:gd name="connsiteY4-150" fmla="*/ 4943765 h 4943765"/>
                <a:gd name="connsiteX5-151" fmla="*/ 0 w 10518391"/>
                <a:gd name="connsiteY5-152" fmla="*/ 4615104 h 4943765"/>
                <a:gd name="connsiteX0-153" fmla="*/ 9861069 w 10189730"/>
                <a:gd name="connsiteY0-154" fmla="*/ 0 h 4943765"/>
                <a:gd name="connsiteX1-155" fmla="*/ 10189730 w 10189730"/>
                <a:gd name="connsiteY1-156" fmla="*/ 328661 h 4943765"/>
                <a:gd name="connsiteX2-157" fmla="*/ 10189730 w 10189730"/>
                <a:gd name="connsiteY2-158" fmla="*/ 4615104 h 4943765"/>
                <a:gd name="connsiteX3-159" fmla="*/ 9861069 w 10189730"/>
                <a:gd name="connsiteY3-160" fmla="*/ 4943765 h 4943765"/>
                <a:gd name="connsiteX4-161" fmla="*/ 0 w 10189730"/>
                <a:gd name="connsiteY4-162" fmla="*/ 4943765 h 4943765"/>
                <a:gd name="connsiteX0-163" fmla="*/ 0 w 328661"/>
                <a:gd name="connsiteY0-164" fmla="*/ 0 h 4943765"/>
                <a:gd name="connsiteX1-165" fmla="*/ 328661 w 328661"/>
                <a:gd name="connsiteY1-166" fmla="*/ 328661 h 4943765"/>
                <a:gd name="connsiteX2-167" fmla="*/ 328661 w 328661"/>
                <a:gd name="connsiteY2-168" fmla="*/ 4615104 h 4943765"/>
                <a:gd name="connsiteX3-169" fmla="*/ 0 w 328661"/>
                <a:gd name="connsiteY3-170" fmla="*/ 4943765 h 4943765"/>
                <a:gd name="connsiteX0-171" fmla="*/ 328661 w 328661"/>
                <a:gd name="connsiteY0-172" fmla="*/ 0 h 4615104"/>
                <a:gd name="connsiteX1-173" fmla="*/ 328661 w 328661"/>
                <a:gd name="connsiteY1-174" fmla="*/ 4286443 h 4615104"/>
                <a:gd name="connsiteX2-175" fmla="*/ 0 w 328661"/>
                <a:gd name="connsiteY2-176" fmla="*/ 4615104 h 4615104"/>
                <a:gd name="connsiteX0-177" fmla="*/ 321041 w 328661"/>
                <a:gd name="connsiteY0-178" fmla="*/ 0 h 904164"/>
                <a:gd name="connsiteX1-179" fmla="*/ 328661 w 328661"/>
                <a:gd name="connsiteY1-180" fmla="*/ 575503 h 904164"/>
                <a:gd name="connsiteX2-181" fmla="*/ 0 w 328661"/>
                <a:gd name="connsiteY2-182" fmla="*/ 904164 h 9041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28661" h="904164">
                  <a:moveTo>
                    <a:pt x="321041" y="0"/>
                  </a:moveTo>
                  <a:lnTo>
                    <a:pt x="328661" y="575503"/>
                  </a:lnTo>
                  <a:cubicBezTo>
                    <a:pt x="328661" y="757017"/>
                    <a:pt x="181514" y="904164"/>
                    <a:pt x="0" y="904164"/>
                  </a:cubicBezTo>
                </a:path>
              </a:pathLst>
            </a:custGeom>
            <a:noFill/>
            <a:ln w="139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5"/>
              </p:custDataLst>
            </p:nvPr>
          </p:nvSpPr>
          <p:spPr>
            <a:xfrm flipH="1" flipV="1">
              <a:off x="2382" y="6024"/>
              <a:ext cx="448" cy="1234"/>
            </a:xfrm>
            <a:custGeom>
              <a:avLst/>
              <a:gdLst>
                <a:gd name="connsiteX0" fmla="*/ 328661 w 10518391"/>
                <a:gd name="connsiteY0" fmla="*/ 0 h 4943765"/>
                <a:gd name="connsiteX1" fmla="*/ 4991915 w 10518391"/>
                <a:gd name="connsiteY1" fmla="*/ 0 h 4943765"/>
                <a:gd name="connsiteX2" fmla="*/ 5167005 w 10518391"/>
                <a:gd name="connsiteY2" fmla="*/ 175090 h 4943765"/>
                <a:gd name="connsiteX3" fmla="*/ 7351405 w 10518391"/>
                <a:gd name="connsiteY3" fmla="*/ 175090 h 4943765"/>
                <a:gd name="connsiteX4" fmla="*/ 7526495 w 10518391"/>
                <a:gd name="connsiteY4" fmla="*/ 0 h 4943765"/>
                <a:gd name="connsiteX5" fmla="*/ 10189730 w 10518391"/>
                <a:gd name="connsiteY5" fmla="*/ 0 h 4943765"/>
                <a:gd name="connsiteX6" fmla="*/ 10518391 w 10518391"/>
                <a:gd name="connsiteY6" fmla="*/ 328661 h 4943765"/>
                <a:gd name="connsiteX7" fmla="*/ 10518391 w 10518391"/>
                <a:gd name="connsiteY7" fmla="*/ 4615104 h 4943765"/>
                <a:gd name="connsiteX8" fmla="*/ 10189730 w 10518391"/>
                <a:gd name="connsiteY8" fmla="*/ 4943765 h 4943765"/>
                <a:gd name="connsiteX9" fmla="*/ 328661 w 10518391"/>
                <a:gd name="connsiteY9" fmla="*/ 4943765 h 4943765"/>
                <a:gd name="connsiteX10" fmla="*/ 0 w 10518391"/>
                <a:gd name="connsiteY10" fmla="*/ 4615104 h 4943765"/>
                <a:gd name="connsiteX11" fmla="*/ 0 w 10518391"/>
                <a:gd name="connsiteY11" fmla="*/ 328661 h 4943765"/>
                <a:gd name="connsiteX12" fmla="*/ 328661 w 10518391"/>
                <a:gd name="connsiteY12" fmla="*/ 0 h 4943765"/>
                <a:gd name="connsiteX0-1" fmla="*/ 10189730 w 10518391"/>
                <a:gd name="connsiteY0-2" fmla="*/ 0 h 4943765"/>
                <a:gd name="connsiteX1-3" fmla="*/ 10518391 w 10518391"/>
                <a:gd name="connsiteY1-4" fmla="*/ 328661 h 4943765"/>
                <a:gd name="connsiteX2-5" fmla="*/ 10518391 w 10518391"/>
                <a:gd name="connsiteY2-6" fmla="*/ 4615104 h 4943765"/>
                <a:gd name="connsiteX3-7" fmla="*/ 10189730 w 10518391"/>
                <a:gd name="connsiteY3-8" fmla="*/ 4943765 h 4943765"/>
                <a:gd name="connsiteX4-9" fmla="*/ 328661 w 10518391"/>
                <a:gd name="connsiteY4-10" fmla="*/ 4943765 h 4943765"/>
                <a:gd name="connsiteX5-11" fmla="*/ 0 w 10518391"/>
                <a:gd name="connsiteY5-12" fmla="*/ 4615104 h 4943765"/>
                <a:gd name="connsiteX6-13" fmla="*/ 0 w 10518391"/>
                <a:gd name="connsiteY6-14" fmla="*/ 328661 h 4943765"/>
                <a:gd name="connsiteX7-15" fmla="*/ 328661 w 10518391"/>
                <a:gd name="connsiteY7-16" fmla="*/ 0 h 4943765"/>
                <a:gd name="connsiteX8-17" fmla="*/ 4991915 w 10518391"/>
                <a:gd name="connsiteY8-18" fmla="*/ 0 h 4943765"/>
                <a:gd name="connsiteX9-19" fmla="*/ 5167005 w 10518391"/>
                <a:gd name="connsiteY9-20" fmla="*/ 175090 h 4943765"/>
                <a:gd name="connsiteX10-21" fmla="*/ 7351405 w 10518391"/>
                <a:gd name="connsiteY10-22" fmla="*/ 175090 h 4943765"/>
                <a:gd name="connsiteX11-23" fmla="*/ 7526495 w 10518391"/>
                <a:gd name="connsiteY11-24" fmla="*/ 0 h 4943765"/>
                <a:gd name="connsiteX12-25" fmla="*/ 10281170 w 10518391"/>
                <a:gd name="connsiteY12-26" fmla="*/ 91440 h 4943765"/>
                <a:gd name="connsiteX0-27" fmla="*/ 10189730 w 10518391"/>
                <a:gd name="connsiteY0-28" fmla="*/ 0 h 4943765"/>
                <a:gd name="connsiteX1-29" fmla="*/ 10518391 w 10518391"/>
                <a:gd name="connsiteY1-30" fmla="*/ 328661 h 4943765"/>
                <a:gd name="connsiteX2-31" fmla="*/ 10518391 w 10518391"/>
                <a:gd name="connsiteY2-32" fmla="*/ 4615104 h 4943765"/>
                <a:gd name="connsiteX3-33" fmla="*/ 10189730 w 10518391"/>
                <a:gd name="connsiteY3-34" fmla="*/ 4943765 h 4943765"/>
                <a:gd name="connsiteX4-35" fmla="*/ 328661 w 10518391"/>
                <a:gd name="connsiteY4-36" fmla="*/ 4943765 h 4943765"/>
                <a:gd name="connsiteX5-37" fmla="*/ 0 w 10518391"/>
                <a:gd name="connsiteY5-38" fmla="*/ 4615104 h 4943765"/>
                <a:gd name="connsiteX6-39" fmla="*/ 0 w 10518391"/>
                <a:gd name="connsiteY6-40" fmla="*/ 328661 h 4943765"/>
                <a:gd name="connsiteX7-41" fmla="*/ 328661 w 10518391"/>
                <a:gd name="connsiteY7-42" fmla="*/ 0 h 4943765"/>
                <a:gd name="connsiteX8-43" fmla="*/ 4991915 w 10518391"/>
                <a:gd name="connsiteY8-44" fmla="*/ 0 h 4943765"/>
                <a:gd name="connsiteX9-45" fmla="*/ 5167005 w 10518391"/>
                <a:gd name="connsiteY9-46" fmla="*/ 175090 h 4943765"/>
                <a:gd name="connsiteX10-47" fmla="*/ 7351405 w 10518391"/>
                <a:gd name="connsiteY10-48" fmla="*/ 175090 h 4943765"/>
                <a:gd name="connsiteX11-49" fmla="*/ 7526495 w 10518391"/>
                <a:gd name="connsiteY11-50" fmla="*/ 0 h 4943765"/>
                <a:gd name="connsiteX0-51" fmla="*/ 10189730 w 10518391"/>
                <a:gd name="connsiteY0-52" fmla="*/ 0 h 4943765"/>
                <a:gd name="connsiteX1-53" fmla="*/ 10518391 w 10518391"/>
                <a:gd name="connsiteY1-54" fmla="*/ 328661 h 4943765"/>
                <a:gd name="connsiteX2-55" fmla="*/ 10518391 w 10518391"/>
                <a:gd name="connsiteY2-56" fmla="*/ 4615104 h 4943765"/>
                <a:gd name="connsiteX3-57" fmla="*/ 10189730 w 10518391"/>
                <a:gd name="connsiteY3-58" fmla="*/ 4943765 h 4943765"/>
                <a:gd name="connsiteX4-59" fmla="*/ 328661 w 10518391"/>
                <a:gd name="connsiteY4-60" fmla="*/ 4943765 h 4943765"/>
                <a:gd name="connsiteX5-61" fmla="*/ 0 w 10518391"/>
                <a:gd name="connsiteY5-62" fmla="*/ 4615104 h 4943765"/>
                <a:gd name="connsiteX6-63" fmla="*/ 0 w 10518391"/>
                <a:gd name="connsiteY6-64" fmla="*/ 328661 h 4943765"/>
                <a:gd name="connsiteX7-65" fmla="*/ 328661 w 10518391"/>
                <a:gd name="connsiteY7-66" fmla="*/ 0 h 4943765"/>
                <a:gd name="connsiteX8-67" fmla="*/ 4991915 w 10518391"/>
                <a:gd name="connsiteY8-68" fmla="*/ 0 h 4943765"/>
                <a:gd name="connsiteX9-69" fmla="*/ 5167005 w 10518391"/>
                <a:gd name="connsiteY9-70" fmla="*/ 175090 h 4943765"/>
                <a:gd name="connsiteX10-71" fmla="*/ 7351405 w 10518391"/>
                <a:gd name="connsiteY10-72" fmla="*/ 175090 h 4943765"/>
                <a:gd name="connsiteX0-73" fmla="*/ 10189730 w 10518391"/>
                <a:gd name="connsiteY0-74" fmla="*/ 0 h 4943765"/>
                <a:gd name="connsiteX1-75" fmla="*/ 10518391 w 10518391"/>
                <a:gd name="connsiteY1-76" fmla="*/ 328661 h 4943765"/>
                <a:gd name="connsiteX2-77" fmla="*/ 10518391 w 10518391"/>
                <a:gd name="connsiteY2-78" fmla="*/ 4615104 h 4943765"/>
                <a:gd name="connsiteX3-79" fmla="*/ 10189730 w 10518391"/>
                <a:gd name="connsiteY3-80" fmla="*/ 4943765 h 4943765"/>
                <a:gd name="connsiteX4-81" fmla="*/ 328661 w 10518391"/>
                <a:gd name="connsiteY4-82" fmla="*/ 4943765 h 4943765"/>
                <a:gd name="connsiteX5-83" fmla="*/ 0 w 10518391"/>
                <a:gd name="connsiteY5-84" fmla="*/ 4615104 h 4943765"/>
                <a:gd name="connsiteX6-85" fmla="*/ 0 w 10518391"/>
                <a:gd name="connsiteY6-86" fmla="*/ 328661 h 4943765"/>
                <a:gd name="connsiteX7-87" fmla="*/ 328661 w 10518391"/>
                <a:gd name="connsiteY7-88" fmla="*/ 0 h 4943765"/>
                <a:gd name="connsiteX8-89" fmla="*/ 4991915 w 10518391"/>
                <a:gd name="connsiteY8-90" fmla="*/ 0 h 4943765"/>
                <a:gd name="connsiteX9-91" fmla="*/ 5167005 w 10518391"/>
                <a:gd name="connsiteY9-92" fmla="*/ 175090 h 4943765"/>
                <a:gd name="connsiteX0-93" fmla="*/ 10189730 w 10518391"/>
                <a:gd name="connsiteY0-94" fmla="*/ 0 h 4943765"/>
                <a:gd name="connsiteX1-95" fmla="*/ 10518391 w 10518391"/>
                <a:gd name="connsiteY1-96" fmla="*/ 328661 h 4943765"/>
                <a:gd name="connsiteX2-97" fmla="*/ 10518391 w 10518391"/>
                <a:gd name="connsiteY2-98" fmla="*/ 4615104 h 4943765"/>
                <a:gd name="connsiteX3-99" fmla="*/ 10189730 w 10518391"/>
                <a:gd name="connsiteY3-100" fmla="*/ 4943765 h 4943765"/>
                <a:gd name="connsiteX4-101" fmla="*/ 328661 w 10518391"/>
                <a:gd name="connsiteY4-102" fmla="*/ 4943765 h 4943765"/>
                <a:gd name="connsiteX5-103" fmla="*/ 0 w 10518391"/>
                <a:gd name="connsiteY5-104" fmla="*/ 4615104 h 4943765"/>
                <a:gd name="connsiteX6-105" fmla="*/ 0 w 10518391"/>
                <a:gd name="connsiteY6-106" fmla="*/ 328661 h 4943765"/>
                <a:gd name="connsiteX7-107" fmla="*/ 328661 w 10518391"/>
                <a:gd name="connsiteY7-108" fmla="*/ 0 h 4943765"/>
                <a:gd name="connsiteX8-109" fmla="*/ 4991915 w 10518391"/>
                <a:gd name="connsiteY8-110" fmla="*/ 0 h 4943765"/>
                <a:gd name="connsiteX0-111" fmla="*/ 10189730 w 10518391"/>
                <a:gd name="connsiteY0-112" fmla="*/ 0 h 4943765"/>
                <a:gd name="connsiteX1-113" fmla="*/ 10518391 w 10518391"/>
                <a:gd name="connsiteY1-114" fmla="*/ 328661 h 4943765"/>
                <a:gd name="connsiteX2-115" fmla="*/ 10518391 w 10518391"/>
                <a:gd name="connsiteY2-116" fmla="*/ 4615104 h 4943765"/>
                <a:gd name="connsiteX3-117" fmla="*/ 10189730 w 10518391"/>
                <a:gd name="connsiteY3-118" fmla="*/ 4943765 h 4943765"/>
                <a:gd name="connsiteX4-119" fmla="*/ 328661 w 10518391"/>
                <a:gd name="connsiteY4-120" fmla="*/ 4943765 h 4943765"/>
                <a:gd name="connsiteX5-121" fmla="*/ 0 w 10518391"/>
                <a:gd name="connsiteY5-122" fmla="*/ 4615104 h 4943765"/>
                <a:gd name="connsiteX6-123" fmla="*/ 0 w 10518391"/>
                <a:gd name="connsiteY6-124" fmla="*/ 328661 h 4943765"/>
                <a:gd name="connsiteX7-125" fmla="*/ 328661 w 10518391"/>
                <a:gd name="connsiteY7-126" fmla="*/ 0 h 4943765"/>
                <a:gd name="connsiteX0-127" fmla="*/ 10189730 w 10518391"/>
                <a:gd name="connsiteY0-128" fmla="*/ 0 h 4943765"/>
                <a:gd name="connsiteX1-129" fmla="*/ 10518391 w 10518391"/>
                <a:gd name="connsiteY1-130" fmla="*/ 328661 h 4943765"/>
                <a:gd name="connsiteX2-131" fmla="*/ 10518391 w 10518391"/>
                <a:gd name="connsiteY2-132" fmla="*/ 4615104 h 4943765"/>
                <a:gd name="connsiteX3-133" fmla="*/ 10189730 w 10518391"/>
                <a:gd name="connsiteY3-134" fmla="*/ 4943765 h 4943765"/>
                <a:gd name="connsiteX4-135" fmla="*/ 328661 w 10518391"/>
                <a:gd name="connsiteY4-136" fmla="*/ 4943765 h 4943765"/>
                <a:gd name="connsiteX5-137" fmla="*/ 0 w 10518391"/>
                <a:gd name="connsiteY5-138" fmla="*/ 4615104 h 4943765"/>
                <a:gd name="connsiteX6-139" fmla="*/ 0 w 10518391"/>
                <a:gd name="connsiteY6-140" fmla="*/ 328661 h 4943765"/>
                <a:gd name="connsiteX0-141" fmla="*/ 10189730 w 10518391"/>
                <a:gd name="connsiteY0-142" fmla="*/ 0 h 4943765"/>
                <a:gd name="connsiteX1-143" fmla="*/ 10518391 w 10518391"/>
                <a:gd name="connsiteY1-144" fmla="*/ 328661 h 4943765"/>
                <a:gd name="connsiteX2-145" fmla="*/ 10518391 w 10518391"/>
                <a:gd name="connsiteY2-146" fmla="*/ 4615104 h 4943765"/>
                <a:gd name="connsiteX3-147" fmla="*/ 10189730 w 10518391"/>
                <a:gd name="connsiteY3-148" fmla="*/ 4943765 h 4943765"/>
                <a:gd name="connsiteX4-149" fmla="*/ 328661 w 10518391"/>
                <a:gd name="connsiteY4-150" fmla="*/ 4943765 h 4943765"/>
                <a:gd name="connsiteX5-151" fmla="*/ 0 w 10518391"/>
                <a:gd name="connsiteY5-152" fmla="*/ 4615104 h 4943765"/>
                <a:gd name="connsiteX0-153" fmla="*/ 9861069 w 10189730"/>
                <a:gd name="connsiteY0-154" fmla="*/ 0 h 4943765"/>
                <a:gd name="connsiteX1-155" fmla="*/ 10189730 w 10189730"/>
                <a:gd name="connsiteY1-156" fmla="*/ 328661 h 4943765"/>
                <a:gd name="connsiteX2-157" fmla="*/ 10189730 w 10189730"/>
                <a:gd name="connsiteY2-158" fmla="*/ 4615104 h 4943765"/>
                <a:gd name="connsiteX3-159" fmla="*/ 9861069 w 10189730"/>
                <a:gd name="connsiteY3-160" fmla="*/ 4943765 h 4943765"/>
                <a:gd name="connsiteX4-161" fmla="*/ 0 w 10189730"/>
                <a:gd name="connsiteY4-162" fmla="*/ 4943765 h 4943765"/>
                <a:gd name="connsiteX0-163" fmla="*/ 0 w 328661"/>
                <a:gd name="connsiteY0-164" fmla="*/ 0 h 4943765"/>
                <a:gd name="connsiteX1-165" fmla="*/ 328661 w 328661"/>
                <a:gd name="connsiteY1-166" fmla="*/ 328661 h 4943765"/>
                <a:gd name="connsiteX2-167" fmla="*/ 328661 w 328661"/>
                <a:gd name="connsiteY2-168" fmla="*/ 4615104 h 4943765"/>
                <a:gd name="connsiteX3-169" fmla="*/ 0 w 328661"/>
                <a:gd name="connsiteY3-170" fmla="*/ 4943765 h 4943765"/>
                <a:gd name="connsiteX0-171" fmla="*/ 328661 w 328661"/>
                <a:gd name="connsiteY0-172" fmla="*/ 0 h 4615104"/>
                <a:gd name="connsiteX1-173" fmla="*/ 328661 w 328661"/>
                <a:gd name="connsiteY1-174" fmla="*/ 4286443 h 4615104"/>
                <a:gd name="connsiteX2-175" fmla="*/ 0 w 328661"/>
                <a:gd name="connsiteY2-176" fmla="*/ 4615104 h 4615104"/>
                <a:gd name="connsiteX0-177" fmla="*/ 321041 w 328661"/>
                <a:gd name="connsiteY0-178" fmla="*/ 0 h 904164"/>
                <a:gd name="connsiteX1-179" fmla="*/ 328661 w 328661"/>
                <a:gd name="connsiteY1-180" fmla="*/ 575503 h 904164"/>
                <a:gd name="connsiteX2-181" fmla="*/ 0 w 328661"/>
                <a:gd name="connsiteY2-182" fmla="*/ 904164 h 9041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28661" h="904164">
                  <a:moveTo>
                    <a:pt x="321041" y="0"/>
                  </a:moveTo>
                  <a:lnTo>
                    <a:pt x="328661" y="575503"/>
                  </a:lnTo>
                  <a:cubicBezTo>
                    <a:pt x="328661" y="757017"/>
                    <a:pt x="181514" y="904164"/>
                    <a:pt x="0" y="904164"/>
                  </a:cubicBezTo>
                </a:path>
              </a:pathLst>
            </a:custGeom>
            <a:noFill/>
            <a:ln w="139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>
              <a:off x="5866" y="12807"/>
              <a:ext cx="1327" cy="0"/>
            </a:xfrm>
            <a:prstGeom prst="line">
              <a:avLst/>
            </a:prstGeom>
            <a:ln w="139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7"/>
              </p:custDataLst>
            </p:nvPr>
          </p:nvCxnSpPr>
          <p:spPr>
            <a:xfrm>
              <a:off x="9495" y="6024"/>
              <a:ext cx="2870" cy="0"/>
            </a:xfrm>
            <a:prstGeom prst="line">
              <a:avLst/>
            </a:prstGeom>
            <a:ln w="22225">
              <a:solidFill>
                <a:schemeClr val="accent1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15" y="2436495"/>
            <a:ext cx="4899025" cy="2073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3" name="组合 42"/>
          <p:cNvGrpSpPr/>
          <p:nvPr>
            <p:custDataLst>
              <p:tags r:id="rId9"/>
            </p:custDataLst>
          </p:nvPr>
        </p:nvGrpSpPr>
        <p:grpSpPr>
          <a:xfrm>
            <a:off x="7516440" y="5282437"/>
            <a:ext cx="2436898" cy="1153526"/>
            <a:chOff x="2382" y="5997"/>
            <a:chExt cx="14387" cy="6810"/>
          </a:xfrm>
        </p:grpSpPr>
        <p:pic>
          <p:nvPicPr>
            <p:cNvPr id="44" name="图片 43" descr="E:/设计图片素材/7805642_.jpg7805642_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email"/>
            <a:srcRect l="5817" t="-8" r="5817" b="-8"/>
            <a:stretch>
              <a:fillRect/>
            </a:stretch>
          </p:blipFill>
          <p:spPr>
            <a:xfrm>
              <a:off x="2404" y="6024"/>
              <a:ext cx="14361" cy="674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20" h="5601">
                  <a:moveTo>
                    <a:pt x="372" y="0"/>
                  </a:moveTo>
                  <a:lnTo>
                    <a:pt x="5657" y="0"/>
                  </a:lnTo>
                  <a:lnTo>
                    <a:pt x="5856" y="198"/>
                  </a:lnTo>
                  <a:lnTo>
                    <a:pt x="8331" y="198"/>
                  </a:lnTo>
                  <a:lnTo>
                    <a:pt x="8529" y="0"/>
                  </a:lnTo>
                  <a:lnTo>
                    <a:pt x="11548" y="0"/>
                  </a:lnTo>
                  <a:cubicBezTo>
                    <a:pt x="11753" y="0"/>
                    <a:pt x="11920" y="167"/>
                    <a:pt x="11920" y="372"/>
                  </a:cubicBezTo>
                  <a:lnTo>
                    <a:pt x="11920" y="5229"/>
                  </a:lnTo>
                  <a:cubicBezTo>
                    <a:pt x="11920" y="5434"/>
                    <a:pt x="11753" y="5601"/>
                    <a:pt x="11548" y="5601"/>
                  </a:cubicBezTo>
                  <a:lnTo>
                    <a:pt x="372" y="5601"/>
                  </a:lnTo>
                  <a:cubicBezTo>
                    <a:pt x="167" y="5601"/>
                    <a:pt x="0" y="5434"/>
                    <a:pt x="0" y="5229"/>
                  </a:cubicBezTo>
                  <a:lnTo>
                    <a:pt x="0" y="372"/>
                  </a:lnTo>
                  <a:cubicBezTo>
                    <a:pt x="0" y="167"/>
                    <a:pt x="167" y="0"/>
                    <a:pt x="372" y="0"/>
                  </a:cubicBezTo>
                  <a:close/>
                </a:path>
              </a:pathLst>
            </a:custGeom>
            <a:ln w="41275">
              <a:solidFill>
                <a:schemeClr val="accent1"/>
              </a:solidFill>
            </a:ln>
          </p:spPr>
        </p:pic>
        <p:sp>
          <p:nvSpPr>
            <p:cNvPr id="45" name="任意多边形 44"/>
            <p:cNvSpPr/>
            <p:nvPr>
              <p:custDataLst>
                <p:tags r:id="rId12"/>
              </p:custDataLst>
            </p:nvPr>
          </p:nvSpPr>
          <p:spPr>
            <a:xfrm rot="5400000" flipH="1" flipV="1">
              <a:off x="15928" y="5604"/>
              <a:ext cx="448" cy="1234"/>
            </a:xfrm>
            <a:custGeom>
              <a:avLst/>
              <a:gdLst>
                <a:gd name="connsiteX0" fmla="*/ 328661 w 10518391"/>
                <a:gd name="connsiteY0" fmla="*/ 0 h 4943765"/>
                <a:gd name="connsiteX1" fmla="*/ 4991915 w 10518391"/>
                <a:gd name="connsiteY1" fmla="*/ 0 h 4943765"/>
                <a:gd name="connsiteX2" fmla="*/ 5167005 w 10518391"/>
                <a:gd name="connsiteY2" fmla="*/ 175090 h 4943765"/>
                <a:gd name="connsiteX3" fmla="*/ 7351405 w 10518391"/>
                <a:gd name="connsiteY3" fmla="*/ 175090 h 4943765"/>
                <a:gd name="connsiteX4" fmla="*/ 7526495 w 10518391"/>
                <a:gd name="connsiteY4" fmla="*/ 0 h 4943765"/>
                <a:gd name="connsiteX5" fmla="*/ 10189730 w 10518391"/>
                <a:gd name="connsiteY5" fmla="*/ 0 h 4943765"/>
                <a:gd name="connsiteX6" fmla="*/ 10518391 w 10518391"/>
                <a:gd name="connsiteY6" fmla="*/ 328661 h 4943765"/>
                <a:gd name="connsiteX7" fmla="*/ 10518391 w 10518391"/>
                <a:gd name="connsiteY7" fmla="*/ 4615104 h 4943765"/>
                <a:gd name="connsiteX8" fmla="*/ 10189730 w 10518391"/>
                <a:gd name="connsiteY8" fmla="*/ 4943765 h 4943765"/>
                <a:gd name="connsiteX9" fmla="*/ 328661 w 10518391"/>
                <a:gd name="connsiteY9" fmla="*/ 4943765 h 4943765"/>
                <a:gd name="connsiteX10" fmla="*/ 0 w 10518391"/>
                <a:gd name="connsiteY10" fmla="*/ 4615104 h 4943765"/>
                <a:gd name="connsiteX11" fmla="*/ 0 w 10518391"/>
                <a:gd name="connsiteY11" fmla="*/ 328661 h 4943765"/>
                <a:gd name="connsiteX12" fmla="*/ 328661 w 10518391"/>
                <a:gd name="connsiteY12" fmla="*/ 0 h 4943765"/>
                <a:gd name="connsiteX0-1" fmla="*/ 10189730 w 10518391"/>
                <a:gd name="connsiteY0-2" fmla="*/ 0 h 4943765"/>
                <a:gd name="connsiteX1-3" fmla="*/ 10518391 w 10518391"/>
                <a:gd name="connsiteY1-4" fmla="*/ 328661 h 4943765"/>
                <a:gd name="connsiteX2-5" fmla="*/ 10518391 w 10518391"/>
                <a:gd name="connsiteY2-6" fmla="*/ 4615104 h 4943765"/>
                <a:gd name="connsiteX3-7" fmla="*/ 10189730 w 10518391"/>
                <a:gd name="connsiteY3-8" fmla="*/ 4943765 h 4943765"/>
                <a:gd name="connsiteX4-9" fmla="*/ 328661 w 10518391"/>
                <a:gd name="connsiteY4-10" fmla="*/ 4943765 h 4943765"/>
                <a:gd name="connsiteX5-11" fmla="*/ 0 w 10518391"/>
                <a:gd name="connsiteY5-12" fmla="*/ 4615104 h 4943765"/>
                <a:gd name="connsiteX6-13" fmla="*/ 0 w 10518391"/>
                <a:gd name="connsiteY6-14" fmla="*/ 328661 h 4943765"/>
                <a:gd name="connsiteX7-15" fmla="*/ 328661 w 10518391"/>
                <a:gd name="connsiteY7-16" fmla="*/ 0 h 4943765"/>
                <a:gd name="connsiteX8-17" fmla="*/ 4991915 w 10518391"/>
                <a:gd name="connsiteY8-18" fmla="*/ 0 h 4943765"/>
                <a:gd name="connsiteX9-19" fmla="*/ 5167005 w 10518391"/>
                <a:gd name="connsiteY9-20" fmla="*/ 175090 h 4943765"/>
                <a:gd name="connsiteX10-21" fmla="*/ 7351405 w 10518391"/>
                <a:gd name="connsiteY10-22" fmla="*/ 175090 h 4943765"/>
                <a:gd name="connsiteX11-23" fmla="*/ 7526495 w 10518391"/>
                <a:gd name="connsiteY11-24" fmla="*/ 0 h 4943765"/>
                <a:gd name="connsiteX12-25" fmla="*/ 10281170 w 10518391"/>
                <a:gd name="connsiteY12-26" fmla="*/ 91440 h 4943765"/>
                <a:gd name="connsiteX0-27" fmla="*/ 10189730 w 10518391"/>
                <a:gd name="connsiteY0-28" fmla="*/ 0 h 4943765"/>
                <a:gd name="connsiteX1-29" fmla="*/ 10518391 w 10518391"/>
                <a:gd name="connsiteY1-30" fmla="*/ 328661 h 4943765"/>
                <a:gd name="connsiteX2-31" fmla="*/ 10518391 w 10518391"/>
                <a:gd name="connsiteY2-32" fmla="*/ 4615104 h 4943765"/>
                <a:gd name="connsiteX3-33" fmla="*/ 10189730 w 10518391"/>
                <a:gd name="connsiteY3-34" fmla="*/ 4943765 h 4943765"/>
                <a:gd name="connsiteX4-35" fmla="*/ 328661 w 10518391"/>
                <a:gd name="connsiteY4-36" fmla="*/ 4943765 h 4943765"/>
                <a:gd name="connsiteX5-37" fmla="*/ 0 w 10518391"/>
                <a:gd name="connsiteY5-38" fmla="*/ 4615104 h 4943765"/>
                <a:gd name="connsiteX6-39" fmla="*/ 0 w 10518391"/>
                <a:gd name="connsiteY6-40" fmla="*/ 328661 h 4943765"/>
                <a:gd name="connsiteX7-41" fmla="*/ 328661 w 10518391"/>
                <a:gd name="connsiteY7-42" fmla="*/ 0 h 4943765"/>
                <a:gd name="connsiteX8-43" fmla="*/ 4991915 w 10518391"/>
                <a:gd name="connsiteY8-44" fmla="*/ 0 h 4943765"/>
                <a:gd name="connsiteX9-45" fmla="*/ 5167005 w 10518391"/>
                <a:gd name="connsiteY9-46" fmla="*/ 175090 h 4943765"/>
                <a:gd name="connsiteX10-47" fmla="*/ 7351405 w 10518391"/>
                <a:gd name="connsiteY10-48" fmla="*/ 175090 h 4943765"/>
                <a:gd name="connsiteX11-49" fmla="*/ 7526495 w 10518391"/>
                <a:gd name="connsiteY11-50" fmla="*/ 0 h 4943765"/>
                <a:gd name="connsiteX0-51" fmla="*/ 10189730 w 10518391"/>
                <a:gd name="connsiteY0-52" fmla="*/ 0 h 4943765"/>
                <a:gd name="connsiteX1-53" fmla="*/ 10518391 w 10518391"/>
                <a:gd name="connsiteY1-54" fmla="*/ 328661 h 4943765"/>
                <a:gd name="connsiteX2-55" fmla="*/ 10518391 w 10518391"/>
                <a:gd name="connsiteY2-56" fmla="*/ 4615104 h 4943765"/>
                <a:gd name="connsiteX3-57" fmla="*/ 10189730 w 10518391"/>
                <a:gd name="connsiteY3-58" fmla="*/ 4943765 h 4943765"/>
                <a:gd name="connsiteX4-59" fmla="*/ 328661 w 10518391"/>
                <a:gd name="connsiteY4-60" fmla="*/ 4943765 h 4943765"/>
                <a:gd name="connsiteX5-61" fmla="*/ 0 w 10518391"/>
                <a:gd name="connsiteY5-62" fmla="*/ 4615104 h 4943765"/>
                <a:gd name="connsiteX6-63" fmla="*/ 0 w 10518391"/>
                <a:gd name="connsiteY6-64" fmla="*/ 328661 h 4943765"/>
                <a:gd name="connsiteX7-65" fmla="*/ 328661 w 10518391"/>
                <a:gd name="connsiteY7-66" fmla="*/ 0 h 4943765"/>
                <a:gd name="connsiteX8-67" fmla="*/ 4991915 w 10518391"/>
                <a:gd name="connsiteY8-68" fmla="*/ 0 h 4943765"/>
                <a:gd name="connsiteX9-69" fmla="*/ 5167005 w 10518391"/>
                <a:gd name="connsiteY9-70" fmla="*/ 175090 h 4943765"/>
                <a:gd name="connsiteX10-71" fmla="*/ 7351405 w 10518391"/>
                <a:gd name="connsiteY10-72" fmla="*/ 175090 h 4943765"/>
                <a:gd name="connsiteX0-73" fmla="*/ 10189730 w 10518391"/>
                <a:gd name="connsiteY0-74" fmla="*/ 0 h 4943765"/>
                <a:gd name="connsiteX1-75" fmla="*/ 10518391 w 10518391"/>
                <a:gd name="connsiteY1-76" fmla="*/ 328661 h 4943765"/>
                <a:gd name="connsiteX2-77" fmla="*/ 10518391 w 10518391"/>
                <a:gd name="connsiteY2-78" fmla="*/ 4615104 h 4943765"/>
                <a:gd name="connsiteX3-79" fmla="*/ 10189730 w 10518391"/>
                <a:gd name="connsiteY3-80" fmla="*/ 4943765 h 4943765"/>
                <a:gd name="connsiteX4-81" fmla="*/ 328661 w 10518391"/>
                <a:gd name="connsiteY4-82" fmla="*/ 4943765 h 4943765"/>
                <a:gd name="connsiteX5-83" fmla="*/ 0 w 10518391"/>
                <a:gd name="connsiteY5-84" fmla="*/ 4615104 h 4943765"/>
                <a:gd name="connsiteX6-85" fmla="*/ 0 w 10518391"/>
                <a:gd name="connsiteY6-86" fmla="*/ 328661 h 4943765"/>
                <a:gd name="connsiteX7-87" fmla="*/ 328661 w 10518391"/>
                <a:gd name="connsiteY7-88" fmla="*/ 0 h 4943765"/>
                <a:gd name="connsiteX8-89" fmla="*/ 4991915 w 10518391"/>
                <a:gd name="connsiteY8-90" fmla="*/ 0 h 4943765"/>
                <a:gd name="connsiteX9-91" fmla="*/ 5167005 w 10518391"/>
                <a:gd name="connsiteY9-92" fmla="*/ 175090 h 4943765"/>
                <a:gd name="connsiteX0-93" fmla="*/ 10189730 w 10518391"/>
                <a:gd name="connsiteY0-94" fmla="*/ 0 h 4943765"/>
                <a:gd name="connsiteX1-95" fmla="*/ 10518391 w 10518391"/>
                <a:gd name="connsiteY1-96" fmla="*/ 328661 h 4943765"/>
                <a:gd name="connsiteX2-97" fmla="*/ 10518391 w 10518391"/>
                <a:gd name="connsiteY2-98" fmla="*/ 4615104 h 4943765"/>
                <a:gd name="connsiteX3-99" fmla="*/ 10189730 w 10518391"/>
                <a:gd name="connsiteY3-100" fmla="*/ 4943765 h 4943765"/>
                <a:gd name="connsiteX4-101" fmla="*/ 328661 w 10518391"/>
                <a:gd name="connsiteY4-102" fmla="*/ 4943765 h 4943765"/>
                <a:gd name="connsiteX5-103" fmla="*/ 0 w 10518391"/>
                <a:gd name="connsiteY5-104" fmla="*/ 4615104 h 4943765"/>
                <a:gd name="connsiteX6-105" fmla="*/ 0 w 10518391"/>
                <a:gd name="connsiteY6-106" fmla="*/ 328661 h 4943765"/>
                <a:gd name="connsiteX7-107" fmla="*/ 328661 w 10518391"/>
                <a:gd name="connsiteY7-108" fmla="*/ 0 h 4943765"/>
                <a:gd name="connsiteX8-109" fmla="*/ 4991915 w 10518391"/>
                <a:gd name="connsiteY8-110" fmla="*/ 0 h 4943765"/>
                <a:gd name="connsiteX0-111" fmla="*/ 10189730 w 10518391"/>
                <a:gd name="connsiteY0-112" fmla="*/ 0 h 4943765"/>
                <a:gd name="connsiteX1-113" fmla="*/ 10518391 w 10518391"/>
                <a:gd name="connsiteY1-114" fmla="*/ 328661 h 4943765"/>
                <a:gd name="connsiteX2-115" fmla="*/ 10518391 w 10518391"/>
                <a:gd name="connsiteY2-116" fmla="*/ 4615104 h 4943765"/>
                <a:gd name="connsiteX3-117" fmla="*/ 10189730 w 10518391"/>
                <a:gd name="connsiteY3-118" fmla="*/ 4943765 h 4943765"/>
                <a:gd name="connsiteX4-119" fmla="*/ 328661 w 10518391"/>
                <a:gd name="connsiteY4-120" fmla="*/ 4943765 h 4943765"/>
                <a:gd name="connsiteX5-121" fmla="*/ 0 w 10518391"/>
                <a:gd name="connsiteY5-122" fmla="*/ 4615104 h 4943765"/>
                <a:gd name="connsiteX6-123" fmla="*/ 0 w 10518391"/>
                <a:gd name="connsiteY6-124" fmla="*/ 328661 h 4943765"/>
                <a:gd name="connsiteX7-125" fmla="*/ 328661 w 10518391"/>
                <a:gd name="connsiteY7-126" fmla="*/ 0 h 4943765"/>
                <a:gd name="connsiteX0-127" fmla="*/ 10189730 w 10518391"/>
                <a:gd name="connsiteY0-128" fmla="*/ 0 h 4943765"/>
                <a:gd name="connsiteX1-129" fmla="*/ 10518391 w 10518391"/>
                <a:gd name="connsiteY1-130" fmla="*/ 328661 h 4943765"/>
                <a:gd name="connsiteX2-131" fmla="*/ 10518391 w 10518391"/>
                <a:gd name="connsiteY2-132" fmla="*/ 4615104 h 4943765"/>
                <a:gd name="connsiteX3-133" fmla="*/ 10189730 w 10518391"/>
                <a:gd name="connsiteY3-134" fmla="*/ 4943765 h 4943765"/>
                <a:gd name="connsiteX4-135" fmla="*/ 328661 w 10518391"/>
                <a:gd name="connsiteY4-136" fmla="*/ 4943765 h 4943765"/>
                <a:gd name="connsiteX5-137" fmla="*/ 0 w 10518391"/>
                <a:gd name="connsiteY5-138" fmla="*/ 4615104 h 4943765"/>
                <a:gd name="connsiteX6-139" fmla="*/ 0 w 10518391"/>
                <a:gd name="connsiteY6-140" fmla="*/ 328661 h 4943765"/>
                <a:gd name="connsiteX0-141" fmla="*/ 10189730 w 10518391"/>
                <a:gd name="connsiteY0-142" fmla="*/ 0 h 4943765"/>
                <a:gd name="connsiteX1-143" fmla="*/ 10518391 w 10518391"/>
                <a:gd name="connsiteY1-144" fmla="*/ 328661 h 4943765"/>
                <a:gd name="connsiteX2-145" fmla="*/ 10518391 w 10518391"/>
                <a:gd name="connsiteY2-146" fmla="*/ 4615104 h 4943765"/>
                <a:gd name="connsiteX3-147" fmla="*/ 10189730 w 10518391"/>
                <a:gd name="connsiteY3-148" fmla="*/ 4943765 h 4943765"/>
                <a:gd name="connsiteX4-149" fmla="*/ 328661 w 10518391"/>
                <a:gd name="connsiteY4-150" fmla="*/ 4943765 h 4943765"/>
                <a:gd name="connsiteX5-151" fmla="*/ 0 w 10518391"/>
                <a:gd name="connsiteY5-152" fmla="*/ 4615104 h 4943765"/>
                <a:gd name="connsiteX0-153" fmla="*/ 9861069 w 10189730"/>
                <a:gd name="connsiteY0-154" fmla="*/ 0 h 4943765"/>
                <a:gd name="connsiteX1-155" fmla="*/ 10189730 w 10189730"/>
                <a:gd name="connsiteY1-156" fmla="*/ 328661 h 4943765"/>
                <a:gd name="connsiteX2-157" fmla="*/ 10189730 w 10189730"/>
                <a:gd name="connsiteY2-158" fmla="*/ 4615104 h 4943765"/>
                <a:gd name="connsiteX3-159" fmla="*/ 9861069 w 10189730"/>
                <a:gd name="connsiteY3-160" fmla="*/ 4943765 h 4943765"/>
                <a:gd name="connsiteX4-161" fmla="*/ 0 w 10189730"/>
                <a:gd name="connsiteY4-162" fmla="*/ 4943765 h 4943765"/>
                <a:gd name="connsiteX0-163" fmla="*/ 0 w 328661"/>
                <a:gd name="connsiteY0-164" fmla="*/ 0 h 4943765"/>
                <a:gd name="connsiteX1-165" fmla="*/ 328661 w 328661"/>
                <a:gd name="connsiteY1-166" fmla="*/ 328661 h 4943765"/>
                <a:gd name="connsiteX2-167" fmla="*/ 328661 w 328661"/>
                <a:gd name="connsiteY2-168" fmla="*/ 4615104 h 4943765"/>
                <a:gd name="connsiteX3-169" fmla="*/ 0 w 328661"/>
                <a:gd name="connsiteY3-170" fmla="*/ 4943765 h 4943765"/>
                <a:gd name="connsiteX0-171" fmla="*/ 328661 w 328661"/>
                <a:gd name="connsiteY0-172" fmla="*/ 0 h 4615104"/>
                <a:gd name="connsiteX1-173" fmla="*/ 328661 w 328661"/>
                <a:gd name="connsiteY1-174" fmla="*/ 4286443 h 4615104"/>
                <a:gd name="connsiteX2-175" fmla="*/ 0 w 328661"/>
                <a:gd name="connsiteY2-176" fmla="*/ 4615104 h 4615104"/>
                <a:gd name="connsiteX0-177" fmla="*/ 321041 w 328661"/>
                <a:gd name="connsiteY0-178" fmla="*/ 0 h 904164"/>
                <a:gd name="connsiteX1-179" fmla="*/ 328661 w 328661"/>
                <a:gd name="connsiteY1-180" fmla="*/ 575503 h 904164"/>
                <a:gd name="connsiteX2-181" fmla="*/ 0 w 328661"/>
                <a:gd name="connsiteY2-182" fmla="*/ 904164 h 9041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28661" h="904164">
                  <a:moveTo>
                    <a:pt x="321041" y="0"/>
                  </a:moveTo>
                  <a:lnTo>
                    <a:pt x="328661" y="575503"/>
                  </a:lnTo>
                  <a:cubicBezTo>
                    <a:pt x="328661" y="757017"/>
                    <a:pt x="181514" y="904164"/>
                    <a:pt x="0" y="904164"/>
                  </a:cubicBezTo>
                </a:path>
              </a:pathLst>
            </a:custGeom>
            <a:noFill/>
            <a:ln w="139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46" name="任意多边形 45"/>
            <p:cNvSpPr/>
            <p:nvPr>
              <p:custDataLst>
                <p:tags r:id="rId13"/>
              </p:custDataLst>
            </p:nvPr>
          </p:nvSpPr>
          <p:spPr>
            <a:xfrm flipH="1" flipV="1">
              <a:off x="2382" y="6024"/>
              <a:ext cx="448" cy="1234"/>
            </a:xfrm>
            <a:custGeom>
              <a:avLst/>
              <a:gdLst>
                <a:gd name="connsiteX0" fmla="*/ 328661 w 10518391"/>
                <a:gd name="connsiteY0" fmla="*/ 0 h 4943765"/>
                <a:gd name="connsiteX1" fmla="*/ 4991915 w 10518391"/>
                <a:gd name="connsiteY1" fmla="*/ 0 h 4943765"/>
                <a:gd name="connsiteX2" fmla="*/ 5167005 w 10518391"/>
                <a:gd name="connsiteY2" fmla="*/ 175090 h 4943765"/>
                <a:gd name="connsiteX3" fmla="*/ 7351405 w 10518391"/>
                <a:gd name="connsiteY3" fmla="*/ 175090 h 4943765"/>
                <a:gd name="connsiteX4" fmla="*/ 7526495 w 10518391"/>
                <a:gd name="connsiteY4" fmla="*/ 0 h 4943765"/>
                <a:gd name="connsiteX5" fmla="*/ 10189730 w 10518391"/>
                <a:gd name="connsiteY5" fmla="*/ 0 h 4943765"/>
                <a:gd name="connsiteX6" fmla="*/ 10518391 w 10518391"/>
                <a:gd name="connsiteY6" fmla="*/ 328661 h 4943765"/>
                <a:gd name="connsiteX7" fmla="*/ 10518391 w 10518391"/>
                <a:gd name="connsiteY7" fmla="*/ 4615104 h 4943765"/>
                <a:gd name="connsiteX8" fmla="*/ 10189730 w 10518391"/>
                <a:gd name="connsiteY8" fmla="*/ 4943765 h 4943765"/>
                <a:gd name="connsiteX9" fmla="*/ 328661 w 10518391"/>
                <a:gd name="connsiteY9" fmla="*/ 4943765 h 4943765"/>
                <a:gd name="connsiteX10" fmla="*/ 0 w 10518391"/>
                <a:gd name="connsiteY10" fmla="*/ 4615104 h 4943765"/>
                <a:gd name="connsiteX11" fmla="*/ 0 w 10518391"/>
                <a:gd name="connsiteY11" fmla="*/ 328661 h 4943765"/>
                <a:gd name="connsiteX12" fmla="*/ 328661 w 10518391"/>
                <a:gd name="connsiteY12" fmla="*/ 0 h 4943765"/>
                <a:gd name="connsiteX0-1" fmla="*/ 10189730 w 10518391"/>
                <a:gd name="connsiteY0-2" fmla="*/ 0 h 4943765"/>
                <a:gd name="connsiteX1-3" fmla="*/ 10518391 w 10518391"/>
                <a:gd name="connsiteY1-4" fmla="*/ 328661 h 4943765"/>
                <a:gd name="connsiteX2-5" fmla="*/ 10518391 w 10518391"/>
                <a:gd name="connsiteY2-6" fmla="*/ 4615104 h 4943765"/>
                <a:gd name="connsiteX3-7" fmla="*/ 10189730 w 10518391"/>
                <a:gd name="connsiteY3-8" fmla="*/ 4943765 h 4943765"/>
                <a:gd name="connsiteX4-9" fmla="*/ 328661 w 10518391"/>
                <a:gd name="connsiteY4-10" fmla="*/ 4943765 h 4943765"/>
                <a:gd name="connsiteX5-11" fmla="*/ 0 w 10518391"/>
                <a:gd name="connsiteY5-12" fmla="*/ 4615104 h 4943765"/>
                <a:gd name="connsiteX6-13" fmla="*/ 0 w 10518391"/>
                <a:gd name="connsiteY6-14" fmla="*/ 328661 h 4943765"/>
                <a:gd name="connsiteX7-15" fmla="*/ 328661 w 10518391"/>
                <a:gd name="connsiteY7-16" fmla="*/ 0 h 4943765"/>
                <a:gd name="connsiteX8-17" fmla="*/ 4991915 w 10518391"/>
                <a:gd name="connsiteY8-18" fmla="*/ 0 h 4943765"/>
                <a:gd name="connsiteX9-19" fmla="*/ 5167005 w 10518391"/>
                <a:gd name="connsiteY9-20" fmla="*/ 175090 h 4943765"/>
                <a:gd name="connsiteX10-21" fmla="*/ 7351405 w 10518391"/>
                <a:gd name="connsiteY10-22" fmla="*/ 175090 h 4943765"/>
                <a:gd name="connsiteX11-23" fmla="*/ 7526495 w 10518391"/>
                <a:gd name="connsiteY11-24" fmla="*/ 0 h 4943765"/>
                <a:gd name="connsiteX12-25" fmla="*/ 10281170 w 10518391"/>
                <a:gd name="connsiteY12-26" fmla="*/ 91440 h 4943765"/>
                <a:gd name="connsiteX0-27" fmla="*/ 10189730 w 10518391"/>
                <a:gd name="connsiteY0-28" fmla="*/ 0 h 4943765"/>
                <a:gd name="connsiteX1-29" fmla="*/ 10518391 w 10518391"/>
                <a:gd name="connsiteY1-30" fmla="*/ 328661 h 4943765"/>
                <a:gd name="connsiteX2-31" fmla="*/ 10518391 w 10518391"/>
                <a:gd name="connsiteY2-32" fmla="*/ 4615104 h 4943765"/>
                <a:gd name="connsiteX3-33" fmla="*/ 10189730 w 10518391"/>
                <a:gd name="connsiteY3-34" fmla="*/ 4943765 h 4943765"/>
                <a:gd name="connsiteX4-35" fmla="*/ 328661 w 10518391"/>
                <a:gd name="connsiteY4-36" fmla="*/ 4943765 h 4943765"/>
                <a:gd name="connsiteX5-37" fmla="*/ 0 w 10518391"/>
                <a:gd name="connsiteY5-38" fmla="*/ 4615104 h 4943765"/>
                <a:gd name="connsiteX6-39" fmla="*/ 0 w 10518391"/>
                <a:gd name="connsiteY6-40" fmla="*/ 328661 h 4943765"/>
                <a:gd name="connsiteX7-41" fmla="*/ 328661 w 10518391"/>
                <a:gd name="connsiteY7-42" fmla="*/ 0 h 4943765"/>
                <a:gd name="connsiteX8-43" fmla="*/ 4991915 w 10518391"/>
                <a:gd name="connsiteY8-44" fmla="*/ 0 h 4943765"/>
                <a:gd name="connsiteX9-45" fmla="*/ 5167005 w 10518391"/>
                <a:gd name="connsiteY9-46" fmla="*/ 175090 h 4943765"/>
                <a:gd name="connsiteX10-47" fmla="*/ 7351405 w 10518391"/>
                <a:gd name="connsiteY10-48" fmla="*/ 175090 h 4943765"/>
                <a:gd name="connsiteX11-49" fmla="*/ 7526495 w 10518391"/>
                <a:gd name="connsiteY11-50" fmla="*/ 0 h 4943765"/>
                <a:gd name="connsiteX0-51" fmla="*/ 10189730 w 10518391"/>
                <a:gd name="connsiteY0-52" fmla="*/ 0 h 4943765"/>
                <a:gd name="connsiteX1-53" fmla="*/ 10518391 w 10518391"/>
                <a:gd name="connsiteY1-54" fmla="*/ 328661 h 4943765"/>
                <a:gd name="connsiteX2-55" fmla="*/ 10518391 w 10518391"/>
                <a:gd name="connsiteY2-56" fmla="*/ 4615104 h 4943765"/>
                <a:gd name="connsiteX3-57" fmla="*/ 10189730 w 10518391"/>
                <a:gd name="connsiteY3-58" fmla="*/ 4943765 h 4943765"/>
                <a:gd name="connsiteX4-59" fmla="*/ 328661 w 10518391"/>
                <a:gd name="connsiteY4-60" fmla="*/ 4943765 h 4943765"/>
                <a:gd name="connsiteX5-61" fmla="*/ 0 w 10518391"/>
                <a:gd name="connsiteY5-62" fmla="*/ 4615104 h 4943765"/>
                <a:gd name="connsiteX6-63" fmla="*/ 0 w 10518391"/>
                <a:gd name="connsiteY6-64" fmla="*/ 328661 h 4943765"/>
                <a:gd name="connsiteX7-65" fmla="*/ 328661 w 10518391"/>
                <a:gd name="connsiteY7-66" fmla="*/ 0 h 4943765"/>
                <a:gd name="connsiteX8-67" fmla="*/ 4991915 w 10518391"/>
                <a:gd name="connsiteY8-68" fmla="*/ 0 h 4943765"/>
                <a:gd name="connsiteX9-69" fmla="*/ 5167005 w 10518391"/>
                <a:gd name="connsiteY9-70" fmla="*/ 175090 h 4943765"/>
                <a:gd name="connsiteX10-71" fmla="*/ 7351405 w 10518391"/>
                <a:gd name="connsiteY10-72" fmla="*/ 175090 h 4943765"/>
                <a:gd name="connsiteX0-73" fmla="*/ 10189730 w 10518391"/>
                <a:gd name="connsiteY0-74" fmla="*/ 0 h 4943765"/>
                <a:gd name="connsiteX1-75" fmla="*/ 10518391 w 10518391"/>
                <a:gd name="connsiteY1-76" fmla="*/ 328661 h 4943765"/>
                <a:gd name="connsiteX2-77" fmla="*/ 10518391 w 10518391"/>
                <a:gd name="connsiteY2-78" fmla="*/ 4615104 h 4943765"/>
                <a:gd name="connsiteX3-79" fmla="*/ 10189730 w 10518391"/>
                <a:gd name="connsiteY3-80" fmla="*/ 4943765 h 4943765"/>
                <a:gd name="connsiteX4-81" fmla="*/ 328661 w 10518391"/>
                <a:gd name="connsiteY4-82" fmla="*/ 4943765 h 4943765"/>
                <a:gd name="connsiteX5-83" fmla="*/ 0 w 10518391"/>
                <a:gd name="connsiteY5-84" fmla="*/ 4615104 h 4943765"/>
                <a:gd name="connsiteX6-85" fmla="*/ 0 w 10518391"/>
                <a:gd name="connsiteY6-86" fmla="*/ 328661 h 4943765"/>
                <a:gd name="connsiteX7-87" fmla="*/ 328661 w 10518391"/>
                <a:gd name="connsiteY7-88" fmla="*/ 0 h 4943765"/>
                <a:gd name="connsiteX8-89" fmla="*/ 4991915 w 10518391"/>
                <a:gd name="connsiteY8-90" fmla="*/ 0 h 4943765"/>
                <a:gd name="connsiteX9-91" fmla="*/ 5167005 w 10518391"/>
                <a:gd name="connsiteY9-92" fmla="*/ 175090 h 4943765"/>
                <a:gd name="connsiteX0-93" fmla="*/ 10189730 w 10518391"/>
                <a:gd name="connsiteY0-94" fmla="*/ 0 h 4943765"/>
                <a:gd name="connsiteX1-95" fmla="*/ 10518391 w 10518391"/>
                <a:gd name="connsiteY1-96" fmla="*/ 328661 h 4943765"/>
                <a:gd name="connsiteX2-97" fmla="*/ 10518391 w 10518391"/>
                <a:gd name="connsiteY2-98" fmla="*/ 4615104 h 4943765"/>
                <a:gd name="connsiteX3-99" fmla="*/ 10189730 w 10518391"/>
                <a:gd name="connsiteY3-100" fmla="*/ 4943765 h 4943765"/>
                <a:gd name="connsiteX4-101" fmla="*/ 328661 w 10518391"/>
                <a:gd name="connsiteY4-102" fmla="*/ 4943765 h 4943765"/>
                <a:gd name="connsiteX5-103" fmla="*/ 0 w 10518391"/>
                <a:gd name="connsiteY5-104" fmla="*/ 4615104 h 4943765"/>
                <a:gd name="connsiteX6-105" fmla="*/ 0 w 10518391"/>
                <a:gd name="connsiteY6-106" fmla="*/ 328661 h 4943765"/>
                <a:gd name="connsiteX7-107" fmla="*/ 328661 w 10518391"/>
                <a:gd name="connsiteY7-108" fmla="*/ 0 h 4943765"/>
                <a:gd name="connsiteX8-109" fmla="*/ 4991915 w 10518391"/>
                <a:gd name="connsiteY8-110" fmla="*/ 0 h 4943765"/>
                <a:gd name="connsiteX0-111" fmla="*/ 10189730 w 10518391"/>
                <a:gd name="connsiteY0-112" fmla="*/ 0 h 4943765"/>
                <a:gd name="connsiteX1-113" fmla="*/ 10518391 w 10518391"/>
                <a:gd name="connsiteY1-114" fmla="*/ 328661 h 4943765"/>
                <a:gd name="connsiteX2-115" fmla="*/ 10518391 w 10518391"/>
                <a:gd name="connsiteY2-116" fmla="*/ 4615104 h 4943765"/>
                <a:gd name="connsiteX3-117" fmla="*/ 10189730 w 10518391"/>
                <a:gd name="connsiteY3-118" fmla="*/ 4943765 h 4943765"/>
                <a:gd name="connsiteX4-119" fmla="*/ 328661 w 10518391"/>
                <a:gd name="connsiteY4-120" fmla="*/ 4943765 h 4943765"/>
                <a:gd name="connsiteX5-121" fmla="*/ 0 w 10518391"/>
                <a:gd name="connsiteY5-122" fmla="*/ 4615104 h 4943765"/>
                <a:gd name="connsiteX6-123" fmla="*/ 0 w 10518391"/>
                <a:gd name="connsiteY6-124" fmla="*/ 328661 h 4943765"/>
                <a:gd name="connsiteX7-125" fmla="*/ 328661 w 10518391"/>
                <a:gd name="connsiteY7-126" fmla="*/ 0 h 4943765"/>
                <a:gd name="connsiteX0-127" fmla="*/ 10189730 w 10518391"/>
                <a:gd name="connsiteY0-128" fmla="*/ 0 h 4943765"/>
                <a:gd name="connsiteX1-129" fmla="*/ 10518391 w 10518391"/>
                <a:gd name="connsiteY1-130" fmla="*/ 328661 h 4943765"/>
                <a:gd name="connsiteX2-131" fmla="*/ 10518391 w 10518391"/>
                <a:gd name="connsiteY2-132" fmla="*/ 4615104 h 4943765"/>
                <a:gd name="connsiteX3-133" fmla="*/ 10189730 w 10518391"/>
                <a:gd name="connsiteY3-134" fmla="*/ 4943765 h 4943765"/>
                <a:gd name="connsiteX4-135" fmla="*/ 328661 w 10518391"/>
                <a:gd name="connsiteY4-136" fmla="*/ 4943765 h 4943765"/>
                <a:gd name="connsiteX5-137" fmla="*/ 0 w 10518391"/>
                <a:gd name="connsiteY5-138" fmla="*/ 4615104 h 4943765"/>
                <a:gd name="connsiteX6-139" fmla="*/ 0 w 10518391"/>
                <a:gd name="connsiteY6-140" fmla="*/ 328661 h 4943765"/>
                <a:gd name="connsiteX0-141" fmla="*/ 10189730 w 10518391"/>
                <a:gd name="connsiteY0-142" fmla="*/ 0 h 4943765"/>
                <a:gd name="connsiteX1-143" fmla="*/ 10518391 w 10518391"/>
                <a:gd name="connsiteY1-144" fmla="*/ 328661 h 4943765"/>
                <a:gd name="connsiteX2-145" fmla="*/ 10518391 w 10518391"/>
                <a:gd name="connsiteY2-146" fmla="*/ 4615104 h 4943765"/>
                <a:gd name="connsiteX3-147" fmla="*/ 10189730 w 10518391"/>
                <a:gd name="connsiteY3-148" fmla="*/ 4943765 h 4943765"/>
                <a:gd name="connsiteX4-149" fmla="*/ 328661 w 10518391"/>
                <a:gd name="connsiteY4-150" fmla="*/ 4943765 h 4943765"/>
                <a:gd name="connsiteX5-151" fmla="*/ 0 w 10518391"/>
                <a:gd name="connsiteY5-152" fmla="*/ 4615104 h 4943765"/>
                <a:gd name="connsiteX0-153" fmla="*/ 9861069 w 10189730"/>
                <a:gd name="connsiteY0-154" fmla="*/ 0 h 4943765"/>
                <a:gd name="connsiteX1-155" fmla="*/ 10189730 w 10189730"/>
                <a:gd name="connsiteY1-156" fmla="*/ 328661 h 4943765"/>
                <a:gd name="connsiteX2-157" fmla="*/ 10189730 w 10189730"/>
                <a:gd name="connsiteY2-158" fmla="*/ 4615104 h 4943765"/>
                <a:gd name="connsiteX3-159" fmla="*/ 9861069 w 10189730"/>
                <a:gd name="connsiteY3-160" fmla="*/ 4943765 h 4943765"/>
                <a:gd name="connsiteX4-161" fmla="*/ 0 w 10189730"/>
                <a:gd name="connsiteY4-162" fmla="*/ 4943765 h 4943765"/>
                <a:gd name="connsiteX0-163" fmla="*/ 0 w 328661"/>
                <a:gd name="connsiteY0-164" fmla="*/ 0 h 4943765"/>
                <a:gd name="connsiteX1-165" fmla="*/ 328661 w 328661"/>
                <a:gd name="connsiteY1-166" fmla="*/ 328661 h 4943765"/>
                <a:gd name="connsiteX2-167" fmla="*/ 328661 w 328661"/>
                <a:gd name="connsiteY2-168" fmla="*/ 4615104 h 4943765"/>
                <a:gd name="connsiteX3-169" fmla="*/ 0 w 328661"/>
                <a:gd name="connsiteY3-170" fmla="*/ 4943765 h 4943765"/>
                <a:gd name="connsiteX0-171" fmla="*/ 328661 w 328661"/>
                <a:gd name="connsiteY0-172" fmla="*/ 0 h 4615104"/>
                <a:gd name="connsiteX1-173" fmla="*/ 328661 w 328661"/>
                <a:gd name="connsiteY1-174" fmla="*/ 4286443 h 4615104"/>
                <a:gd name="connsiteX2-175" fmla="*/ 0 w 328661"/>
                <a:gd name="connsiteY2-176" fmla="*/ 4615104 h 4615104"/>
                <a:gd name="connsiteX0-177" fmla="*/ 321041 w 328661"/>
                <a:gd name="connsiteY0-178" fmla="*/ 0 h 904164"/>
                <a:gd name="connsiteX1-179" fmla="*/ 328661 w 328661"/>
                <a:gd name="connsiteY1-180" fmla="*/ 575503 h 904164"/>
                <a:gd name="connsiteX2-181" fmla="*/ 0 w 328661"/>
                <a:gd name="connsiteY2-182" fmla="*/ 904164 h 9041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28661" h="904164">
                  <a:moveTo>
                    <a:pt x="321041" y="0"/>
                  </a:moveTo>
                  <a:lnTo>
                    <a:pt x="328661" y="575503"/>
                  </a:lnTo>
                  <a:cubicBezTo>
                    <a:pt x="328661" y="757017"/>
                    <a:pt x="181514" y="904164"/>
                    <a:pt x="0" y="904164"/>
                  </a:cubicBezTo>
                </a:path>
              </a:pathLst>
            </a:custGeom>
            <a:noFill/>
            <a:ln w="139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cxnSp>
          <p:nvCxnSpPr>
            <p:cNvPr id="47" name="直接连接符 46"/>
            <p:cNvCxnSpPr/>
            <p:nvPr>
              <p:custDataLst>
                <p:tags r:id="rId14"/>
              </p:custDataLst>
            </p:nvPr>
          </p:nvCxnSpPr>
          <p:spPr>
            <a:xfrm>
              <a:off x="5866" y="12807"/>
              <a:ext cx="1327" cy="0"/>
            </a:xfrm>
            <a:prstGeom prst="line">
              <a:avLst/>
            </a:prstGeom>
            <a:ln w="139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15"/>
              </p:custDataLst>
            </p:nvPr>
          </p:nvCxnSpPr>
          <p:spPr>
            <a:xfrm>
              <a:off x="9495" y="6024"/>
              <a:ext cx="2870" cy="0"/>
            </a:xfrm>
            <a:prstGeom prst="line">
              <a:avLst/>
            </a:prstGeom>
            <a:ln w="22225">
              <a:solidFill>
                <a:schemeClr val="accent1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9210" y="2284730"/>
            <a:ext cx="4949190" cy="26492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035" y="774065"/>
            <a:ext cx="106235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实践的合理应用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偏差实时甄别与纠正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443230" y="1389380"/>
            <a:ext cx="10403205" cy="1142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zh-CN" altLang="en-US" sz="1600" spc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核验</a:t>
            </a:r>
            <a:r>
              <a:rPr lang="en-US" altLang="zh-CN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生成的台词、专业解释，发现知识错误、语言偏差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立即修正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通过后台抽查对话记录，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严查机机对话行为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自动评分仅作为参考，必须经过教师人工复核，</a:t>
            </a:r>
            <a:r>
              <a:rPr lang="zh-CN" altLang="en-US" sz="1600" b="1" spc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修正评分偏差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，保证评价公平准确。</a:t>
            </a:r>
            <a:endParaRPr lang="zh-CN" altLang="en-US" sz="16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1"/>
            </p:custDataLst>
          </p:nvPr>
        </p:nvGrpSpPr>
        <p:grpSpPr>
          <a:xfrm>
            <a:off x="7530465" y="2337435"/>
            <a:ext cx="3169285" cy="4025900"/>
            <a:chOff x="3716" y="2184"/>
            <a:chExt cx="11736" cy="14867"/>
          </a:xfrm>
        </p:grpSpPr>
        <p:sp>
          <p:nvSpPr>
            <p:cNvPr id="41" name="任意多边形 40"/>
            <p:cNvSpPr/>
            <p:nvPr>
              <p:custDataLst>
                <p:tags r:id="rId2"/>
              </p:custDataLst>
            </p:nvPr>
          </p:nvSpPr>
          <p:spPr>
            <a:xfrm>
              <a:off x="11402" y="13371"/>
              <a:ext cx="4050" cy="3680"/>
            </a:xfrm>
            <a:custGeom>
              <a:avLst/>
              <a:gdLst>
                <a:gd name="connsiteX0" fmla="*/ 6418 w 6418"/>
                <a:gd name="connsiteY0" fmla="*/ 0 h 11687"/>
                <a:gd name="connsiteX1" fmla="*/ 6418 w 6418"/>
                <a:gd name="connsiteY1" fmla="*/ 11687 h 11687"/>
                <a:gd name="connsiteX2" fmla="*/ 0 w 6418"/>
                <a:gd name="connsiteY2" fmla="*/ 11687 h 1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8" h="11687">
                  <a:moveTo>
                    <a:pt x="6418" y="0"/>
                  </a:moveTo>
                  <a:lnTo>
                    <a:pt x="6418" y="11687"/>
                  </a:lnTo>
                  <a:lnTo>
                    <a:pt x="0" y="11687"/>
                  </a:lnTo>
                </a:path>
              </a:pathLst>
            </a:custGeom>
            <a:noFill/>
            <a:ln w="539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>
              <p:custDataLst>
                <p:tags r:id="rId3"/>
              </p:custDataLst>
            </p:nvPr>
          </p:nvSpPr>
          <p:spPr>
            <a:xfrm flipH="1" flipV="1">
              <a:off x="3716" y="2184"/>
              <a:ext cx="5754" cy="9823"/>
            </a:xfrm>
            <a:custGeom>
              <a:avLst/>
              <a:gdLst>
                <a:gd name="connsiteX0" fmla="*/ 6418 w 6418"/>
                <a:gd name="connsiteY0" fmla="*/ 0 h 11687"/>
                <a:gd name="connsiteX1" fmla="*/ 6418 w 6418"/>
                <a:gd name="connsiteY1" fmla="*/ 11687 h 11687"/>
                <a:gd name="connsiteX2" fmla="*/ 0 w 6418"/>
                <a:gd name="connsiteY2" fmla="*/ 11687 h 1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8" h="11687">
                  <a:moveTo>
                    <a:pt x="6418" y="0"/>
                  </a:moveTo>
                  <a:lnTo>
                    <a:pt x="6418" y="11687"/>
                  </a:lnTo>
                  <a:lnTo>
                    <a:pt x="0" y="11687"/>
                  </a:lnTo>
                </a:path>
              </a:pathLst>
            </a:custGeom>
            <a:noFill/>
            <a:ln w="952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>
            <p:custDataLst>
              <p:tags r:id="rId4"/>
            </p:custDataLst>
          </p:nvPr>
        </p:nvGrpSpPr>
        <p:grpSpPr>
          <a:xfrm>
            <a:off x="1501775" y="2337435"/>
            <a:ext cx="5083810" cy="4155440"/>
            <a:chOff x="2361" y="4421"/>
            <a:chExt cx="14500" cy="10815"/>
          </a:xfrm>
        </p:grpSpPr>
        <p:sp>
          <p:nvSpPr>
            <p:cNvPr id="20" name="任意多边形: 形状 20"/>
            <p:cNvSpPr/>
            <p:nvPr>
              <p:custDataLst>
                <p:tags r:id="rId5"/>
              </p:custDataLst>
            </p:nvPr>
          </p:nvSpPr>
          <p:spPr>
            <a:xfrm>
              <a:off x="2361" y="4421"/>
              <a:ext cx="14462" cy="10815"/>
            </a:xfrm>
            <a:custGeom>
              <a:avLst/>
              <a:gdLst>
                <a:gd name="connsiteX0" fmla="*/ 274320 w 9874244"/>
                <a:gd name="connsiteY0" fmla="*/ 0 h 7383687"/>
                <a:gd name="connsiteX1" fmla="*/ 583655 w 9874244"/>
                <a:gd name="connsiteY1" fmla="*/ 0 h 7383687"/>
                <a:gd name="connsiteX2" fmla="*/ 4495068 w 9874244"/>
                <a:gd name="connsiteY2" fmla="*/ 0 h 7383687"/>
                <a:gd name="connsiteX3" fmla="*/ 4785360 w 9874244"/>
                <a:gd name="connsiteY3" fmla="*/ 0 h 7383687"/>
                <a:gd name="connsiteX4" fmla="*/ 4804404 w 9874244"/>
                <a:gd name="connsiteY4" fmla="*/ 0 h 7383687"/>
                <a:gd name="connsiteX5" fmla="*/ 5094696 w 9874244"/>
                <a:gd name="connsiteY5" fmla="*/ 0 h 7383687"/>
                <a:gd name="connsiteX6" fmla="*/ 9006108 w 9874244"/>
                <a:gd name="connsiteY6" fmla="*/ 0 h 7383687"/>
                <a:gd name="connsiteX7" fmla="*/ 9315444 w 9874244"/>
                <a:gd name="connsiteY7" fmla="*/ 0 h 7383687"/>
                <a:gd name="connsiteX8" fmla="*/ 9610084 w 9874244"/>
                <a:gd name="connsiteY8" fmla="*/ 248920 h 7383687"/>
                <a:gd name="connsiteX9" fmla="*/ 9610084 w 9874244"/>
                <a:gd name="connsiteY9" fmla="*/ 764447 h 7383687"/>
                <a:gd name="connsiteX10" fmla="*/ 9610084 w 9874244"/>
                <a:gd name="connsiteY10" fmla="*/ 3881120 h 7383687"/>
                <a:gd name="connsiteX11" fmla="*/ 9874244 w 9874244"/>
                <a:gd name="connsiteY11" fmla="*/ 4145280 h 7383687"/>
                <a:gd name="connsiteX12" fmla="*/ 9874244 w 9874244"/>
                <a:gd name="connsiteY12" fmla="*/ 4660807 h 7383687"/>
                <a:gd name="connsiteX13" fmla="*/ 9874244 w 9874244"/>
                <a:gd name="connsiteY13" fmla="*/ 6695440 h 7383687"/>
                <a:gd name="connsiteX14" fmla="*/ 9874244 w 9874244"/>
                <a:gd name="connsiteY14" fmla="*/ 7210967 h 7383687"/>
                <a:gd name="connsiteX15" fmla="*/ 9701524 w 9874244"/>
                <a:gd name="connsiteY15" fmla="*/ 7383687 h 7383687"/>
                <a:gd name="connsiteX16" fmla="*/ 9392188 w 9874244"/>
                <a:gd name="connsiteY16" fmla="*/ 7383687 h 7383687"/>
                <a:gd name="connsiteX17" fmla="*/ 5480776 w 9874244"/>
                <a:gd name="connsiteY17" fmla="*/ 7383687 h 7383687"/>
                <a:gd name="connsiteX18" fmla="*/ 5171440 w 9874244"/>
                <a:gd name="connsiteY18" fmla="*/ 7383687 h 7383687"/>
                <a:gd name="connsiteX19" fmla="*/ 4702804 w 9874244"/>
                <a:gd name="connsiteY19" fmla="*/ 7383687 h 7383687"/>
                <a:gd name="connsiteX20" fmla="*/ 4393468 w 9874244"/>
                <a:gd name="connsiteY20" fmla="*/ 7383687 h 7383687"/>
                <a:gd name="connsiteX21" fmla="*/ 482055 w 9874244"/>
                <a:gd name="connsiteY21" fmla="*/ 7383687 h 7383687"/>
                <a:gd name="connsiteX22" fmla="*/ 172720 w 9874244"/>
                <a:gd name="connsiteY22" fmla="*/ 7383687 h 7383687"/>
                <a:gd name="connsiteX23" fmla="*/ 0 w 9874244"/>
                <a:gd name="connsiteY23" fmla="*/ 7210967 h 7383687"/>
                <a:gd name="connsiteX24" fmla="*/ 1217 w 9874244"/>
                <a:gd name="connsiteY24" fmla="*/ 6696656 h 7383687"/>
                <a:gd name="connsiteX25" fmla="*/ 0 w 9874244"/>
                <a:gd name="connsiteY25" fmla="*/ 6695440 h 7383687"/>
                <a:gd name="connsiteX26" fmla="*/ 15240 w 9874244"/>
                <a:gd name="connsiteY26" fmla="*/ 251460 h 738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74244" h="7383687">
                  <a:moveTo>
                    <a:pt x="274320" y="0"/>
                  </a:moveTo>
                  <a:lnTo>
                    <a:pt x="583655" y="0"/>
                  </a:lnTo>
                  <a:lnTo>
                    <a:pt x="4495068" y="0"/>
                  </a:lnTo>
                  <a:lnTo>
                    <a:pt x="4785360" y="0"/>
                  </a:lnTo>
                  <a:lnTo>
                    <a:pt x="4804404" y="0"/>
                  </a:lnTo>
                  <a:lnTo>
                    <a:pt x="5094696" y="0"/>
                  </a:lnTo>
                  <a:lnTo>
                    <a:pt x="9006108" y="0"/>
                  </a:lnTo>
                  <a:lnTo>
                    <a:pt x="9315444" y="0"/>
                  </a:lnTo>
                  <a:lnTo>
                    <a:pt x="9610084" y="248920"/>
                  </a:lnTo>
                  <a:lnTo>
                    <a:pt x="9610084" y="764447"/>
                  </a:lnTo>
                  <a:lnTo>
                    <a:pt x="9610084" y="3881120"/>
                  </a:lnTo>
                  <a:lnTo>
                    <a:pt x="9874244" y="4145280"/>
                  </a:lnTo>
                  <a:lnTo>
                    <a:pt x="9874244" y="4660807"/>
                  </a:lnTo>
                  <a:lnTo>
                    <a:pt x="9874244" y="6695440"/>
                  </a:lnTo>
                  <a:lnTo>
                    <a:pt x="9874244" y="7210967"/>
                  </a:lnTo>
                  <a:lnTo>
                    <a:pt x="9701524" y="7383687"/>
                  </a:lnTo>
                  <a:lnTo>
                    <a:pt x="9392188" y="7383687"/>
                  </a:lnTo>
                  <a:lnTo>
                    <a:pt x="5480776" y="7383687"/>
                  </a:lnTo>
                  <a:lnTo>
                    <a:pt x="5171440" y="7383687"/>
                  </a:lnTo>
                  <a:lnTo>
                    <a:pt x="4702804" y="7383687"/>
                  </a:lnTo>
                  <a:lnTo>
                    <a:pt x="4393468" y="7383687"/>
                  </a:lnTo>
                  <a:lnTo>
                    <a:pt x="482055" y="7383687"/>
                  </a:lnTo>
                  <a:lnTo>
                    <a:pt x="172720" y="7383687"/>
                  </a:lnTo>
                  <a:lnTo>
                    <a:pt x="0" y="7210967"/>
                  </a:lnTo>
                  <a:lnTo>
                    <a:pt x="1217" y="6696656"/>
                  </a:lnTo>
                  <a:lnTo>
                    <a:pt x="0" y="6695440"/>
                  </a:lnTo>
                  <a:lnTo>
                    <a:pt x="15240" y="251460"/>
                  </a:lnTo>
                  <a:close/>
                </a:path>
              </a:pathLst>
            </a:custGeom>
            <a:gradFill flip="none" rotWithShape="1">
              <a:gsLst>
                <a:gs pos="60000">
                  <a:schemeClr val="accent1">
                    <a:alpha val="6000"/>
                  </a:schemeClr>
                </a:gs>
                <a:gs pos="100000">
                  <a:schemeClr val="accent1">
                    <a:alpha val="29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平行四边形 20"/>
            <p:cNvSpPr/>
            <p:nvPr>
              <p:custDataLst>
                <p:tags r:id="rId6"/>
              </p:custDataLst>
            </p:nvPr>
          </p:nvSpPr>
          <p:spPr>
            <a:xfrm rot="5400000">
              <a:off x="16409" y="9866"/>
              <a:ext cx="565" cy="338"/>
            </a:xfrm>
            <a:prstGeom prst="parallelogram">
              <a:avLst>
                <a:gd name="adj" fmla="val 963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平行四边形 21"/>
            <p:cNvSpPr/>
            <p:nvPr>
              <p:custDataLst>
                <p:tags r:id="rId7"/>
              </p:custDataLst>
            </p:nvPr>
          </p:nvSpPr>
          <p:spPr>
            <a:xfrm rot="5400000">
              <a:off x="16409" y="9506"/>
              <a:ext cx="565" cy="338"/>
            </a:xfrm>
            <a:prstGeom prst="parallelogram">
              <a:avLst>
                <a:gd name="adj" fmla="val 96353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平行四边形 22"/>
            <p:cNvSpPr/>
            <p:nvPr>
              <p:custDataLst>
                <p:tags r:id="rId8"/>
              </p:custDataLst>
            </p:nvPr>
          </p:nvSpPr>
          <p:spPr>
            <a:xfrm rot="5400000">
              <a:off x="16409" y="9146"/>
              <a:ext cx="565" cy="338"/>
            </a:xfrm>
            <a:prstGeom prst="parallelogram">
              <a:avLst>
                <a:gd name="adj" fmla="val 9635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310" y="2464435"/>
            <a:ext cx="4124325" cy="390080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583170" y="2392680"/>
            <a:ext cx="3068320" cy="3906520"/>
            <a:chOff x="11942" y="4169"/>
            <a:chExt cx="4832" cy="6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42" y="4169"/>
              <a:ext cx="4832" cy="615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109" y="4779"/>
              <a:ext cx="4499" cy="544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035" y="774065"/>
            <a:ext cx="106235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实践的合理应用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闭环管控与教学复盘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443230" y="1299210"/>
            <a:ext cx="10587355" cy="168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完整留存任务设置、对话记录、评分结果等全过程数据，课后开展教学复盘，反思</a:t>
            </a:r>
            <a:r>
              <a:rPr lang="en-US" altLang="zh-CN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介入是否适度、内容是否准确、学生思辨是否到位、技术风险是否可控，持续优化应用流程。</a:t>
            </a:r>
            <a:endParaRPr lang="zh-CN" altLang="en-US" sz="16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endParaRPr lang="zh-CN" altLang="en-US" sz="16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65480" y="1875155"/>
            <a:ext cx="4814570" cy="2748915"/>
            <a:chOff x="1102" y="3632"/>
            <a:chExt cx="7582" cy="4329"/>
          </a:xfrm>
        </p:grpSpPr>
        <p:pic>
          <p:nvPicPr>
            <p:cNvPr id="7" name="图片 6" descr="border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02" y="3632"/>
              <a:ext cx="7582" cy="432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rcRect t="30688"/>
            <a:stretch>
              <a:fillRect/>
            </a:stretch>
          </p:blipFill>
          <p:spPr>
            <a:xfrm>
              <a:off x="1859" y="3835"/>
              <a:ext cx="6053" cy="367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91870" y="4737735"/>
            <a:ext cx="4255770" cy="1475740"/>
            <a:chOff x="1616" y="8140"/>
            <a:chExt cx="6702" cy="2324"/>
          </a:xfrm>
        </p:grpSpPr>
        <p:grpSp>
          <p:nvGrpSpPr>
            <p:cNvPr id="198" name="组合 197"/>
            <p:cNvGrpSpPr/>
            <p:nvPr/>
          </p:nvGrpSpPr>
          <p:grpSpPr>
            <a:xfrm>
              <a:off x="1616" y="8140"/>
              <a:ext cx="6703" cy="2325"/>
              <a:chOff x="11455" y="3647"/>
              <a:chExt cx="6524" cy="3307"/>
            </a:xfrm>
          </p:grpSpPr>
          <p:sp>
            <p:nvSpPr>
              <p:cNvPr id="192" name="任意多边形: 形状 59"/>
              <p:cNvSpPr/>
              <p:nvPr>
                <p:custDataLst>
                  <p:tags r:id="rId4"/>
                </p:custDataLst>
              </p:nvPr>
            </p:nvSpPr>
            <p:spPr>
              <a:xfrm rot="16200000">
                <a:off x="13065" y="2040"/>
                <a:ext cx="3304" cy="6524"/>
              </a:xfrm>
              <a:custGeom>
                <a:avLst/>
                <a:gdLst>
                  <a:gd name="connsiteX0" fmla="*/ 109049 w 3461997"/>
                  <a:gd name="connsiteY0" fmla="*/ 151498 h 6837280"/>
                  <a:gd name="connsiteX1" fmla="*/ 0 w 3461997"/>
                  <a:gd name="connsiteY1" fmla="*/ 260547 h 6837280"/>
                  <a:gd name="connsiteX2" fmla="*/ 0 w 3461997"/>
                  <a:gd name="connsiteY2" fmla="*/ 6601007 h 6837280"/>
                  <a:gd name="connsiteX3" fmla="*/ 236274 w 3461997"/>
                  <a:gd name="connsiteY3" fmla="*/ 6837281 h 6837280"/>
                  <a:gd name="connsiteX4" fmla="*/ 2238099 w 3461997"/>
                  <a:gd name="connsiteY4" fmla="*/ 6837281 h 6837280"/>
                  <a:gd name="connsiteX5" fmla="*/ 2356236 w 3461997"/>
                  <a:gd name="connsiteY5" fmla="*/ 6719144 h 6837280"/>
                  <a:gd name="connsiteX6" fmla="*/ 3089735 w 3461997"/>
                  <a:gd name="connsiteY6" fmla="*/ 6719144 h 6837280"/>
                  <a:gd name="connsiteX7" fmla="*/ 3221523 w 3461997"/>
                  <a:gd name="connsiteY7" fmla="*/ 6587355 h 6837280"/>
                  <a:gd name="connsiteX8" fmla="*/ 3221523 w 3461997"/>
                  <a:gd name="connsiteY8" fmla="*/ 2509026 h 6837280"/>
                  <a:gd name="connsiteX9" fmla="*/ 3461998 w 3461997"/>
                  <a:gd name="connsiteY9" fmla="*/ 2268552 h 6837280"/>
                  <a:gd name="connsiteX10" fmla="*/ 3461998 w 3461997"/>
                  <a:gd name="connsiteY10" fmla="*/ 286517 h 6837280"/>
                  <a:gd name="connsiteX11" fmla="*/ 3175480 w 3461997"/>
                  <a:gd name="connsiteY11" fmla="*/ 0 h 6837280"/>
                  <a:gd name="connsiteX12" fmla="*/ 1130318 w 3461997"/>
                  <a:gd name="connsiteY12" fmla="*/ 0 h 6837280"/>
                  <a:gd name="connsiteX13" fmla="*/ 985323 w 3461997"/>
                  <a:gd name="connsiteY13" fmla="*/ 144995 h 6837280"/>
                  <a:gd name="connsiteX14" fmla="*/ 109049 w 3461997"/>
                  <a:gd name="connsiteY14" fmla="*/ 151498 h 68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1997" h="6837280">
                    <a:moveTo>
                      <a:pt x="109049" y="151498"/>
                    </a:moveTo>
                    <a:lnTo>
                      <a:pt x="0" y="260547"/>
                    </a:lnTo>
                    <a:lnTo>
                      <a:pt x="0" y="6601007"/>
                    </a:lnTo>
                    <a:lnTo>
                      <a:pt x="236274" y="6837281"/>
                    </a:lnTo>
                    <a:lnTo>
                      <a:pt x="2238099" y="6837281"/>
                    </a:lnTo>
                    <a:lnTo>
                      <a:pt x="2356236" y="6719144"/>
                    </a:lnTo>
                    <a:lnTo>
                      <a:pt x="3089735" y="6719144"/>
                    </a:lnTo>
                    <a:lnTo>
                      <a:pt x="3221523" y="6587355"/>
                    </a:lnTo>
                    <a:lnTo>
                      <a:pt x="3221523" y="2509026"/>
                    </a:lnTo>
                    <a:lnTo>
                      <a:pt x="3461998" y="2268552"/>
                    </a:lnTo>
                    <a:lnTo>
                      <a:pt x="3461998" y="286517"/>
                    </a:lnTo>
                    <a:lnTo>
                      <a:pt x="3175480" y="0"/>
                    </a:lnTo>
                    <a:lnTo>
                      <a:pt x="1130318" y="0"/>
                    </a:lnTo>
                    <a:lnTo>
                      <a:pt x="985323" y="144995"/>
                    </a:lnTo>
                    <a:lnTo>
                      <a:pt x="109049" y="151498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rgbClr val="016DFF">
                      <a:alpha val="0"/>
                    </a:srgbClr>
                  </a:gs>
                  <a:gs pos="200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8100000" scaled="1"/>
                <a:tileRect/>
              </a:gradFill>
              <a:ln w="6350" cap="flat">
                <a:solidFill>
                  <a:schemeClr val="accent1">
                    <a:alpha val="63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193" name="任意多边形: 形状 60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1070" y="6407"/>
                <a:ext cx="932" cy="161"/>
              </a:xfrm>
              <a:custGeom>
                <a:avLst/>
                <a:gdLst>
                  <a:gd name="connsiteX0" fmla="*/ 0 w 976235"/>
                  <a:gd name="connsiteY0" fmla="*/ 144793 h 168380"/>
                  <a:gd name="connsiteX1" fmla="*/ 0 w 976235"/>
                  <a:gd name="connsiteY1" fmla="*/ 0 h 168380"/>
                  <a:gd name="connsiteX2" fmla="*/ 976235 w 976235"/>
                  <a:gd name="connsiteY2" fmla="*/ 0 h 168380"/>
                  <a:gd name="connsiteX3" fmla="*/ 893317 w 976235"/>
                  <a:gd name="connsiteY3" fmla="*/ 82918 h 168380"/>
                  <a:gd name="connsiteX4" fmla="*/ 86553 w 976235"/>
                  <a:gd name="connsiteY4" fmla="*/ 82918 h 168380"/>
                  <a:gd name="connsiteX5" fmla="*/ 1090 w 976235"/>
                  <a:gd name="connsiteY5" fmla="*/ 168380 h 168380"/>
                  <a:gd name="connsiteX6" fmla="*/ 0 w 976235"/>
                  <a:gd name="connsiteY6" fmla="*/ 144793 h 16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6235" h="168380">
                    <a:moveTo>
                      <a:pt x="0" y="144793"/>
                    </a:moveTo>
                    <a:lnTo>
                      <a:pt x="0" y="0"/>
                    </a:lnTo>
                    <a:lnTo>
                      <a:pt x="976235" y="0"/>
                    </a:lnTo>
                    <a:lnTo>
                      <a:pt x="893317" y="82918"/>
                    </a:lnTo>
                    <a:lnTo>
                      <a:pt x="86553" y="82918"/>
                    </a:lnTo>
                    <a:lnTo>
                      <a:pt x="1090" y="168380"/>
                    </a:lnTo>
                    <a:lnTo>
                      <a:pt x="0" y="144793"/>
                    </a:lnTo>
                    <a:close/>
                  </a:path>
                </a:pathLst>
              </a:custGeom>
              <a:solidFill>
                <a:schemeClr val="accent1">
                  <a:alpha val="38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194" name="任意多边形: 形状 62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3771" y="3601"/>
                <a:ext cx="151" cy="242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195" name="任意多边形: 形状 63"/>
              <p:cNvSpPr/>
              <p:nvPr>
                <p:custDataLst>
                  <p:tags r:id="rId7"/>
                </p:custDataLst>
              </p:nvPr>
            </p:nvSpPr>
            <p:spPr>
              <a:xfrm rot="16200000">
                <a:off x="14504" y="3031"/>
                <a:ext cx="151" cy="1382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" h="1555">
                    <a:moveTo>
                      <a:pt x="169" y="0"/>
                    </a:moveTo>
                    <a:lnTo>
                      <a:pt x="0" y="169"/>
                    </a:lnTo>
                    <a:lnTo>
                      <a:pt x="0" y="273"/>
                    </a:lnTo>
                    <a:lnTo>
                      <a:pt x="170" y="103"/>
                    </a:lnTo>
                    <a:lnTo>
                      <a:pt x="169" y="0"/>
                    </a:lnTo>
                    <a:close/>
                    <a:moveTo>
                      <a:pt x="169" y="183"/>
                    </a:moveTo>
                    <a:lnTo>
                      <a:pt x="0" y="352"/>
                    </a:lnTo>
                    <a:lnTo>
                      <a:pt x="0" y="456"/>
                    </a:lnTo>
                    <a:lnTo>
                      <a:pt x="170" y="286"/>
                    </a:lnTo>
                    <a:lnTo>
                      <a:pt x="169" y="183"/>
                    </a:lnTo>
                    <a:close/>
                    <a:moveTo>
                      <a:pt x="169" y="366"/>
                    </a:moveTo>
                    <a:lnTo>
                      <a:pt x="0" y="535"/>
                    </a:lnTo>
                    <a:lnTo>
                      <a:pt x="0" y="639"/>
                    </a:lnTo>
                    <a:lnTo>
                      <a:pt x="170" y="469"/>
                    </a:lnTo>
                    <a:lnTo>
                      <a:pt x="169" y="366"/>
                    </a:lnTo>
                    <a:close/>
                    <a:moveTo>
                      <a:pt x="169" y="549"/>
                    </a:moveTo>
                    <a:lnTo>
                      <a:pt x="0" y="718"/>
                    </a:lnTo>
                    <a:lnTo>
                      <a:pt x="0" y="822"/>
                    </a:lnTo>
                    <a:lnTo>
                      <a:pt x="170" y="652"/>
                    </a:lnTo>
                    <a:lnTo>
                      <a:pt x="169" y="549"/>
                    </a:lnTo>
                    <a:close/>
                    <a:moveTo>
                      <a:pt x="169" y="732"/>
                    </a:moveTo>
                    <a:lnTo>
                      <a:pt x="0" y="901"/>
                    </a:lnTo>
                    <a:lnTo>
                      <a:pt x="0" y="1005"/>
                    </a:lnTo>
                    <a:lnTo>
                      <a:pt x="170" y="835"/>
                    </a:lnTo>
                    <a:lnTo>
                      <a:pt x="169" y="732"/>
                    </a:lnTo>
                    <a:close/>
                    <a:moveTo>
                      <a:pt x="169" y="915"/>
                    </a:moveTo>
                    <a:lnTo>
                      <a:pt x="0" y="1084"/>
                    </a:lnTo>
                    <a:lnTo>
                      <a:pt x="0" y="1188"/>
                    </a:lnTo>
                    <a:lnTo>
                      <a:pt x="170" y="1018"/>
                    </a:lnTo>
                    <a:lnTo>
                      <a:pt x="169" y="915"/>
                    </a:lnTo>
                    <a:close/>
                    <a:moveTo>
                      <a:pt x="169" y="1099"/>
                    </a:moveTo>
                    <a:lnTo>
                      <a:pt x="0" y="1268"/>
                    </a:lnTo>
                    <a:lnTo>
                      <a:pt x="0" y="1372"/>
                    </a:lnTo>
                    <a:lnTo>
                      <a:pt x="170" y="1202"/>
                    </a:lnTo>
                    <a:lnTo>
                      <a:pt x="169" y="1099"/>
                    </a:lnTo>
                    <a:close/>
                    <a:moveTo>
                      <a:pt x="169" y="1282"/>
                    </a:moveTo>
                    <a:lnTo>
                      <a:pt x="0" y="1451"/>
                    </a:lnTo>
                    <a:lnTo>
                      <a:pt x="0" y="1555"/>
                    </a:lnTo>
                    <a:lnTo>
                      <a:pt x="170" y="1385"/>
                    </a:lnTo>
                    <a:lnTo>
                      <a:pt x="169" y="1282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9" y="8484"/>
              <a:ext cx="6153" cy="1868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6925945" y="4791075"/>
            <a:ext cx="4419600" cy="1424940"/>
            <a:chOff x="10961" y="8224"/>
            <a:chExt cx="6960" cy="2244"/>
          </a:xfrm>
        </p:grpSpPr>
        <p:grpSp>
          <p:nvGrpSpPr>
            <p:cNvPr id="201" name="组合 200"/>
            <p:cNvGrpSpPr/>
            <p:nvPr/>
          </p:nvGrpSpPr>
          <p:grpSpPr>
            <a:xfrm>
              <a:off x="10961" y="8224"/>
              <a:ext cx="6961" cy="2245"/>
              <a:chOff x="11455" y="3647"/>
              <a:chExt cx="6524" cy="3307"/>
            </a:xfrm>
          </p:grpSpPr>
          <p:sp>
            <p:nvSpPr>
              <p:cNvPr id="202" name="任意多边形: 形状 59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13065" y="2040"/>
                <a:ext cx="3304" cy="6524"/>
              </a:xfrm>
              <a:custGeom>
                <a:avLst/>
                <a:gdLst>
                  <a:gd name="connsiteX0" fmla="*/ 109049 w 3461997"/>
                  <a:gd name="connsiteY0" fmla="*/ 151498 h 6837280"/>
                  <a:gd name="connsiteX1" fmla="*/ 0 w 3461997"/>
                  <a:gd name="connsiteY1" fmla="*/ 260547 h 6837280"/>
                  <a:gd name="connsiteX2" fmla="*/ 0 w 3461997"/>
                  <a:gd name="connsiteY2" fmla="*/ 6601007 h 6837280"/>
                  <a:gd name="connsiteX3" fmla="*/ 236274 w 3461997"/>
                  <a:gd name="connsiteY3" fmla="*/ 6837281 h 6837280"/>
                  <a:gd name="connsiteX4" fmla="*/ 2238099 w 3461997"/>
                  <a:gd name="connsiteY4" fmla="*/ 6837281 h 6837280"/>
                  <a:gd name="connsiteX5" fmla="*/ 2356236 w 3461997"/>
                  <a:gd name="connsiteY5" fmla="*/ 6719144 h 6837280"/>
                  <a:gd name="connsiteX6" fmla="*/ 3089735 w 3461997"/>
                  <a:gd name="connsiteY6" fmla="*/ 6719144 h 6837280"/>
                  <a:gd name="connsiteX7" fmla="*/ 3221523 w 3461997"/>
                  <a:gd name="connsiteY7" fmla="*/ 6587355 h 6837280"/>
                  <a:gd name="connsiteX8" fmla="*/ 3221523 w 3461997"/>
                  <a:gd name="connsiteY8" fmla="*/ 2509026 h 6837280"/>
                  <a:gd name="connsiteX9" fmla="*/ 3461998 w 3461997"/>
                  <a:gd name="connsiteY9" fmla="*/ 2268552 h 6837280"/>
                  <a:gd name="connsiteX10" fmla="*/ 3461998 w 3461997"/>
                  <a:gd name="connsiteY10" fmla="*/ 286517 h 6837280"/>
                  <a:gd name="connsiteX11" fmla="*/ 3175480 w 3461997"/>
                  <a:gd name="connsiteY11" fmla="*/ 0 h 6837280"/>
                  <a:gd name="connsiteX12" fmla="*/ 1130318 w 3461997"/>
                  <a:gd name="connsiteY12" fmla="*/ 0 h 6837280"/>
                  <a:gd name="connsiteX13" fmla="*/ 985323 w 3461997"/>
                  <a:gd name="connsiteY13" fmla="*/ 144995 h 6837280"/>
                  <a:gd name="connsiteX14" fmla="*/ 109049 w 3461997"/>
                  <a:gd name="connsiteY14" fmla="*/ 151498 h 68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1997" h="6837280">
                    <a:moveTo>
                      <a:pt x="109049" y="151498"/>
                    </a:moveTo>
                    <a:lnTo>
                      <a:pt x="0" y="260547"/>
                    </a:lnTo>
                    <a:lnTo>
                      <a:pt x="0" y="6601007"/>
                    </a:lnTo>
                    <a:lnTo>
                      <a:pt x="236274" y="6837281"/>
                    </a:lnTo>
                    <a:lnTo>
                      <a:pt x="2238099" y="6837281"/>
                    </a:lnTo>
                    <a:lnTo>
                      <a:pt x="2356236" y="6719144"/>
                    </a:lnTo>
                    <a:lnTo>
                      <a:pt x="3089735" y="6719144"/>
                    </a:lnTo>
                    <a:lnTo>
                      <a:pt x="3221523" y="6587355"/>
                    </a:lnTo>
                    <a:lnTo>
                      <a:pt x="3221523" y="2509026"/>
                    </a:lnTo>
                    <a:lnTo>
                      <a:pt x="3461998" y="2268552"/>
                    </a:lnTo>
                    <a:lnTo>
                      <a:pt x="3461998" y="286517"/>
                    </a:lnTo>
                    <a:lnTo>
                      <a:pt x="3175480" y="0"/>
                    </a:lnTo>
                    <a:lnTo>
                      <a:pt x="1130318" y="0"/>
                    </a:lnTo>
                    <a:lnTo>
                      <a:pt x="985323" y="144995"/>
                    </a:lnTo>
                    <a:lnTo>
                      <a:pt x="109049" y="151498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rgbClr val="016DFF">
                      <a:alpha val="0"/>
                    </a:srgbClr>
                  </a:gs>
                  <a:gs pos="200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8100000" scaled="1"/>
                <a:tileRect/>
              </a:gradFill>
              <a:ln w="6350" cap="flat">
                <a:solidFill>
                  <a:schemeClr val="accent1">
                    <a:alpha val="63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203" name="任意多边形: 形状 60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11070" y="6407"/>
                <a:ext cx="932" cy="161"/>
              </a:xfrm>
              <a:custGeom>
                <a:avLst/>
                <a:gdLst>
                  <a:gd name="connsiteX0" fmla="*/ 0 w 976235"/>
                  <a:gd name="connsiteY0" fmla="*/ 144793 h 168380"/>
                  <a:gd name="connsiteX1" fmla="*/ 0 w 976235"/>
                  <a:gd name="connsiteY1" fmla="*/ 0 h 168380"/>
                  <a:gd name="connsiteX2" fmla="*/ 976235 w 976235"/>
                  <a:gd name="connsiteY2" fmla="*/ 0 h 168380"/>
                  <a:gd name="connsiteX3" fmla="*/ 893317 w 976235"/>
                  <a:gd name="connsiteY3" fmla="*/ 82918 h 168380"/>
                  <a:gd name="connsiteX4" fmla="*/ 86553 w 976235"/>
                  <a:gd name="connsiteY4" fmla="*/ 82918 h 168380"/>
                  <a:gd name="connsiteX5" fmla="*/ 1090 w 976235"/>
                  <a:gd name="connsiteY5" fmla="*/ 168380 h 168380"/>
                  <a:gd name="connsiteX6" fmla="*/ 0 w 976235"/>
                  <a:gd name="connsiteY6" fmla="*/ 144793 h 16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6235" h="168380">
                    <a:moveTo>
                      <a:pt x="0" y="144793"/>
                    </a:moveTo>
                    <a:lnTo>
                      <a:pt x="0" y="0"/>
                    </a:lnTo>
                    <a:lnTo>
                      <a:pt x="976235" y="0"/>
                    </a:lnTo>
                    <a:lnTo>
                      <a:pt x="893317" y="82918"/>
                    </a:lnTo>
                    <a:lnTo>
                      <a:pt x="86553" y="82918"/>
                    </a:lnTo>
                    <a:lnTo>
                      <a:pt x="1090" y="168380"/>
                    </a:lnTo>
                    <a:lnTo>
                      <a:pt x="0" y="144793"/>
                    </a:lnTo>
                    <a:close/>
                  </a:path>
                </a:pathLst>
              </a:custGeom>
              <a:solidFill>
                <a:schemeClr val="accent1">
                  <a:alpha val="38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204" name="任意多边形: 形状 62"/>
              <p:cNvSpPr/>
              <p:nvPr>
                <p:custDataLst>
                  <p:tags r:id="rId11"/>
                </p:custDataLst>
              </p:nvPr>
            </p:nvSpPr>
            <p:spPr>
              <a:xfrm rot="16200000">
                <a:off x="13771" y="3601"/>
                <a:ext cx="151" cy="242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  <p:sp>
            <p:nvSpPr>
              <p:cNvPr id="205" name="任意多边形: 形状 63"/>
              <p:cNvSpPr/>
              <p:nvPr>
                <p:custDataLst>
                  <p:tags r:id="rId12"/>
                </p:custDataLst>
              </p:nvPr>
            </p:nvSpPr>
            <p:spPr>
              <a:xfrm rot="16200000">
                <a:off x="14504" y="3031"/>
                <a:ext cx="151" cy="1382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" h="1555">
                    <a:moveTo>
                      <a:pt x="169" y="0"/>
                    </a:moveTo>
                    <a:lnTo>
                      <a:pt x="0" y="169"/>
                    </a:lnTo>
                    <a:lnTo>
                      <a:pt x="0" y="273"/>
                    </a:lnTo>
                    <a:lnTo>
                      <a:pt x="170" y="103"/>
                    </a:lnTo>
                    <a:lnTo>
                      <a:pt x="169" y="0"/>
                    </a:lnTo>
                    <a:close/>
                    <a:moveTo>
                      <a:pt x="169" y="183"/>
                    </a:moveTo>
                    <a:lnTo>
                      <a:pt x="0" y="352"/>
                    </a:lnTo>
                    <a:lnTo>
                      <a:pt x="0" y="456"/>
                    </a:lnTo>
                    <a:lnTo>
                      <a:pt x="170" y="286"/>
                    </a:lnTo>
                    <a:lnTo>
                      <a:pt x="169" y="183"/>
                    </a:lnTo>
                    <a:close/>
                    <a:moveTo>
                      <a:pt x="169" y="366"/>
                    </a:moveTo>
                    <a:lnTo>
                      <a:pt x="0" y="535"/>
                    </a:lnTo>
                    <a:lnTo>
                      <a:pt x="0" y="639"/>
                    </a:lnTo>
                    <a:lnTo>
                      <a:pt x="170" y="469"/>
                    </a:lnTo>
                    <a:lnTo>
                      <a:pt x="169" y="366"/>
                    </a:lnTo>
                    <a:close/>
                    <a:moveTo>
                      <a:pt x="169" y="549"/>
                    </a:moveTo>
                    <a:lnTo>
                      <a:pt x="0" y="718"/>
                    </a:lnTo>
                    <a:lnTo>
                      <a:pt x="0" y="822"/>
                    </a:lnTo>
                    <a:lnTo>
                      <a:pt x="170" y="652"/>
                    </a:lnTo>
                    <a:lnTo>
                      <a:pt x="169" y="549"/>
                    </a:lnTo>
                    <a:close/>
                    <a:moveTo>
                      <a:pt x="169" y="732"/>
                    </a:moveTo>
                    <a:lnTo>
                      <a:pt x="0" y="901"/>
                    </a:lnTo>
                    <a:lnTo>
                      <a:pt x="0" y="1005"/>
                    </a:lnTo>
                    <a:lnTo>
                      <a:pt x="170" y="835"/>
                    </a:lnTo>
                    <a:lnTo>
                      <a:pt x="169" y="732"/>
                    </a:lnTo>
                    <a:close/>
                    <a:moveTo>
                      <a:pt x="169" y="915"/>
                    </a:moveTo>
                    <a:lnTo>
                      <a:pt x="0" y="1084"/>
                    </a:lnTo>
                    <a:lnTo>
                      <a:pt x="0" y="1188"/>
                    </a:lnTo>
                    <a:lnTo>
                      <a:pt x="170" y="1018"/>
                    </a:lnTo>
                    <a:lnTo>
                      <a:pt x="169" y="915"/>
                    </a:lnTo>
                    <a:close/>
                    <a:moveTo>
                      <a:pt x="169" y="1099"/>
                    </a:moveTo>
                    <a:lnTo>
                      <a:pt x="0" y="1268"/>
                    </a:lnTo>
                    <a:lnTo>
                      <a:pt x="0" y="1372"/>
                    </a:lnTo>
                    <a:lnTo>
                      <a:pt x="170" y="1202"/>
                    </a:lnTo>
                    <a:lnTo>
                      <a:pt x="169" y="1099"/>
                    </a:lnTo>
                    <a:close/>
                    <a:moveTo>
                      <a:pt x="169" y="1282"/>
                    </a:moveTo>
                    <a:lnTo>
                      <a:pt x="0" y="1451"/>
                    </a:lnTo>
                    <a:lnTo>
                      <a:pt x="0" y="1555"/>
                    </a:lnTo>
                    <a:lnTo>
                      <a:pt x="170" y="1385"/>
                    </a:lnTo>
                    <a:lnTo>
                      <a:pt x="169" y="1282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281" y="8484"/>
              <a:ext cx="6383" cy="1884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612255" y="1875155"/>
            <a:ext cx="4814570" cy="2748280"/>
            <a:chOff x="10467" y="3632"/>
            <a:chExt cx="7582" cy="4328"/>
          </a:xfrm>
        </p:grpSpPr>
        <p:pic>
          <p:nvPicPr>
            <p:cNvPr id="48" name="图片 47" descr="border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0467" y="3632"/>
              <a:ext cx="7582" cy="43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186" y="3834"/>
              <a:ext cx="6113" cy="367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850280" y="708211"/>
            <a:ext cx="7637746" cy="931190"/>
            <a:chOff x="3590987" y="862645"/>
            <a:chExt cx="7637746" cy="931190"/>
          </a:xfrm>
        </p:grpSpPr>
        <p:sp>
          <p:nvSpPr>
            <p:cNvPr id="26" name="平行四边形 25"/>
            <p:cNvSpPr/>
            <p:nvPr/>
          </p:nvSpPr>
          <p:spPr>
            <a:xfrm rot="5400000" flipV="1">
              <a:off x="3664311" y="994522"/>
              <a:ext cx="767753" cy="504000"/>
            </a:xfrm>
            <a:prstGeom prst="parallelogram">
              <a:avLst>
                <a:gd name="adj" fmla="val 29546"/>
              </a:avLst>
            </a:prstGeom>
            <a:solidFill>
              <a:srgbClr val="08224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平行四边形 22"/>
            <p:cNvSpPr/>
            <p:nvPr/>
          </p:nvSpPr>
          <p:spPr>
            <a:xfrm rot="5400000" flipV="1">
              <a:off x="3781140" y="1063132"/>
              <a:ext cx="767753" cy="504000"/>
            </a:xfrm>
            <a:prstGeom prst="parallelogram">
              <a:avLst>
                <a:gd name="adj" fmla="val 29546"/>
              </a:avLst>
            </a:prstGeom>
            <a:noFill/>
            <a:ln w="19050">
              <a:solidFill>
                <a:srgbClr val="082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590987" y="879435"/>
              <a:ext cx="914400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  <a:scene3d>
                <a:camera prst="isometricOffAxis2Right">
                  <a:rot lat="1080000" lon="19200000" rev="0"/>
                </a:camera>
                <a:lightRig rig="threePt" dir="t"/>
              </a:scene3d>
            </a:bodyPr>
            <a:lstStyle/>
            <a:p>
              <a:pPr algn="ctr" defTabSz="914400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729165" y="862645"/>
              <a:ext cx="6499568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</a:bodyPr>
            <a:lstStyle/>
            <a:p>
              <a:pPr marL="0" lvl="1" eaLnBrk="0" fontAlgn="ctr" hangingPunct="0">
                <a:lnSpc>
                  <a:spcPct val="110000"/>
                </a:lnSpc>
                <a:buClr>
                  <a:schemeClr val="hlink"/>
                </a:buClr>
                <a:buSzPct val="80000"/>
                <a:tabLst>
                  <a:tab pos="8521700" algn="r"/>
                </a:tabLst>
              </a:pPr>
              <a:r>
                <a:rPr kumimoji="1" lang="zh-CN" altLang="en-US" sz="2800" b="1" dirty="0" smtClean="0">
                  <a:solidFill>
                    <a:srgbClr val="082247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</a:t>
              </a:r>
              <a:r>
                <a:rPr kumimoji="1" lang="zh-CN" altLang="en-US" sz="2800" b="1" dirty="0" smtClean="0">
                  <a:solidFill>
                    <a:srgbClr val="082247"/>
                  </a:solidFill>
                  <a:latin typeface="微软雅黑" panose="020B0503020204020204" charset="-122"/>
                  <a:ea typeface="微软雅黑" panose="020B0503020204020204" charset="-122"/>
                </a:rPr>
                <a:t>背景</a:t>
              </a:r>
              <a:endParaRPr kumimoji="1" lang="zh-CN" altLang="en-US" sz="2800" b="1" dirty="0" smtClean="0">
                <a:solidFill>
                  <a:srgbClr val="08224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64189" y="1617040"/>
            <a:ext cx="7637975" cy="985105"/>
            <a:chOff x="3607693" y="2878251"/>
            <a:chExt cx="7637975" cy="985105"/>
          </a:xfrm>
        </p:grpSpPr>
        <p:sp>
          <p:nvSpPr>
            <p:cNvPr id="32" name="平行四边形 31"/>
            <p:cNvSpPr/>
            <p:nvPr/>
          </p:nvSpPr>
          <p:spPr>
            <a:xfrm rot="5400000" flipV="1">
              <a:off x="3664310" y="3010128"/>
              <a:ext cx="767753" cy="504000"/>
            </a:xfrm>
            <a:prstGeom prst="parallelogram">
              <a:avLst>
                <a:gd name="adj" fmla="val 29546"/>
              </a:avLst>
            </a:prstGeom>
            <a:solidFill>
              <a:srgbClr val="7F7F7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平行四边形 32"/>
            <p:cNvSpPr/>
            <p:nvPr/>
          </p:nvSpPr>
          <p:spPr>
            <a:xfrm rot="5400000" flipV="1">
              <a:off x="3699823" y="3089802"/>
              <a:ext cx="767753" cy="504000"/>
            </a:xfrm>
            <a:prstGeom prst="parallelogram">
              <a:avLst>
                <a:gd name="adj" fmla="val 29546"/>
              </a:avLst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607693" y="2884602"/>
              <a:ext cx="914400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  <a:scene3d>
                <a:camera prst="isometricOffAxis2Right">
                  <a:rot lat="1080000" lon="19200000" rev="0"/>
                </a:camera>
                <a:lightRig rig="threePt" dir="t"/>
              </a:scene3d>
            </a:bodyPr>
            <a:lstStyle/>
            <a:p>
              <a:pPr algn="ctr" defTabSz="914400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746099" y="2948956"/>
              <a:ext cx="6499569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</a:bodyPr>
            <a:lstStyle/>
            <a:p>
              <a:pPr marL="0" lvl="1" eaLnBrk="0" fontAlgn="ctr" hangingPunct="0">
                <a:lnSpc>
                  <a:spcPct val="110000"/>
                </a:lnSpc>
                <a:buClr>
                  <a:schemeClr val="hlink"/>
                </a:buClr>
                <a:buSzPct val="80000"/>
                <a:tabLst>
                  <a:tab pos="8521700" algn="r"/>
                </a:tabLst>
              </a:pPr>
              <a:r>
                <a:rPr lang="zh-CN" alt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理论基础与模式</a:t>
              </a:r>
              <a:r>
                <a:rPr lang="zh-CN" alt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构建</a:t>
              </a:r>
              <a:endParaRPr lang="zh-CN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0"/>
            <a:ext cx="316039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68374" y="1638677"/>
            <a:ext cx="1484768" cy="2051448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CN" altLang="en-US" sz="6000" b="1" dirty="0">
                <a:solidFill>
                  <a:srgbClr val="39AEB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目</a:t>
            </a:r>
            <a:br>
              <a:rPr lang="en-US" altLang="zh-CN" sz="6000" b="1" dirty="0">
                <a:solidFill>
                  <a:srgbClr val="39AEB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zh-CN" altLang="en-US" sz="6000" b="1" dirty="0">
                <a:solidFill>
                  <a:srgbClr val="39AEB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录</a:t>
            </a:r>
            <a:endParaRPr lang="zh-CN" altLang="en-US" sz="6000" b="1" dirty="0">
              <a:solidFill>
                <a:srgbClr val="39AEB2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91555" y="2538281"/>
            <a:ext cx="7637746" cy="931190"/>
            <a:chOff x="3590987" y="862645"/>
            <a:chExt cx="7637746" cy="931190"/>
          </a:xfrm>
        </p:grpSpPr>
        <p:sp>
          <p:nvSpPr>
            <p:cNvPr id="9" name="平行四边形 8"/>
            <p:cNvSpPr/>
            <p:nvPr/>
          </p:nvSpPr>
          <p:spPr>
            <a:xfrm rot="5400000" flipV="1">
              <a:off x="3664311" y="994522"/>
              <a:ext cx="767753" cy="504000"/>
            </a:xfrm>
            <a:prstGeom prst="parallelogram">
              <a:avLst>
                <a:gd name="adj" fmla="val 29546"/>
              </a:avLst>
            </a:prstGeom>
            <a:solidFill>
              <a:srgbClr val="08224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平行四边形 9"/>
            <p:cNvSpPr/>
            <p:nvPr/>
          </p:nvSpPr>
          <p:spPr>
            <a:xfrm rot="5400000" flipV="1">
              <a:off x="3781140" y="1063132"/>
              <a:ext cx="767753" cy="504000"/>
            </a:xfrm>
            <a:prstGeom prst="parallelogram">
              <a:avLst>
                <a:gd name="adj" fmla="val 29546"/>
              </a:avLst>
            </a:prstGeom>
            <a:noFill/>
            <a:ln w="19050">
              <a:solidFill>
                <a:srgbClr val="082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590987" y="879435"/>
              <a:ext cx="914400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  <a:scene3d>
                <a:camera prst="isometricOffAxis2Right">
                  <a:rot lat="1080000" lon="19200000" rev="0"/>
                </a:camera>
                <a:lightRig rig="threePt" dir="t"/>
              </a:scene3d>
            </a:bodyPr>
            <a:lstStyle/>
            <a:p>
              <a:pPr algn="ctr" defTabSz="914400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729165" y="862645"/>
              <a:ext cx="6499568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</a:bodyPr>
            <a:lstStyle/>
            <a:p>
              <a:pPr marL="0" lvl="1" eaLnBrk="0" fontAlgn="ctr" hangingPunct="0">
                <a:lnSpc>
                  <a:spcPct val="110000"/>
                </a:lnSpc>
                <a:buClr>
                  <a:schemeClr val="hlink"/>
                </a:buClr>
                <a:buSzPct val="80000"/>
                <a:tabLst>
                  <a:tab pos="8521700" algn="r"/>
                </a:tabLst>
              </a:pPr>
              <a:r>
                <a:rPr kumimoji="1" lang="zh-CN" altLang="en-US" sz="2800" b="1" dirty="0" smtClean="0">
                  <a:solidFill>
                    <a:srgbClr val="082247"/>
                  </a:solidFill>
                  <a:latin typeface="微软雅黑" panose="020B0503020204020204" charset="-122"/>
                  <a:ea typeface="微软雅黑" panose="020B0503020204020204" charset="-122"/>
                </a:rPr>
                <a:t>学情</a:t>
              </a:r>
              <a:r>
                <a:rPr kumimoji="1" lang="zh-CN" altLang="en-US" sz="2800" b="1" dirty="0" smtClean="0">
                  <a:solidFill>
                    <a:srgbClr val="082247"/>
                  </a:solidFill>
                  <a:latin typeface="微软雅黑" panose="020B0503020204020204" charset="-122"/>
                  <a:ea typeface="微软雅黑" panose="020B0503020204020204" charset="-122"/>
                </a:rPr>
                <a:t>分析</a:t>
              </a:r>
              <a:endParaRPr kumimoji="1" lang="zh-CN" altLang="en-US" sz="2800" b="1" dirty="0" smtClean="0">
                <a:solidFill>
                  <a:srgbClr val="08224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964189" y="3445840"/>
            <a:ext cx="7637975" cy="985105"/>
            <a:chOff x="3607693" y="2878251"/>
            <a:chExt cx="7637975" cy="985105"/>
          </a:xfrm>
        </p:grpSpPr>
        <p:sp>
          <p:nvSpPr>
            <p:cNvPr id="14" name="平行四边形 13"/>
            <p:cNvSpPr/>
            <p:nvPr/>
          </p:nvSpPr>
          <p:spPr>
            <a:xfrm rot="5400000" flipV="1">
              <a:off x="3664310" y="3010128"/>
              <a:ext cx="767753" cy="504000"/>
            </a:xfrm>
            <a:prstGeom prst="parallelogram">
              <a:avLst>
                <a:gd name="adj" fmla="val 29546"/>
              </a:avLst>
            </a:prstGeom>
            <a:solidFill>
              <a:srgbClr val="7F7F7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平行四边形 14"/>
            <p:cNvSpPr/>
            <p:nvPr/>
          </p:nvSpPr>
          <p:spPr>
            <a:xfrm rot="5400000" flipV="1">
              <a:off x="3699823" y="3089802"/>
              <a:ext cx="767753" cy="504000"/>
            </a:xfrm>
            <a:prstGeom prst="parallelogram">
              <a:avLst>
                <a:gd name="adj" fmla="val 29546"/>
              </a:avLst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07693" y="2884602"/>
              <a:ext cx="914400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  <a:scene3d>
                <a:camera prst="isometricOffAxis2Right">
                  <a:rot lat="1080000" lon="19200000" rev="0"/>
                </a:camera>
                <a:lightRig rig="threePt" dir="t"/>
              </a:scene3d>
            </a:bodyPr>
            <a:lstStyle/>
            <a:p>
              <a:pPr algn="ctr" defTabSz="914400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746099" y="2948956"/>
              <a:ext cx="6499569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</a:bodyPr>
            <a:lstStyle/>
            <a:p>
              <a:pPr marL="0" lvl="1" eaLnBrk="0" fontAlgn="ctr" hangingPunct="0">
                <a:lnSpc>
                  <a:spcPct val="110000"/>
                </a:lnSpc>
                <a:buClr>
                  <a:schemeClr val="hlink"/>
                </a:buClr>
                <a:buSzPct val="80000"/>
                <a:tabLst>
                  <a:tab pos="8521700" algn="r"/>
                </a:tabLst>
              </a:pPr>
              <a:r>
                <a:rPr lang="zh-CN" alt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</a:t>
              </a:r>
              <a:r>
                <a:rPr lang="zh-CN" alt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</a:t>
              </a:r>
              <a:endParaRPr lang="zh-CN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963945" y="4454076"/>
            <a:ext cx="7637746" cy="931190"/>
            <a:chOff x="3590987" y="862645"/>
            <a:chExt cx="7637746" cy="931190"/>
          </a:xfrm>
        </p:grpSpPr>
        <p:sp>
          <p:nvSpPr>
            <p:cNvPr id="22" name="平行四边形 21"/>
            <p:cNvSpPr/>
            <p:nvPr/>
          </p:nvSpPr>
          <p:spPr>
            <a:xfrm rot="5400000" flipV="1">
              <a:off x="3664311" y="994522"/>
              <a:ext cx="767753" cy="504000"/>
            </a:xfrm>
            <a:prstGeom prst="parallelogram">
              <a:avLst>
                <a:gd name="adj" fmla="val 29546"/>
              </a:avLst>
            </a:prstGeom>
            <a:solidFill>
              <a:srgbClr val="08224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平行四边形 26"/>
            <p:cNvSpPr/>
            <p:nvPr/>
          </p:nvSpPr>
          <p:spPr>
            <a:xfrm rot="5400000" flipV="1">
              <a:off x="3781140" y="1063132"/>
              <a:ext cx="767753" cy="504000"/>
            </a:xfrm>
            <a:prstGeom prst="parallelogram">
              <a:avLst>
                <a:gd name="adj" fmla="val 29546"/>
              </a:avLst>
            </a:prstGeom>
            <a:noFill/>
            <a:ln w="19050">
              <a:solidFill>
                <a:srgbClr val="082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590987" y="879435"/>
              <a:ext cx="914400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  <a:scene3d>
                <a:camera prst="isometricOffAxis2Right">
                  <a:rot lat="1080000" lon="19200000" rev="0"/>
                </a:camera>
                <a:lightRig rig="threePt" dir="t"/>
              </a:scene3d>
            </a:bodyPr>
            <a:lstStyle/>
            <a:p>
              <a:pPr algn="ctr" defTabSz="914400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729165" y="862645"/>
              <a:ext cx="6499568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</a:bodyPr>
            <a:lstStyle/>
            <a:p>
              <a:pPr marL="0" lvl="1" eaLnBrk="0" fontAlgn="ctr" hangingPunct="0">
                <a:lnSpc>
                  <a:spcPct val="110000"/>
                </a:lnSpc>
                <a:buClr>
                  <a:schemeClr val="hlink"/>
                </a:buClr>
                <a:buSzPct val="80000"/>
                <a:tabLst>
                  <a:tab pos="8521700" algn="r"/>
                </a:tabLst>
              </a:pPr>
              <a:r>
                <a:rPr kumimoji="1" lang="zh-CN" altLang="en-US" sz="2800" b="1" dirty="0" smtClean="0">
                  <a:solidFill>
                    <a:srgbClr val="082247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教学效果与评价</a:t>
              </a:r>
              <a:r>
                <a:rPr kumimoji="1" lang="zh-CN" altLang="en-US" sz="2800" b="1" dirty="0" smtClean="0">
                  <a:solidFill>
                    <a:srgbClr val="082247"/>
                  </a:solidFill>
                  <a:latin typeface="微软雅黑" panose="020B0503020204020204" charset="-122"/>
                  <a:ea typeface="微软雅黑" panose="020B0503020204020204" charset="-122"/>
                </a:rPr>
                <a:t>反思</a:t>
              </a:r>
              <a:endParaRPr kumimoji="1" lang="zh-CN" altLang="en-US" sz="2800" b="1" dirty="0" smtClean="0">
                <a:solidFill>
                  <a:srgbClr val="08224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62919" y="5320360"/>
            <a:ext cx="7637975" cy="985105"/>
            <a:chOff x="3607693" y="2878251"/>
            <a:chExt cx="7637975" cy="985105"/>
          </a:xfrm>
        </p:grpSpPr>
        <p:sp>
          <p:nvSpPr>
            <p:cNvPr id="31" name="平行四边形 30"/>
            <p:cNvSpPr/>
            <p:nvPr/>
          </p:nvSpPr>
          <p:spPr>
            <a:xfrm rot="5400000" flipV="1">
              <a:off x="3664310" y="3010128"/>
              <a:ext cx="767753" cy="504000"/>
            </a:xfrm>
            <a:prstGeom prst="parallelogram">
              <a:avLst>
                <a:gd name="adj" fmla="val 29546"/>
              </a:avLst>
            </a:prstGeom>
            <a:solidFill>
              <a:srgbClr val="7F7F7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平行四边形 35"/>
            <p:cNvSpPr/>
            <p:nvPr/>
          </p:nvSpPr>
          <p:spPr>
            <a:xfrm rot="5400000" flipV="1">
              <a:off x="3699823" y="3089802"/>
              <a:ext cx="767753" cy="504000"/>
            </a:xfrm>
            <a:prstGeom prst="parallelogram">
              <a:avLst>
                <a:gd name="adj" fmla="val 29546"/>
              </a:avLst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607693" y="2884602"/>
              <a:ext cx="914400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  <a:scene3d>
                <a:camera prst="isometricOffAxis2Right">
                  <a:rot lat="1080000" lon="19200000" rev="0"/>
                </a:camera>
                <a:lightRig rig="threePt" dir="t"/>
              </a:scene3d>
            </a:bodyPr>
            <a:lstStyle/>
            <a:p>
              <a:pPr algn="ctr" defTabSz="914400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746099" y="2948956"/>
              <a:ext cx="6499569" cy="914400"/>
            </a:xfrm>
            <a:prstGeom prst="rect">
              <a:avLst/>
            </a:prstGeom>
          </p:spPr>
          <p:txBody>
            <a:bodyPr vert="horz" wrap="none" lIns="36000" tIns="36000" rIns="36000" bIns="36000" rtlCol="0" anchor="t" anchorCtr="0">
              <a:noAutofit/>
            </a:bodyPr>
            <a:lstStyle/>
            <a:p>
              <a:pPr marL="0" lvl="1" eaLnBrk="0" fontAlgn="ctr" hangingPunct="0">
                <a:lnSpc>
                  <a:spcPct val="110000"/>
                </a:lnSpc>
                <a:buClr>
                  <a:schemeClr val="hlink"/>
                </a:buClr>
                <a:buSzPct val="80000"/>
                <a:tabLst>
                  <a:tab pos="8521700" algn="r"/>
                </a:tabLst>
              </a:pPr>
              <a:r>
                <a:rPr lang="zh-CN" alt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</a:t>
              </a:r>
              <a:endParaRPr lang="zh-CN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210" y="878205"/>
            <a:ext cx="10858500" cy="7366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91440" tIns="45720" rIns="91440" bIns="45720" rtlCol="0" anchor="b" anchorCtr="0"/>
          <a:lstStyle/>
          <a:p>
            <a:pPr algn="ctr">
              <a:defRPr/>
            </a:pPr>
            <a:r>
              <a:rPr 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</a:rPr>
              <a:t>从知识传递到价值引领的目标进阶</a:t>
            </a:r>
            <a:endParaRPr lang="en-US" sz="1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Group 3"/>
          <p:cNvGrpSpPr/>
          <p:nvPr/>
        </p:nvGrpSpPr>
        <p:grpSpPr>
          <a:xfrm rot="0">
            <a:off x="1474108" y="2249715"/>
            <a:ext cx="9231084" cy="3734777"/>
            <a:chOff x="1474108" y="2249715"/>
            <a:chExt cx="9231084" cy="3734777"/>
          </a:xfrm>
        </p:grpSpPr>
        <p:sp>
          <p:nvSpPr>
            <p:cNvPr id="11" name="AutoShape 4"/>
            <p:cNvSpPr/>
            <p:nvPr/>
          </p:nvSpPr>
          <p:spPr>
            <a:xfrm>
              <a:off x="1474108" y="2249715"/>
              <a:ext cx="3077028" cy="3077028"/>
            </a:xfrm>
            <a:prstGeom prst="blockArc">
              <a:avLst>
                <a:gd name="adj1" fmla="val 10800000"/>
                <a:gd name="adj2" fmla="val 0"/>
                <a:gd name="adj3" fmla="val 8000"/>
              </a:avLst>
            </a:prstGeom>
            <a:gradFill>
              <a:gsLst>
                <a:gs pos="0">
                  <a:srgbClr val="103D7E">
                    <a:alpha val="100000"/>
                    <a:lumMod val="60000"/>
                    <a:lumOff val="40000"/>
                  </a:srgbClr>
                </a:gs>
                <a:gs pos="60000">
                  <a:srgbClr val="103D7E">
                    <a:alpha val="100000"/>
                  </a:srgbClr>
                </a:gs>
              </a:gsLst>
              <a:lin ang="5400000"/>
            </a:gradFill>
            <a:ln>
              <a:prstDash val="solid"/>
              <a:headEnd type="none"/>
              <a:tailEnd type="none"/>
            </a:ln>
          </p:spPr>
        </p:sp>
        <p:sp>
          <p:nvSpPr>
            <p:cNvPr id="12" name="AutoShape 5"/>
            <p:cNvSpPr/>
            <p:nvPr/>
          </p:nvSpPr>
          <p:spPr>
            <a:xfrm>
              <a:off x="4551136" y="2249715"/>
              <a:ext cx="3077028" cy="3077028"/>
            </a:xfrm>
            <a:prstGeom prst="blockArc">
              <a:avLst>
                <a:gd name="adj1" fmla="val 10800000"/>
                <a:gd name="adj2" fmla="val 0"/>
                <a:gd name="adj3" fmla="val 8000"/>
              </a:avLst>
            </a:prstGeom>
            <a:gradFill>
              <a:gsLst>
                <a:gs pos="0">
                  <a:srgbClr val="104FB9">
                    <a:alpha val="100000"/>
                    <a:lumMod val="60000"/>
                    <a:lumOff val="40000"/>
                  </a:srgbClr>
                </a:gs>
                <a:gs pos="60000">
                  <a:srgbClr val="104FB9">
                    <a:alpha val="100000"/>
                  </a:srgbClr>
                </a:gs>
              </a:gsLst>
              <a:lin ang="5400000"/>
            </a:gradFill>
            <a:ln>
              <a:prstDash val="solid"/>
              <a:headEnd type="none"/>
              <a:tailEnd type="none"/>
            </a:ln>
          </p:spPr>
        </p:sp>
        <p:sp>
          <p:nvSpPr>
            <p:cNvPr id="13" name="AutoShape 6"/>
            <p:cNvSpPr/>
            <p:nvPr/>
          </p:nvSpPr>
          <p:spPr>
            <a:xfrm>
              <a:off x="7628164" y="2249715"/>
              <a:ext cx="3077028" cy="3077028"/>
            </a:xfrm>
            <a:prstGeom prst="blockArc">
              <a:avLst>
                <a:gd name="adj1" fmla="val 10800000"/>
                <a:gd name="adj2" fmla="val 0"/>
                <a:gd name="adj3" fmla="val 8000"/>
              </a:avLst>
            </a:prstGeom>
            <a:gradFill>
              <a:gsLst>
                <a:gs pos="0">
                  <a:srgbClr val="1062EC">
                    <a:alpha val="100000"/>
                    <a:lumMod val="60000"/>
                    <a:lumOff val="40000"/>
                  </a:srgbClr>
                </a:gs>
                <a:gs pos="60000">
                  <a:srgbClr val="1062EC">
                    <a:alpha val="100000"/>
                  </a:srgbClr>
                </a:gs>
              </a:gsLst>
              <a:lin ang="5400000"/>
            </a:gradFill>
            <a:ln>
              <a:prstDash val="solid"/>
              <a:headEnd type="none"/>
              <a:tailEnd type="none"/>
            </a:ln>
          </p:spPr>
        </p:sp>
        <p:grpSp>
          <p:nvGrpSpPr>
            <p:cNvPr id="15" name="Group 8"/>
            <p:cNvGrpSpPr/>
            <p:nvPr/>
          </p:nvGrpSpPr>
          <p:grpSpPr>
            <a:xfrm rot="0">
              <a:off x="1609945" y="3177746"/>
              <a:ext cx="2830758" cy="2806746"/>
              <a:chOff x="1609945" y="3177746"/>
              <a:chExt cx="2830758" cy="2806746"/>
            </a:xfrm>
          </p:grpSpPr>
          <p:sp>
            <p:nvSpPr>
              <p:cNvPr id="16" name="TextBox 9"/>
              <p:cNvSpPr txBox="1"/>
              <p:nvPr/>
            </p:nvSpPr>
            <p:spPr>
              <a:xfrm>
                <a:off x="2663808" y="3177746"/>
                <a:ext cx="697627" cy="646331"/>
              </a:xfrm>
              <a:prstGeom prst="rect">
                <a:avLst/>
              </a:prstGeom>
              <a:ln>
                <a:headEnd type="none"/>
                <a:tailEnd type="none"/>
              </a:ln>
            </p:spPr>
            <p:txBody>
              <a:bodyPr vert="horz" wrap="none" lIns="91440" tIns="45720" rIns="91440" bIns="45720" rtlCol="0" anchor="ctr" anchorCtr="0"/>
              <a:lstStyle/>
              <a:p>
                <a:pPr algn="ctr">
                  <a:defRPr/>
                </a:pPr>
                <a:r>
                  <a:rPr lang="en-US" sz="3600" b="1" i="0">
                    <a:solidFill>
                      <a:srgbClr val="103D7E">
                        <a:alpha val="100000"/>
                      </a:srgbClr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rPr>
                  <a:t>01</a:t>
                </a:r>
                <a:endParaRPr lang="en-US" sz="1100"/>
              </a:p>
            </p:txBody>
          </p:sp>
          <p:sp>
            <p:nvSpPr>
              <p:cNvPr id="17" name="TextBox 10"/>
              <p:cNvSpPr txBox="1"/>
              <p:nvPr/>
            </p:nvSpPr>
            <p:spPr>
              <a:xfrm>
                <a:off x="1609949" y="4081119"/>
                <a:ext cx="2830754" cy="744462"/>
              </a:xfrm>
              <a:prstGeom prst="rect">
                <a:avLst/>
              </a:prstGeom>
              <a:ln>
                <a:prstDash val="solid"/>
                <a:headEnd type="none"/>
                <a:tailEnd type="none"/>
              </a:ln>
            </p:spPr>
            <p:txBody>
              <a:bodyPr vert="horz" wrap="square" lIns="91440" tIns="45720" rIns="91440" bIns="45720" rtlCol="0" anchor="b" anchorCtr="0"/>
              <a:lstStyle/>
              <a:p>
                <a:pPr algn="ctr">
                  <a:defRPr/>
                </a:pPr>
                <a:r>
                  <a:rPr lang="en-US" sz="2000" b="1" i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汉仪行楷简"/>
                  </a:rPr>
                  <a:t>构建多元评价</a:t>
                </a:r>
                <a:endParaRPr lang="en-US" sz="20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汉仪行楷简"/>
                </a:endParaRPr>
              </a:p>
            </p:txBody>
          </p:sp>
          <p:sp>
            <p:nvSpPr>
              <p:cNvPr id="18" name="TextBox 11"/>
              <p:cNvSpPr txBox="1"/>
              <p:nvPr/>
            </p:nvSpPr>
            <p:spPr>
              <a:xfrm>
                <a:off x="1609945" y="4829021"/>
                <a:ext cx="2828663" cy="1155471"/>
              </a:xfrm>
              <a:prstGeom prst="rect">
                <a:avLst/>
              </a:prstGeom>
              <a:ln>
                <a:prstDash val="solid"/>
                <a:headEnd type="none"/>
                <a:tailEnd type="none"/>
              </a:ln>
            </p:spPr>
            <p:txBody>
              <a:bodyPr vert="horz" wrap="square" lIns="91440" tIns="45720" rIns="91440" bIns="45720" rtlCol="0" anchor="t" anchorCtr="0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sz="1600" b="0" i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Regular"/>
                  </a:rPr>
                  <a:t>从单一期末考核升级为涵盖课前、课中、课后的全过程综合评价体系。</a:t>
                </a:r>
                <a:endParaRPr lang="en-US" sz="16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/>
                </a:endParaRPr>
              </a:p>
            </p:txBody>
          </p:sp>
        </p:grpSp>
        <p:grpSp>
          <p:nvGrpSpPr>
            <p:cNvPr id="19" name="Group 12"/>
            <p:cNvGrpSpPr/>
            <p:nvPr/>
          </p:nvGrpSpPr>
          <p:grpSpPr>
            <a:xfrm rot="0">
              <a:off x="4674275" y="3177745"/>
              <a:ext cx="2830754" cy="2798493"/>
              <a:chOff x="4674275" y="3177745"/>
              <a:chExt cx="2830754" cy="2798493"/>
            </a:xfrm>
          </p:grpSpPr>
          <p:sp>
            <p:nvSpPr>
              <p:cNvPr id="20" name="TextBox 13"/>
              <p:cNvSpPr txBox="1"/>
              <p:nvPr/>
            </p:nvSpPr>
            <p:spPr>
              <a:xfrm>
                <a:off x="5740835" y="3177745"/>
                <a:ext cx="697628" cy="646331"/>
              </a:xfrm>
              <a:prstGeom prst="rect">
                <a:avLst/>
              </a:prstGeom>
              <a:ln>
                <a:headEnd type="none"/>
                <a:tailEnd type="none"/>
              </a:ln>
            </p:spPr>
            <p:txBody>
              <a:bodyPr vert="horz" wrap="none" lIns="91440" tIns="45720" rIns="91440" bIns="45720" rtlCol="0" anchor="ctr" anchorCtr="0"/>
              <a:lstStyle/>
              <a:p>
                <a:pPr algn="ctr">
                  <a:defRPr/>
                </a:pPr>
                <a:r>
                  <a:rPr lang="en-US" sz="3600" b="1" i="0">
                    <a:solidFill>
                      <a:srgbClr val="104FB9">
                        <a:alpha val="100000"/>
                      </a:srgbClr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rPr>
                  <a:t>02</a:t>
                </a:r>
                <a:endParaRPr lang="en-US" sz="1100"/>
              </a:p>
            </p:txBody>
          </p:sp>
          <p:sp>
            <p:nvSpPr>
              <p:cNvPr id="21" name="TextBox 14"/>
              <p:cNvSpPr txBox="1"/>
              <p:nvPr/>
            </p:nvSpPr>
            <p:spPr>
              <a:xfrm>
                <a:off x="4674275" y="4081120"/>
                <a:ext cx="2830754" cy="744462"/>
              </a:xfrm>
              <a:prstGeom prst="rect">
                <a:avLst/>
              </a:prstGeom>
              <a:ln>
                <a:prstDash val="solid"/>
                <a:headEnd type="none"/>
                <a:tailEnd type="none"/>
              </a:ln>
            </p:spPr>
            <p:txBody>
              <a:bodyPr vert="horz" wrap="square" lIns="91440" tIns="45720" rIns="91440" bIns="45720" rtlCol="0" anchor="b" anchorCtr="0"/>
              <a:lstStyle/>
              <a:p>
                <a:pPr algn="ctr">
                  <a:defRPr/>
                </a:pPr>
                <a:r>
                  <a:rPr lang="en-US" sz="2000" b="1" i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汉仪行楷简"/>
                  </a:rPr>
                  <a:t>提升课堂效果</a:t>
                </a:r>
                <a:endParaRPr lang="en-US" sz="20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汉仪行楷简"/>
                </a:endParaRPr>
              </a:p>
            </p:txBody>
          </p:sp>
          <p:sp>
            <p:nvSpPr>
              <p:cNvPr id="22" name="TextBox 15"/>
              <p:cNvSpPr txBox="1"/>
              <p:nvPr/>
            </p:nvSpPr>
            <p:spPr>
              <a:xfrm>
                <a:off x="4674906" y="4820767"/>
                <a:ext cx="2828663" cy="1155471"/>
              </a:xfrm>
              <a:prstGeom prst="rect">
                <a:avLst/>
              </a:prstGeom>
              <a:ln>
                <a:prstDash val="solid"/>
                <a:headEnd type="none"/>
                <a:tailEnd type="none"/>
              </a:ln>
            </p:spPr>
            <p:txBody>
              <a:bodyPr vert="horz" wrap="square" lIns="91440" tIns="45720" rIns="91440" bIns="45720" rtlCol="0" anchor="t" anchorCtr="0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sz="1600" b="0" i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Regular"/>
                  </a:rPr>
                  <a:t>学生学习兴趣与主动性显著增强，课堂互动频次与思维活跃度大幅提升。</a:t>
                </a:r>
                <a:endParaRPr lang="en-US" sz="160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/>
                </a:endParaRPr>
              </a:p>
            </p:txBody>
          </p:sp>
        </p:grpSp>
        <p:grpSp>
          <p:nvGrpSpPr>
            <p:cNvPr id="23" name="Group 16"/>
            <p:cNvGrpSpPr/>
            <p:nvPr/>
          </p:nvGrpSpPr>
          <p:grpSpPr>
            <a:xfrm rot="0">
              <a:off x="7751298" y="3177744"/>
              <a:ext cx="2830758" cy="2801836"/>
              <a:chOff x="7751298" y="3177744"/>
              <a:chExt cx="2830758" cy="2801836"/>
            </a:xfrm>
          </p:grpSpPr>
          <p:sp>
            <p:nvSpPr>
              <p:cNvPr id="24" name="TextBox 17"/>
              <p:cNvSpPr txBox="1"/>
              <p:nvPr/>
            </p:nvSpPr>
            <p:spPr>
              <a:xfrm>
                <a:off x="8817863" y="3177744"/>
                <a:ext cx="697628" cy="646331"/>
              </a:xfrm>
              <a:prstGeom prst="rect">
                <a:avLst/>
              </a:prstGeom>
              <a:ln>
                <a:headEnd type="none"/>
                <a:tailEnd type="none"/>
              </a:ln>
            </p:spPr>
            <p:txBody>
              <a:bodyPr vert="horz" wrap="none" lIns="91440" tIns="45720" rIns="91440" bIns="45720" rtlCol="0" anchor="ctr" anchorCtr="0"/>
              <a:lstStyle/>
              <a:p>
                <a:pPr algn="ctr">
                  <a:defRPr/>
                </a:pPr>
                <a:r>
                  <a:rPr lang="en-US" sz="3600" b="1" i="0">
                    <a:solidFill>
                      <a:srgbClr val="1062EC">
                        <a:alpha val="100000"/>
                      </a:srgbClr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rPr>
                  <a:t>03</a:t>
                </a:r>
                <a:endParaRPr lang="en-US" sz="1100"/>
              </a:p>
            </p:txBody>
          </p:sp>
          <p:sp>
            <p:nvSpPr>
              <p:cNvPr id="25" name="TextBox 18"/>
              <p:cNvSpPr txBox="1"/>
              <p:nvPr/>
            </p:nvSpPr>
            <p:spPr>
              <a:xfrm>
                <a:off x="7751302" y="4076207"/>
                <a:ext cx="2830754" cy="744462"/>
              </a:xfrm>
              <a:prstGeom prst="rect">
                <a:avLst/>
              </a:prstGeom>
              <a:ln>
                <a:prstDash val="solid"/>
                <a:headEnd type="none"/>
                <a:tailEnd type="none"/>
              </a:ln>
            </p:spPr>
            <p:txBody>
              <a:bodyPr vert="horz" wrap="square" lIns="91440" tIns="45720" rIns="91440" bIns="45720" rtlCol="0" anchor="b" anchorCtr="0"/>
              <a:lstStyle/>
              <a:p>
                <a:pPr algn="ctr">
                  <a:defRPr/>
                </a:pPr>
                <a:r>
                  <a:rPr lang="en-US" sz="2000" b="1" i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汉仪行楷简"/>
                  </a:rPr>
                  <a:t>达成三维目标</a:t>
                </a:r>
                <a:endParaRPr lang="en-US" sz="20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汉仪行楷简"/>
                </a:endParaRPr>
              </a:p>
            </p:txBody>
          </p:sp>
          <p:sp>
            <p:nvSpPr>
              <p:cNvPr id="26" name="TextBox 19"/>
              <p:cNvSpPr txBox="1"/>
              <p:nvPr/>
            </p:nvSpPr>
            <p:spPr>
              <a:xfrm>
                <a:off x="7751298" y="4824109"/>
                <a:ext cx="2828663" cy="1155471"/>
              </a:xfrm>
              <a:prstGeom prst="rect">
                <a:avLst/>
              </a:prstGeom>
              <a:ln>
                <a:prstDash val="solid"/>
                <a:headEnd type="none"/>
                <a:tailEnd type="none"/>
              </a:ln>
            </p:spPr>
            <p:txBody>
              <a:bodyPr vert="horz" wrap="square" lIns="91440" tIns="45720" rIns="91440" bIns="45720" rtlCol="0" anchor="t" anchorCtr="0"/>
              <a:lstStyle/>
              <a:p>
                <a:pPr algn="ctr">
                  <a:lnSpc>
                    <a:spcPct val="120000"/>
                  </a:lnSpc>
                  <a:buClrTx/>
                  <a:buSzTx/>
                  <a:buFontTx/>
                  <a:defRPr/>
                </a:pPr>
                <a:r>
                  <a:rPr lang="en-US" sz="1600" b="0" i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Regular"/>
                  </a:rPr>
                  <a:t>成功实现从“知识传递”到“素质提升”，最终达成“价值引领”的教育目标。</a:t>
                </a:r>
                <a:endParaRPr lang="en-US" sz="160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0"/>
          <p:cNvSpPr txBox="1"/>
          <p:nvPr/>
        </p:nvSpPr>
        <p:spPr>
          <a:xfrm>
            <a:off x="537210" y="1033780"/>
            <a:ext cx="12188190" cy="666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依托国内合规教育大模型，遵循生成式人工智能服务管理相关规定，采用人机协同模式。</a:t>
            </a:r>
            <a:endParaRPr lang="zh-CN" altLang="en-US" sz="19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9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grpSp>
        <p:nvGrpSpPr>
          <p:cNvPr id="85" name="组合 84"/>
          <p:cNvGrpSpPr/>
          <p:nvPr>
            <p:custDataLst>
              <p:tags r:id="rId1"/>
            </p:custDataLst>
          </p:nvPr>
        </p:nvGrpSpPr>
        <p:grpSpPr>
          <a:xfrm>
            <a:off x="-159385" y="2132330"/>
            <a:ext cx="8886190" cy="2983230"/>
            <a:chOff x="462" y="3426"/>
            <a:chExt cx="13994" cy="469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3" y="4206"/>
              <a:ext cx="3001" cy="195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62" y="5888"/>
              <a:ext cx="422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effectLst/>
                  <a:latin typeface="微软雅黑" panose="020B0503020204020204" charset="-122"/>
                  <a:ea typeface="微软雅黑" panose="020B0503020204020204" charset="-122"/>
                </a:rPr>
                <a:t>国内合规</a:t>
              </a:r>
              <a:endParaRPr lang="zh-CN" altLang="en-US" sz="2000" b="1"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000" b="1">
                  <a:effectLst/>
                  <a:latin typeface="微软雅黑" panose="020B0503020204020204" charset="-122"/>
                  <a:ea typeface="微软雅黑" panose="020B0503020204020204" charset="-122"/>
                </a:rPr>
                <a:t>教育大</a:t>
              </a:r>
              <a:r>
                <a:rPr lang="zh-CN" altLang="en-US" sz="2000" b="1">
                  <a:effectLst/>
                  <a:latin typeface="微软雅黑" panose="020B0503020204020204" charset="-122"/>
                  <a:ea typeface="微软雅黑" panose="020B0503020204020204" charset="-122"/>
                </a:rPr>
                <a:t>模型</a:t>
              </a:r>
              <a:endParaRPr lang="zh-CN" altLang="en-US" sz="2000" b="1"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右箭头 10"/>
            <p:cNvSpPr/>
            <p:nvPr/>
          </p:nvSpPr>
          <p:spPr>
            <a:xfrm>
              <a:off x="3759" y="4724"/>
              <a:ext cx="1101" cy="619"/>
            </a:xfrm>
            <a:prstGeom prst="rightArrow">
              <a:avLst/>
            </a:prstGeom>
            <a:solidFill>
              <a:srgbClr val="0D62E3"/>
            </a:solidFill>
            <a:ln>
              <a:solidFill>
                <a:srgbClr val="0F5FEC"/>
              </a:solidFill>
            </a:ln>
            <a:effectLst/>
          </p:spPr>
          <p:style>
            <a:lnRef idx="0">
              <a:srgbClr val="FFFFFF"/>
            </a:lnRef>
            <a:fillRef idx="3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endPara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261" y="4564"/>
              <a:ext cx="1693" cy="13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育人主导原则</a:t>
              </a:r>
              <a:endParaRPr lang="zh-CN" altLang="en-US" sz="16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762" y="4564"/>
              <a:ext cx="1693" cy="13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专业严谨原则</a:t>
              </a:r>
              <a:endParaRPr lang="zh-CN" altLang="en-US" sz="16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309" y="4662"/>
              <a:ext cx="1693" cy="13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批判思维原则</a:t>
              </a:r>
              <a:endParaRPr lang="zh-CN" altLang="en-US" sz="16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2763" y="4662"/>
              <a:ext cx="1693" cy="13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合规安全原则</a:t>
              </a:r>
              <a:endParaRPr lang="zh-CN" altLang="en-US" sz="16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3"/>
              </p:custDataLst>
            </p:nvPr>
          </p:nvSpPr>
          <p:spPr>
            <a:xfrm>
              <a:off x="9966" y="4212"/>
              <a:ext cx="1893" cy="1893"/>
            </a:xfrm>
            <a:prstGeom prst="ellipse">
              <a:avLst/>
            </a:prstGeom>
            <a:solidFill>
              <a:srgbClr val="FFC000">
                <a:alpha val="1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椭圆 55"/>
            <p:cNvSpPr/>
            <p:nvPr>
              <p:custDataLst>
                <p:tags r:id="rId4"/>
              </p:custDataLst>
            </p:nvPr>
          </p:nvSpPr>
          <p:spPr>
            <a:xfrm>
              <a:off x="10063" y="4310"/>
              <a:ext cx="1698" cy="169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52400">
                <a:srgbClr val="FFC000">
                  <a:lumMod val="20000"/>
                  <a:lumOff val="80000"/>
                  <a:alpha val="60000"/>
                </a:srgbClr>
              </a:innerShdw>
            </a:effectLst>
          </p:spPr>
          <p:txBody>
            <a:bodyPr vertOverflow="overflow" horzOverflow="overflow" vert="horz" wrap="square" lIns="136525" tIns="575945" rIns="136525" bIns="0" numCol="1" spcCol="0" rtlCol="0" fromWordArt="0" anchor="b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批判思维原则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5"/>
              </p:custDataLst>
            </p:nvPr>
          </p:nvSpPr>
          <p:spPr>
            <a:xfrm>
              <a:off x="10152" y="4398"/>
              <a:ext cx="1522" cy="1522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dist="12700" dir="5400000" algn="t" rotWithShape="0">
                <a:srgbClr val="FFC000">
                  <a:lumMod val="75000"/>
                  <a:alpha val="30000"/>
                </a:srgbClr>
              </a:outerShdw>
            </a:effectLst>
          </p:spPr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9" name="椭圆 58"/>
            <p:cNvSpPr/>
            <p:nvPr>
              <p:custDataLst>
                <p:tags r:id="rId6"/>
              </p:custDataLst>
            </p:nvPr>
          </p:nvSpPr>
          <p:spPr>
            <a:xfrm>
              <a:off x="12347" y="4212"/>
              <a:ext cx="1893" cy="1893"/>
            </a:xfrm>
            <a:prstGeom prst="ellipse">
              <a:avLst/>
            </a:prstGeom>
            <a:solidFill>
              <a:srgbClr val="FF7429">
                <a:alpha val="1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椭圆 59"/>
            <p:cNvSpPr/>
            <p:nvPr>
              <p:custDataLst>
                <p:tags r:id="rId7"/>
              </p:custDataLst>
            </p:nvPr>
          </p:nvSpPr>
          <p:spPr>
            <a:xfrm>
              <a:off x="12444" y="4310"/>
              <a:ext cx="1698" cy="1698"/>
            </a:xfrm>
            <a:prstGeom prst="ellipse">
              <a:avLst/>
            </a:prstGeom>
            <a:solidFill>
              <a:srgbClr val="FF7429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52400">
                <a:srgbClr val="FFC000">
                  <a:lumMod val="20000"/>
                  <a:lumOff val="80000"/>
                  <a:alpha val="60000"/>
                </a:srgbClr>
              </a:innerShdw>
            </a:effectLst>
          </p:spPr>
          <p:txBody>
            <a:bodyPr vertOverflow="overflow" horzOverflow="overflow" vert="horz" wrap="square" lIns="136525" tIns="575945" rIns="136525" bIns="0" numCol="1" spcCol="0" rtlCol="0" fromWordArt="0" anchor="b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合规安全原则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8"/>
              </p:custDataLst>
            </p:nvPr>
          </p:nvSpPr>
          <p:spPr>
            <a:xfrm>
              <a:off x="12533" y="4398"/>
              <a:ext cx="1522" cy="1522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dist="12700" dir="5400000" algn="t" rotWithShape="0">
                <a:srgbClr val="376FFF">
                  <a:lumMod val="75000"/>
                  <a:alpha val="30000"/>
                </a:srgbClr>
              </a:outerShdw>
            </a:effectLst>
          </p:spPr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3" name="椭圆 62"/>
            <p:cNvSpPr/>
            <p:nvPr>
              <p:custDataLst>
                <p:tags r:id="rId9"/>
              </p:custDataLst>
            </p:nvPr>
          </p:nvSpPr>
          <p:spPr>
            <a:xfrm>
              <a:off x="5205" y="4212"/>
              <a:ext cx="1893" cy="1893"/>
            </a:xfrm>
            <a:prstGeom prst="ellipse">
              <a:avLst/>
            </a:prstGeom>
            <a:solidFill>
              <a:srgbClr val="376FFF">
                <a:alpha val="1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椭圆 63"/>
            <p:cNvSpPr/>
            <p:nvPr>
              <p:custDataLst>
                <p:tags r:id="rId10"/>
              </p:custDataLst>
            </p:nvPr>
          </p:nvSpPr>
          <p:spPr>
            <a:xfrm>
              <a:off x="5302" y="4310"/>
              <a:ext cx="1698" cy="1698"/>
            </a:xfrm>
            <a:prstGeom prst="ellipse">
              <a:avLst/>
            </a:prstGeom>
            <a:solidFill>
              <a:srgbClr val="376FF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52400">
                <a:srgbClr val="376FFF">
                  <a:lumMod val="20000"/>
                  <a:lumOff val="80000"/>
                  <a:alpha val="60000"/>
                </a:srgbClr>
              </a:innerShdw>
            </a:effectLst>
          </p:spPr>
          <p:txBody>
            <a:bodyPr vertOverflow="overflow" horzOverflow="overflow" vert="horz" wrap="square" lIns="136525" tIns="575945" rIns="136525" bIns="0" numCol="1" spcCol="0" rtlCol="0" fromWordArt="0" anchor="b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育人主导原则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5" name="椭圆 64"/>
            <p:cNvSpPr/>
            <p:nvPr>
              <p:custDataLst>
                <p:tags r:id="rId11"/>
              </p:custDataLst>
            </p:nvPr>
          </p:nvSpPr>
          <p:spPr>
            <a:xfrm>
              <a:off x="5391" y="4398"/>
              <a:ext cx="1522" cy="1522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dist="12700" dir="5400000" algn="t" rotWithShape="0">
                <a:srgbClr val="376FFF">
                  <a:lumMod val="75000"/>
                  <a:alpha val="30000"/>
                </a:srgbClr>
              </a:outerShdw>
            </a:effectLst>
          </p:spPr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7" name="椭圆 66"/>
            <p:cNvSpPr/>
            <p:nvPr>
              <p:custDataLst>
                <p:tags r:id="rId12"/>
              </p:custDataLst>
            </p:nvPr>
          </p:nvSpPr>
          <p:spPr>
            <a:xfrm>
              <a:off x="7586" y="4212"/>
              <a:ext cx="1893" cy="1893"/>
            </a:xfrm>
            <a:prstGeom prst="ellipse">
              <a:avLst/>
            </a:prstGeom>
            <a:solidFill>
              <a:srgbClr val="17D594">
                <a:alpha val="1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椭圆 67"/>
            <p:cNvSpPr/>
            <p:nvPr>
              <p:custDataLst>
                <p:tags r:id="rId13"/>
              </p:custDataLst>
            </p:nvPr>
          </p:nvSpPr>
          <p:spPr>
            <a:xfrm>
              <a:off x="7683" y="4302"/>
              <a:ext cx="1699" cy="1707"/>
            </a:xfrm>
            <a:prstGeom prst="ellipse">
              <a:avLst/>
            </a:prstGeom>
            <a:solidFill>
              <a:srgbClr val="17D594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52400">
                <a:srgbClr val="17D594">
                  <a:lumMod val="20000"/>
                  <a:lumOff val="80000"/>
                  <a:alpha val="60000"/>
                </a:srgbClr>
              </a:innerShdw>
            </a:effectLst>
          </p:spPr>
          <p:txBody>
            <a:bodyPr vertOverflow="overflow" horzOverflow="overflow" vert="horz" wrap="square" lIns="136525" tIns="575945" rIns="136525" bIns="0" numCol="1" spcCol="0" rtlCol="0" fromWordArt="0" anchor="b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专业严谨原则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9" name="椭圆 68"/>
            <p:cNvSpPr/>
            <p:nvPr>
              <p:custDataLst>
                <p:tags r:id="rId14"/>
              </p:custDataLst>
            </p:nvPr>
          </p:nvSpPr>
          <p:spPr>
            <a:xfrm>
              <a:off x="7771" y="4398"/>
              <a:ext cx="1522" cy="1522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dist="12700" dir="5400000" algn="t" rotWithShape="0">
                <a:srgbClr val="17D594">
                  <a:lumMod val="75000"/>
                  <a:alpha val="30000"/>
                </a:srgbClr>
              </a:outerShdw>
            </a:effectLst>
          </p:spPr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75" name="直接连接符 74"/>
            <p:cNvCxnSpPr>
              <a:stCxn id="63" idx="0"/>
            </p:cNvCxnSpPr>
            <p:nvPr/>
          </p:nvCxnSpPr>
          <p:spPr>
            <a:xfrm flipH="1" flipV="1">
              <a:off x="6149" y="3435"/>
              <a:ext cx="3" cy="777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6182" y="3452"/>
              <a:ext cx="7031" cy="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13250" y="3426"/>
              <a:ext cx="8" cy="794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>
              <a:stCxn id="64" idx="4"/>
            </p:cNvCxnSpPr>
            <p:nvPr/>
          </p:nvCxnSpPr>
          <p:spPr>
            <a:xfrm flipH="1">
              <a:off x="6140" y="6008"/>
              <a:ext cx="11" cy="881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165" y="6906"/>
              <a:ext cx="7205" cy="9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13337" y="6069"/>
              <a:ext cx="0" cy="855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1" name="TextBox 20"/>
            <p:cNvSpPr txBox="1"/>
            <p:nvPr/>
          </p:nvSpPr>
          <p:spPr>
            <a:xfrm>
              <a:off x="5525" y="7074"/>
              <a:ext cx="8616" cy="1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sz="2000" kern="0" spc="-170" dirty="0">
                  <a:solidFill>
                    <a:srgbClr val="2060C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●</a:t>
              </a:r>
              <a:r>
                <a:rPr lang="zh-CN" altLang="en-US" sz="2000" spc="100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1600" b="1" spc="100" dirty="0">
                  <a:solidFill>
                    <a:srgbClr val="2C469A"/>
                  </a:solidFill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  <a:sym typeface="+mn-ea"/>
                </a:rPr>
                <a:t>教育原则：</a:t>
              </a:r>
              <a:r>
                <a:rPr lang="zh-CN" altLang="en-US" sz="16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楷体" panose="02010609060101010101" charset="-122"/>
                  <a:sym typeface="+mn-ea"/>
                </a:rPr>
                <a:t>育人主导原则、专业严谨原则、批判思维原则、合规安全原则</a:t>
              </a:r>
              <a:endParaRPr lang="zh-CN" altLang="en-US" sz="16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82" name="右箭头 81"/>
          <p:cNvSpPr/>
          <p:nvPr/>
        </p:nvSpPr>
        <p:spPr>
          <a:xfrm>
            <a:off x="8923655" y="2956560"/>
            <a:ext cx="699135" cy="393065"/>
          </a:xfrm>
          <a:prstGeom prst="rightArrow">
            <a:avLst/>
          </a:prstGeom>
          <a:solidFill>
            <a:srgbClr val="0D62E3"/>
          </a:solidFill>
          <a:ln>
            <a:solidFill>
              <a:srgbClr val="0F5FEC"/>
            </a:solidFill>
          </a:ln>
          <a:effectLst/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9640" y="2329180"/>
            <a:ext cx="1876425" cy="173355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9415145" y="4204335"/>
            <a:ext cx="2684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effectLst/>
                <a:latin typeface="微软雅黑" panose="020B0503020204020204" charset="-122"/>
                <a:ea typeface="微软雅黑" panose="020B0503020204020204" charset="-122"/>
              </a:rPr>
              <a:t>人机协同模式</a:t>
            </a:r>
            <a:endParaRPr lang="zh-CN" altLang="en-US" sz="2000" b="1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018155" y="5629275"/>
            <a:ext cx="5571490" cy="630555"/>
          </a:xfrm>
          <a:prstGeom prst="rect">
            <a:avLst/>
          </a:prstGeom>
          <a:solidFill>
            <a:srgbClr val="2C489B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575945" rIns="136525" bIns="0" numCol="1" spcCol="0" rtlCol="0" fromWordArt="0" anchor="t" anchorCtr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3326765" y="5782310"/>
            <a:ext cx="4863465" cy="2743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b="1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完全契合财会教学育人要求</a:t>
            </a:r>
            <a:endParaRPr lang="zh-CN" altLang="en-US" b="1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210" y="581660"/>
            <a:ext cx="10858500" cy="7366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91440" tIns="45720" rIns="91440" bIns="45720" rtlCol="0" anchor="b" anchorCtr="0"/>
          <a:lstStyle/>
          <a:p>
            <a:pPr algn="ctr">
              <a:defRPr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</a:rPr>
              <a:t>学生反馈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</a:endParaRPr>
          </a:p>
        </p:txBody>
      </p:sp>
      <p:sp>
        <p:nvSpPr>
          <p:cNvPr id="124" name="对角圆角矩形 123"/>
          <p:cNvSpPr/>
          <p:nvPr/>
        </p:nvSpPr>
        <p:spPr>
          <a:xfrm>
            <a:off x="484505" y="2315210"/>
            <a:ext cx="441325" cy="350139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AB3D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学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生调查问卷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93230" y="1984375"/>
            <a:ext cx="5124450" cy="1955165"/>
            <a:chOff x="10092" y="3097"/>
            <a:chExt cx="7230" cy="3008"/>
          </a:xfrm>
        </p:grpSpPr>
        <p:grpSp>
          <p:nvGrpSpPr>
            <p:cNvPr id="101" name="组合 100"/>
            <p:cNvGrpSpPr/>
            <p:nvPr/>
          </p:nvGrpSpPr>
          <p:grpSpPr>
            <a:xfrm>
              <a:off x="10092" y="3097"/>
              <a:ext cx="7230" cy="3009"/>
              <a:chOff x="12949" y="2698"/>
              <a:chExt cx="3154" cy="3157"/>
            </a:xfrm>
          </p:grpSpPr>
          <p:sp>
            <p:nvSpPr>
              <p:cNvPr id="93" name="任意多边形: 形状 114"/>
              <p:cNvSpPr/>
              <p:nvPr>
                <p:custDataLst>
                  <p:tags r:id="rId1"/>
                </p:custDataLst>
              </p:nvPr>
            </p:nvSpPr>
            <p:spPr>
              <a:xfrm>
                <a:off x="12990" y="2729"/>
                <a:ext cx="3074" cy="3074"/>
              </a:xfrm>
              <a:custGeom>
                <a:avLst/>
                <a:gdLst>
                  <a:gd name="connsiteX0" fmla="*/ 0 w 3749402"/>
                  <a:gd name="connsiteY0" fmla="*/ 0 h 3749402"/>
                  <a:gd name="connsiteX1" fmla="*/ 3749402 w 3749402"/>
                  <a:gd name="connsiteY1" fmla="*/ 0 h 3749402"/>
                  <a:gd name="connsiteX2" fmla="*/ 3749402 w 3749402"/>
                  <a:gd name="connsiteY2" fmla="*/ 3749402 h 3749402"/>
                  <a:gd name="connsiteX3" fmla="*/ 3242443 w 3749402"/>
                  <a:gd name="connsiteY3" fmla="*/ 3749402 h 3749402"/>
                  <a:gd name="connsiteX4" fmla="*/ 3230680 w 3749402"/>
                  <a:gd name="connsiteY4" fmla="*/ 3702351 h 3749402"/>
                  <a:gd name="connsiteX5" fmla="*/ 2396290 w 3749402"/>
                  <a:gd name="connsiteY5" fmla="*/ 3702351 h 3749402"/>
                  <a:gd name="connsiteX6" fmla="*/ 2384527 w 3749402"/>
                  <a:gd name="connsiteY6" fmla="*/ 3749402 h 3749402"/>
                  <a:gd name="connsiteX7" fmla="*/ 2309755 w 3749402"/>
                  <a:gd name="connsiteY7" fmla="*/ 3749402 h 3749402"/>
                  <a:gd name="connsiteX8" fmla="*/ 2297992 w 3749402"/>
                  <a:gd name="connsiteY8" fmla="*/ 3702351 h 3749402"/>
                  <a:gd name="connsiteX9" fmla="*/ 1463602 w 3749402"/>
                  <a:gd name="connsiteY9" fmla="*/ 3702351 h 3749402"/>
                  <a:gd name="connsiteX10" fmla="*/ 1451839 w 3749402"/>
                  <a:gd name="connsiteY10" fmla="*/ 3749402 h 3749402"/>
                  <a:gd name="connsiteX11" fmla="*/ 1364875 w 3749402"/>
                  <a:gd name="connsiteY11" fmla="*/ 3749402 h 3749402"/>
                  <a:gd name="connsiteX12" fmla="*/ 1353112 w 3749402"/>
                  <a:gd name="connsiteY12" fmla="*/ 3702351 h 3749402"/>
                  <a:gd name="connsiteX13" fmla="*/ 518722 w 3749402"/>
                  <a:gd name="connsiteY13" fmla="*/ 3702351 h 3749402"/>
                  <a:gd name="connsiteX14" fmla="*/ 506959 w 3749402"/>
                  <a:gd name="connsiteY14" fmla="*/ 3749402 h 3749402"/>
                  <a:gd name="connsiteX15" fmla="*/ 0 w 3749402"/>
                  <a:gd name="connsiteY15" fmla="*/ 3749402 h 374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49402" h="3749402">
                    <a:moveTo>
                      <a:pt x="0" y="0"/>
                    </a:moveTo>
                    <a:lnTo>
                      <a:pt x="3749402" y="0"/>
                    </a:lnTo>
                    <a:lnTo>
                      <a:pt x="3749402" y="3749402"/>
                    </a:lnTo>
                    <a:lnTo>
                      <a:pt x="3242443" y="3749402"/>
                    </a:lnTo>
                    <a:lnTo>
                      <a:pt x="3230680" y="3702351"/>
                    </a:lnTo>
                    <a:lnTo>
                      <a:pt x="2396290" y="3702351"/>
                    </a:lnTo>
                    <a:lnTo>
                      <a:pt x="2384527" y="3749402"/>
                    </a:lnTo>
                    <a:lnTo>
                      <a:pt x="2309755" y="3749402"/>
                    </a:lnTo>
                    <a:lnTo>
                      <a:pt x="2297992" y="3702351"/>
                    </a:lnTo>
                    <a:lnTo>
                      <a:pt x="1463602" y="3702351"/>
                    </a:lnTo>
                    <a:lnTo>
                      <a:pt x="1451839" y="3749402"/>
                    </a:lnTo>
                    <a:lnTo>
                      <a:pt x="1364875" y="3749402"/>
                    </a:lnTo>
                    <a:lnTo>
                      <a:pt x="1353112" y="3702351"/>
                    </a:lnTo>
                    <a:lnTo>
                      <a:pt x="518722" y="3702351"/>
                    </a:lnTo>
                    <a:lnTo>
                      <a:pt x="506959" y="3749402"/>
                    </a:lnTo>
                    <a:lnTo>
                      <a:pt x="0" y="3749402"/>
                    </a:lnTo>
                    <a:close/>
                  </a:path>
                </a:pathLst>
              </a:custGeom>
              <a:noFill/>
              <a:ln w="4445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3"/>
              <p:cNvSpPr/>
              <p:nvPr>
                <p:custDataLst>
                  <p:tags r:id="rId2"/>
                </p:custDataLst>
              </p:nvPr>
            </p:nvSpPr>
            <p:spPr>
              <a:xfrm>
                <a:off x="12949" y="2698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4"/>
              <p:cNvSpPr/>
              <p:nvPr>
                <p:custDataLst>
                  <p:tags r:id="rId3"/>
                </p:custDataLst>
              </p:nvPr>
            </p:nvSpPr>
            <p:spPr>
              <a:xfrm>
                <a:off x="12949" y="5750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5"/>
              <p:cNvSpPr/>
              <p:nvPr>
                <p:custDataLst>
                  <p:tags r:id="rId4"/>
                </p:custDataLst>
              </p:nvPr>
            </p:nvSpPr>
            <p:spPr>
              <a:xfrm>
                <a:off x="16023" y="2702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/>
              <p:cNvSpPr/>
              <p:nvPr>
                <p:custDataLst>
                  <p:tags r:id="rId5"/>
                </p:custDataLst>
              </p:nvPr>
            </p:nvSpPr>
            <p:spPr>
              <a:xfrm>
                <a:off x="16023" y="5754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任意多边形: 形状 115"/>
              <p:cNvSpPr/>
              <p:nvPr>
                <p:custDataLst>
                  <p:tags r:id="rId6"/>
                </p:custDataLst>
              </p:nvPr>
            </p:nvSpPr>
            <p:spPr>
              <a:xfrm>
                <a:off x="13037" y="5797"/>
                <a:ext cx="1037" cy="59"/>
              </a:xfrm>
              <a:custGeom>
                <a:avLst/>
                <a:gdLst>
                  <a:gd name="connsiteX0" fmla="*/ 0 w 1264920"/>
                  <a:gd name="connsiteY0" fmla="*/ 72390 h 72390"/>
                  <a:gd name="connsiteX1" fmla="*/ 480060 w 1264920"/>
                  <a:gd name="connsiteY1" fmla="*/ 72390 h 72390"/>
                  <a:gd name="connsiteX2" fmla="*/ 491490 w 1264920"/>
                  <a:gd name="connsiteY2" fmla="*/ 0 h 72390"/>
                  <a:gd name="connsiteX3" fmla="*/ 1253490 w 1264920"/>
                  <a:gd name="connsiteY3" fmla="*/ 0 h 72390"/>
                  <a:gd name="connsiteX4" fmla="*/ 1264920 w 1264920"/>
                  <a:gd name="connsiteY4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920" h="72390">
                    <a:moveTo>
                      <a:pt x="0" y="72390"/>
                    </a:moveTo>
                    <a:lnTo>
                      <a:pt x="480060" y="72390"/>
                    </a:lnTo>
                    <a:lnTo>
                      <a:pt x="491490" y="0"/>
                    </a:lnTo>
                    <a:lnTo>
                      <a:pt x="1253490" y="0"/>
                    </a:lnTo>
                    <a:lnTo>
                      <a:pt x="1264920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alpha val="7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任意多边形 98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15624" y="5310"/>
                <a:ext cx="744" cy="51"/>
              </a:xfrm>
              <a:custGeom>
                <a:avLst/>
                <a:gdLst>
                  <a:gd name="adj" fmla="val 25000"/>
                  <a:gd name="maxAdj" fmla="*/ 100000 w ss"/>
                  <a:gd name="a" fmla="pin 0 adj maxAdj"/>
                  <a:gd name="x1" fmla="*/ ss a 200000"/>
                  <a:gd name="x2" fmla="*/ ss a 100000"/>
                  <a:gd name="x6" fmla="+- r 0 x1"/>
                  <a:gd name="x5" fmla="+- r 0 x2"/>
                  <a:gd name="x3" fmla="*/ x5 1 2"/>
                  <a:gd name="x4" fmla="+- r 0 x3"/>
                  <a:gd name="il" fmla="*/ wd2 a maxAdj"/>
                  <a:gd name="q1" fmla="*/ 5 a maxAdj"/>
                  <a:gd name="q2" fmla="+/ 1 q1 12"/>
                  <a:gd name="il-1" fmla="*/ q2 w 1"/>
                  <a:gd name="it" fmla="*/ q2 h 1"/>
                  <a:gd name="ir" fmla="+- r 0 il-1"/>
                  <a:gd name="ib" fmla="+- b 0 it"/>
                  <a:gd name="q3" fmla="*/ h hc x2"/>
                  <a:gd name="y1" fmla="pin 0 q3 h"/>
                  <a:gd name="y2" fmla="+- b 0 y1"/>
                </a:gdLst>
                <a:ahLst/>
                <a:cxnLst>
                  <a:cxn ang="3">
                    <a:pos x="hc" y="y2"/>
                  </a:cxn>
                  <a:cxn ang="3">
                    <a:pos x="x4" y="t"/>
                  </a:cxn>
                  <a:cxn ang="0">
                    <a:pos x="x6" y="vc"/>
                  </a:cxn>
                  <a:cxn ang="cd4">
                    <a:pos x="x3" y="b"/>
                  </a:cxn>
                  <a:cxn ang="cd4">
                    <a:pos x="hc" y="y1"/>
                  </a:cxn>
                  <a:cxn ang="cd2">
                    <a:pos x="x1" y="vc"/>
                  </a:cxn>
                </a:cxnLst>
                <a:rect l="l" t="t" r="r" b="b"/>
                <a:pathLst>
                  <a:path w="1430" h="97">
                    <a:moveTo>
                      <a:pt x="0" y="97"/>
                    </a:moveTo>
                    <a:lnTo>
                      <a:pt x="24" y="0"/>
                    </a:lnTo>
                    <a:lnTo>
                      <a:pt x="101" y="0"/>
                    </a:lnTo>
                    <a:lnTo>
                      <a:pt x="77" y="97"/>
                    </a:lnTo>
                    <a:lnTo>
                      <a:pt x="0" y="97"/>
                    </a:lnTo>
                    <a:close/>
                    <a:moveTo>
                      <a:pt x="133" y="97"/>
                    </a:moveTo>
                    <a:lnTo>
                      <a:pt x="157" y="0"/>
                    </a:lnTo>
                    <a:lnTo>
                      <a:pt x="234" y="0"/>
                    </a:lnTo>
                    <a:lnTo>
                      <a:pt x="210" y="97"/>
                    </a:lnTo>
                    <a:lnTo>
                      <a:pt x="133" y="97"/>
                    </a:lnTo>
                    <a:close/>
                    <a:moveTo>
                      <a:pt x="266" y="97"/>
                    </a:moveTo>
                    <a:lnTo>
                      <a:pt x="290" y="0"/>
                    </a:lnTo>
                    <a:lnTo>
                      <a:pt x="367" y="0"/>
                    </a:lnTo>
                    <a:lnTo>
                      <a:pt x="343" y="97"/>
                    </a:lnTo>
                    <a:lnTo>
                      <a:pt x="266" y="97"/>
                    </a:lnTo>
                    <a:close/>
                    <a:moveTo>
                      <a:pt x="399" y="97"/>
                    </a:moveTo>
                    <a:lnTo>
                      <a:pt x="423" y="0"/>
                    </a:lnTo>
                    <a:lnTo>
                      <a:pt x="500" y="0"/>
                    </a:lnTo>
                    <a:lnTo>
                      <a:pt x="476" y="97"/>
                    </a:lnTo>
                    <a:lnTo>
                      <a:pt x="399" y="97"/>
                    </a:lnTo>
                    <a:close/>
                    <a:moveTo>
                      <a:pt x="532" y="97"/>
                    </a:moveTo>
                    <a:lnTo>
                      <a:pt x="556" y="0"/>
                    </a:lnTo>
                    <a:lnTo>
                      <a:pt x="633" y="0"/>
                    </a:lnTo>
                    <a:lnTo>
                      <a:pt x="609" y="97"/>
                    </a:lnTo>
                    <a:lnTo>
                      <a:pt x="532" y="97"/>
                    </a:lnTo>
                    <a:close/>
                    <a:moveTo>
                      <a:pt x="664" y="97"/>
                    </a:moveTo>
                    <a:lnTo>
                      <a:pt x="688" y="0"/>
                    </a:lnTo>
                    <a:lnTo>
                      <a:pt x="765" y="0"/>
                    </a:lnTo>
                    <a:lnTo>
                      <a:pt x="741" y="97"/>
                    </a:lnTo>
                    <a:lnTo>
                      <a:pt x="664" y="97"/>
                    </a:lnTo>
                    <a:close/>
                    <a:moveTo>
                      <a:pt x="797" y="97"/>
                    </a:moveTo>
                    <a:lnTo>
                      <a:pt x="821" y="0"/>
                    </a:lnTo>
                    <a:lnTo>
                      <a:pt x="898" y="0"/>
                    </a:lnTo>
                    <a:lnTo>
                      <a:pt x="874" y="97"/>
                    </a:lnTo>
                    <a:lnTo>
                      <a:pt x="797" y="97"/>
                    </a:lnTo>
                    <a:close/>
                    <a:moveTo>
                      <a:pt x="930" y="97"/>
                    </a:moveTo>
                    <a:lnTo>
                      <a:pt x="954" y="0"/>
                    </a:lnTo>
                    <a:lnTo>
                      <a:pt x="1031" y="0"/>
                    </a:lnTo>
                    <a:lnTo>
                      <a:pt x="1007" y="97"/>
                    </a:lnTo>
                    <a:lnTo>
                      <a:pt x="930" y="97"/>
                    </a:lnTo>
                    <a:close/>
                    <a:moveTo>
                      <a:pt x="1063" y="97"/>
                    </a:moveTo>
                    <a:lnTo>
                      <a:pt x="1087" y="0"/>
                    </a:lnTo>
                    <a:lnTo>
                      <a:pt x="1164" y="0"/>
                    </a:lnTo>
                    <a:lnTo>
                      <a:pt x="1140" y="97"/>
                    </a:lnTo>
                    <a:lnTo>
                      <a:pt x="1063" y="97"/>
                    </a:lnTo>
                    <a:close/>
                    <a:moveTo>
                      <a:pt x="1196" y="97"/>
                    </a:moveTo>
                    <a:lnTo>
                      <a:pt x="1220" y="0"/>
                    </a:lnTo>
                    <a:lnTo>
                      <a:pt x="1297" y="0"/>
                    </a:lnTo>
                    <a:lnTo>
                      <a:pt x="1273" y="97"/>
                    </a:lnTo>
                    <a:lnTo>
                      <a:pt x="1196" y="97"/>
                    </a:lnTo>
                    <a:close/>
                    <a:moveTo>
                      <a:pt x="1329" y="97"/>
                    </a:moveTo>
                    <a:lnTo>
                      <a:pt x="1353" y="0"/>
                    </a:lnTo>
                    <a:lnTo>
                      <a:pt x="1430" y="0"/>
                    </a:lnTo>
                    <a:lnTo>
                      <a:pt x="1406" y="97"/>
                    </a:lnTo>
                    <a:lnTo>
                      <a:pt x="1329" y="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MiSans Normal" panose="00000500000000000000" charset="-122"/>
                  <a:ea typeface="MiSans Normal" panose="00000500000000000000" charset="-122"/>
                  <a:sym typeface="MiSans Normal" panose="00000500000000000000" charset="-122"/>
                </a:endParaRPr>
              </a:p>
            </p:txBody>
          </p:sp>
          <p:sp>
            <p:nvSpPr>
              <p:cNvPr id="100" name="任意多边形: 形状 115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14976" y="5797"/>
                <a:ext cx="1037" cy="59"/>
              </a:xfrm>
              <a:custGeom>
                <a:avLst/>
                <a:gdLst>
                  <a:gd name="connsiteX0" fmla="*/ 0 w 1264920"/>
                  <a:gd name="connsiteY0" fmla="*/ 72390 h 72390"/>
                  <a:gd name="connsiteX1" fmla="*/ 480060 w 1264920"/>
                  <a:gd name="connsiteY1" fmla="*/ 72390 h 72390"/>
                  <a:gd name="connsiteX2" fmla="*/ 491490 w 1264920"/>
                  <a:gd name="connsiteY2" fmla="*/ 0 h 72390"/>
                  <a:gd name="connsiteX3" fmla="*/ 1253490 w 1264920"/>
                  <a:gd name="connsiteY3" fmla="*/ 0 h 72390"/>
                  <a:gd name="connsiteX4" fmla="*/ 1264920 w 1264920"/>
                  <a:gd name="connsiteY4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920" h="72390">
                    <a:moveTo>
                      <a:pt x="0" y="72390"/>
                    </a:moveTo>
                    <a:lnTo>
                      <a:pt x="480060" y="72390"/>
                    </a:lnTo>
                    <a:lnTo>
                      <a:pt x="491490" y="0"/>
                    </a:lnTo>
                    <a:lnTo>
                      <a:pt x="1253490" y="0"/>
                    </a:lnTo>
                    <a:lnTo>
                      <a:pt x="1264920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alpha val="7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85" y="3177"/>
              <a:ext cx="7048" cy="2788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1328420" y="4418965"/>
            <a:ext cx="5121275" cy="1948180"/>
            <a:chOff x="2301" y="6468"/>
            <a:chExt cx="7250" cy="3068"/>
          </a:xfrm>
        </p:grpSpPr>
        <p:grpSp>
          <p:nvGrpSpPr>
            <p:cNvPr id="27" name="组合 26"/>
            <p:cNvGrpSpPr/>
            <p:nvPr/>
          </p:nvGrpSpPr>
          <p:grpSpPr>
            <a:xfrm>
              <a:off x="2301" y="6468"/>
              <a:ext cx="7250" cy="3068"/>
              <a:chOff x="12949" y="2698"/>
              <a:chExt cx="3154" cy="3157"/>
            </a:xfrm>
          </p:grpSpPr>
          <p:sp>
            <p:nvSpPr>
              <p:cNvPr id="28" name="任意多边形: 形状 1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12990" y="2729"/>
                <a:ext cx="3074" cy="3074"/>
              </a:xfrm>
              <a:custGeom>
                <a:avLst/>
                <a:gdLst>
                  <a:gd name="connsiteX0" fmla="*/ 0 w 3749402"/>
                  <a:gd name="connsiteY0" fmla="*/ 0 h 3749402"/>
                  <a:gd name="connsiteX1" fmla="*/ 3749402 w 3749402"/>
                  <a:gd name="connsiteY1" fmla="*/ 0 h 3749402"/>
                  <a:gd name="connsiteX2" fmla="*/ 3749402 w 3749402"/>
                  <a:gd name="connsiteY2" fmla="*/ 3749402 h 3749402"/>
                  <a:gd name="connsiteX3" fmla="*/ 3242443 w 3749402"/>
                  <a:gd name="connsiteY3" fmla="*/ 3749402 h 3749402"/>
                  <a:gd name="connsiteX4" fmla="*/ 3230680 w 3749402"/>
                  <a:gd name="connsiteY4" fmla="*/ 3702351 h 3749402"/>
                  <a:gd name="connsiteX5" fmla="*/ 2396290 w 3749402"/>
                  <a:gd name="connsiteY5" fmla="*/ 3702351 h 3749402"/>
                  <a:gd name="connsiteX6" fmla="*/ 2384527 w 3749402"/>
                  <a:gd name="connsiteY6" fmla="*/ 3749402 h 3749402"/>
                  <a:gd name="connsiteX7" fmla="*/ 2309755 w 3749402"/>
                  <a:gd name="connsiteY7" fmla="*/ 3749402 h 3749402"/>
                  <a:gd name="connsiteX8" fmla="*/ 2297992 w 3749402"/>
                  <a:gd name="connsiteY8" fmla="*/ 3702351 h 3749402"/>
                  <a:gd name="connsiteX9" fmla="*/ 1463602 w 3749402"/>
                  <a:gd name="connsiteY9" fmla="*/ 3702351 h 3749402"/>
                  <a:gd name="connsiteX10" fmla="*/ 1451839 w 3749402"/>
                  <a:gd name="connsiteY10" fmla="*/ 3749402 h 3749402"/>
                  <a:gd name="connsiteX11" fmla="*/ 1364875 w 3749402"/>
                  <a:gd name="connsiteY11" fmla="*/ 3749402 h 3749402"/>
                  <a:gd name="connsiteX12" fmla="*/ 1353112 w 3749402"/>
                  <a:gd name="connsiteY12" fmla="*/ 3702351 h 3749402"/>
                  <a:gd name="connsiteX13" fmla="*/ 518722 w 3749402"/>
                  <a:gd name="connsiteY13" fmla="*/ 3702351 h 3749402"/>
                  <a:gd name="connsiteX14" fmla="*/ 506959 w 3749402"/>
                  <a:gd name="connsiteY14" fmla="*/ 3749402 h 3749402"/>
                  <a:gd name="connsiteX15" fmla="*/ 0 w 3749402"/>
                  <a:gd name="connsiteY15" fmla="*/ 3749402 h 374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49402" h="3749402">
                    <a:moveTo>
                      <a:pt x="0" y="0"/>
                    </a:moveTo>
                    <a:lnTo>
                      <a:pt x="3749402" y="0"/>
                    </a:lnTo>
                    <a:lnTo>
                      <a:pt x="3749402" y="3749402"/>
                    </a:lnTo>
                    <a:lnTo>
                      <a:pt x="3242443" y="3749402"/>
                    </a:lnTo>
                    <a:lnTo>
                      <a:pt x="3230680" y="3702351"/>
                    </a:lnTo>
                    <a:lnTo>
                      <a:pt x="2396290" y="3702351"/>
                    </a:lnTo>
                    <a:lnTo>
                      <a:pt x="2384527" y="3749402"/>
                    </a:lnTo>
                    <a:lnTo>
                      <a:pt x="2309755" y="3749402"/>
                    </a:lnTo>
                    <a:lnTo>
                      <a:pt x="2297992" y="3702351"/>
                    </a:lnTo>
                    <a:lnTo>
                      <a:pt x="1463602" y="3702351"/>
                    </a:lnTo>
                    <a:lnTo>
                      <a:pt x="1451839" y="3749402"/>
                    </a:lnTo>
                    <a:lnTo>
                      <a:pt x="1364875" y="3749402"/>
                    </a:lnTo>
                    <a:lnTo>
                      <a:pt x="1353112" y="3702351"/>
                    </a:lnTo>
                    <a:lnTo>
                      <a:pt x="518722" y="3702351"/>
                    </a:lnTo>
                    <a:lnTo>
                      <a:pt x="506959" y="3749402"/>
                    </a:lnTo>
                    <a:lnTo>
                      <a:pt x="0" y="3749402"/>
                    </a:lnTo>
                    <a:close/>
                  </a:path>
                </a:pathLst>
              </a:custGeom>
              <a:noFill/>
              <a:ln w="4445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949" y="2698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949" y="5750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>
                <p:custDataLst>
                  <p:tags r:id="rId13"/>
                </p:custDataLst>
              </p:nvPr>
            </p:nvSpPr>
            <p:spPr>
              <a:xfrm>
                <a:off x="16023" y="2702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14"/>
                </p:custDataLst>
              </p:nvPr>
            </p:nvSpPr>
            <p:spPr>
              <a:xfrm>
                <a:off x="16023" y="5754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任意多边形: 形状 1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13037" y="5797"/>
                <a:ext cx="1037" cy="59"/>
              </a:xfrm>
              <a:custGeom>
                <a:avLst/>
                <a:gdLst>
                  <a:gd name="connsiteX0" fmla="*/ 0 w 1264920"/>
                  <a:gd name="connsiteY0" fmla="*/ 72390 h 72390"/>
                  <a:gd name="connsiteX1" fmla="*/ 480060 w 1264920"/>
                  <a:gd name="connsiteY1" fmla="*/ 72390 h 72390"/>
                  <a:gd name="connsiteX2" fmla="*/ 491490 w 1264920"/>
                  <a:gd name="connsiteY2" fmla="*/ 0 h 72390"/>
                  <a:gd name="connsiteX3" fmla="*/ 1253490 w 1264920"/>
                  <a:gd name="connsiteY3" fmla="*/ 0 h 72390"/>
                  <a:gd name="connsiteX4" fmla="*/ 1264920 w 1264920"/>
                  <a:gd name="connsiteY4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920" h="72390">
                    <a:moveTo>
                      <a:pt x="0" y="72390"/>
                    </a:moveTo>
                    <a:lnTo>
                      <a:pt x="480060" y="72390"/>
                    </a:lnTo>
                    <a:lnTo>
                      <a:pt x="491490" y="0"/>
                    </a:lnTo>
                    <a:lnTo>
                      <a:pt x="1253490" y="0"/>
                    </a:lnTo>
                    <a:lnTo>
                      <a:pt x="1264920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alpha val="7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 33"/>
              <p:cNvSpPr/>
              <p:nvPr>
                <p:custDataLst>
                  <p:tags r:id="rId16"/>
                </p:custDataLst>
              </p:nvPr>
            </p:nvSpPr>
            <p:spPr>
              <a:xfrm rot="5400000">
                <a:off x="15624" y="5310"/>
                <a:ext cx="744" cy="51"/>
              </a:xfrm>
              <a:custGeom>
                <a:avLst/>
                <a:gdLst>
                  <a:gd name="adj" fmla="val 25000"/>
                  <a:gd name="maxAdj" fmla="*/ 100000 w ss"/>
                  <a:gd name="a" fmla="pin 0 adj maxAdj"/>
                  <a:gd name="x1" fmla="*/ ss a 200000"/>
                  <a:gd name="x2" fmla="*/ ss a 100000"/>
                  <a:gd name="x6" fmla="+- r 0 x1"/>
                  <a:gd name="x5" fmla="+- r 0 x2"/>
                  <a:gd name="x3" fmla="*/ x5 1 2"/>
                  <a:gd name="x4" fmla="+- r 0 x3"/>
                  <a:gd name="il" fmla="*/ wd2 a maxAdj"/>
                  <a:gd name="q1" fmla="*/ 5 a maxAdj"/>
                  <a:gd name="q2" fmla="+/ 1 q1 12"/>
                  <a:gd name="il-1" fmla="*/ q2 w 1"/>
                  <a:gd name="it" fmla="*/ q2 h 1"/>
                  <a:gd name="ir" fmla="+- r 0 il-1"/>
                  <a:gd name="ib" fmla="+- b 0 it"/>
                  <a:gd name="q3" fmla="*/ h hc x2"/>
                  <a:gd name="y1" fmla="pin 0 q3 h"/>
                  <a:gd name="y2" fmla="+- b 0 y1"/>
                </a:gdLst>
                <a:ahLst/>
                <a:cxnLst>
                  <a:cxn ang="3">
                    <a:pos x="hc" y="y2"/>
                  </a:cxn>
                  <a:cxn ang="3">
                    <a:pos x="x4" y="t"/>
                  </a:cxn>
                  <a:cxn ang="0">
                    <a:pos x="x6" y="vc"/>
                  </a:cxn>
                  <a:cxn ang="cd4">
                    <a:pos x="x3" y="b"/>
                  </a:cxn>
                  <a:cxn ang="cd4">
                    <a:pos x="hc" y="y1"/>
                  </a:cxn>
                  <a:cxn ang="cd2">
                    <a:pos x="x1" y="vc"/>
                  </a:cxn>
                </a:cxnLst>
                <a:rect l="l" t="t" r="r" b="b"/>
                <a:pathLst>
                  <a:path w="1430" h="97">
                    <a:moveTo>
                      <a:pt x="0" y="97"/>
                    </a:moveTo>
                    <a:lnTo>
                      <a:pt x="24" y="0"/>
                    </a:lnTo>
                    <a:lnTo>
                      <a:pt x="101" y="0"/>
                    </a:lnTo>
                    <a:lnTo>
                      <a:pt x="77" y="97"/>
                    </a:lnTo>
                    <a:lnTo>
                      <a:pt x="0" y="97"/>
                    </a:lnTo>
                    <a:close/>
                    <a:moveTo>
                      <a:pt x="133" y="97"/>
                    </a:moveTo>
                    <a:lnTo>
                      <a:pt x="157" y="0"/>
                    </a:lnTo>
                    <a:lnTo>
                      <a:pt x="234" y="0"/>
                    </a:lnTo>
                    <a:lnTo>
                      <a:pt x="210" y="97"/>
                    </a:lnTo>
                    <a:lnTo>
                      <a:pt x="133" y="97"/>
                    </a:lnTo>
                    <a:close/>
                    <a:moveTo>
                      <a:pt x="266" y="97"/>
                    </a:moveTo>
                    <a:lnTo>
                      <a:pt x="290" y="0"/>
                    </a:lnTo>
                    <a:lnTo>
                      <a:pt x="367" y="0"/>
                    </a:lnTo>
                    <a:lnTo>
                      <a:pt x="343" y="97"/>
                    </a:lnTo>
                    <a:lnTo>
                      <a:pt x="266" y="97"/>
                    </a:lnTo>
                    <a:close/>
                    <a:moveTo>
                      <a:pt x="399" y="97"/>
                    </a:moveTo>
                    <a:lnTo>
                      <a:pt x="423" y="0"/>
                    </a:lnTo>
                    <a:lnTo>
                      <a:pt x="500" y="0"/>
                    </a:lnTo>
                    <a:lnTo>
                      <a:pt x="476" y="97"/>
                    </a:lnTo>
                    <a:lnTo>
                      <a:pt x="399" y="97"/>
                    </a:lnTo>
                    <a:close/>
                    <a:moveTo>
                      <a:pt x="532" y="97"/>
                    </a:moveTo>
                    <a:lnTo>
                      <a:pt x="556" y="0"/>
                    </a:lnTo>
                    <a:lnTo>
                      <a:pt x="633" y="0"/>
                    </a:lnTo>
                    <a:lnTo>
                      <a:pt x="609" y="97"/>
                    </a:lnTo>
                    <a:lnTo>
                      <a:pt x="532" y="97"/>
                    </a:lnTo>
                    <a:close/>
                    <a:moveTo>
                      <a:pt x="664" y="97"/>
                    </a:moveTo>
                    <a:lnTo>
                      <a:pt x="688" y="0"/>
                    </a:lnTo>
                    <a:lnTo>
                      <a:pt x="765" y="0"/>
                    </a:lnTo>
                    <a:lnTo>
                      <a:pt x="741" y="97"/>
                    </a:lnTo>
                    <a:lnTo>
                      <a:pt x="664" y="97"/>
                    </a:lnTo>
                    <a:close/>
                    <a:moveTo>
                      <a:pt x="797" y="97"/>
                    </a:moveTo>
                    <a:lnTo>
                      <a:pt x="821" y="0"/>
                    </a:lnTo>
                    <a:lnTo>
                      <a:pt x="898" y="0"/>
                    </a:lnTo>
                    <a:lnTo>
                      <a:pt x="874" y="97"/>
                    </a:lnTo>
                    <a:lnTo>
                      <a:pt x="797" y="97"/>
                    </a:lnTo>
                    <a:close/>
                    <a:moveTo>
                      <a:pt x="930" y="97"/>
                    </a:moveTo>
                    <a:lnTo>
                      <a:pt x="954" y="0"/>
                    </a:lnTo>
                    <a:lnTo>
                      <a:pt x="1031" y="0"/>
                    </a:lnTo>
                    <a:lnTo>
                      <a:pt x="1007" y="97"/>
                    </a:lnTo>
                    <a:lnTo>
                      <a:pt x="930" y="97"/>
                    </a:lnTo>
                    <a:close/>
                    <a:moveTo>
                      <a:pt x="1063" y="97"/>
                    </a:moveTo>
                    <a:lnTo>
                      <a:pt x="1087" y="0"/>
                    </a:lnTo>
                    <a:lnTo>
                      <a:pt x="1164" y="0"/>
                    </a:lnTo>
                    <a:lnTo>
                      <a:pt x="1140" y="97"/>
                    </a:lnTo>
                    <a:lnTo>
                      <a:pt x="1063" y="97"/>
                    </a:lnTo>
                    <a:close/>
                    <a:moveTo>
                      <a:pt x="1196" y="97"/>
                    </a:moveTo>
                    <a:lnTo>
                      <a:pt x="1220" y="0"/>
                    </a:lnTo>
                    <a:lnTo>
                      <a:pt x="1297" y="0"/>
                    </a:lnTo>
                    <a:lnTo>
                      <a:pt x="1273" y="97"/>
                    </a:lnTo>
                    <a:lnTo>
                      <a:pt x="1196" y="97"/>
                    </a:lnTo>
                    <a:close/>
                    <a:moveTo>
                      <a:pt x="1329" y="97"/>
                    </a:moveTo>
                    <a:lnTo>
                      <a:pt x="1353" y="0"/>
                    </a:lnTo>
                    <a:lnTo>
                      <a:pt x="1430" y="0"/>
                    </a:lnTo>
                    <a:lnTo>
                      <a:pt x="1406" y="97"/>
                    </a:lnTo>
                    <a:lnTo>
                      <a:pt x="1329" y="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MiSans Normal" panose="00000500000000000000" charset="-122"/>
                  <a:ea typeface="MiSans Normal" panose="00000500000000000000" charset="-122"/>
                  <a:sym typeface="MiSans Normal" panose="00000500000000000000" charset="-122"/>
                </a:endParaRPr>
              </a:p>
            </p:txBody>
          </p:sp>
          <p:sp>
            <p:nvSpPr>
              <p:cNvPr id="35" name="任意多边形: 形状 115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14976" y="5797"/>
                <a:ext cx="1037" cy="59"/>
              </a:xfrm>
              <a:custGeom>
                <a:avLst/>
                <a:gdLst>
                  <a:gd name="connsiteX0" fmla="*/ 0 w 1264920"/>
                  <a:gd name="connsiteY0" fmla="*/ 72390 h 72390"/>
                  <a:gd name="connsiteX1" fmla="*/ 480060 w 1264920"/>
                  <a:gd name="connsiteY1" fmla="*/ 72390 h 72390"/>
                  <a:gd name="connsiteX2" fmla="*/ 491490 w 1264920"/>
                  <a:gd name="connsiteY2" fmla="*/ 0 h 72390"/>
                  <a:gd name="connsiteX3" fmla="*/ 1253490 w 1264920"/>
                  <a:gd name="connsiteY3" fmla="*/ 0 h 72390"/>
                  <a:gd name="connsiteX4" fmla="*/ 1264920 w 1264920"/>
                  <a:gd name="connsiteY4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920" h="72390">
                    <a:moveTo>
                      <a:pt x="0" y="72390"/>
                    </a:moveTo>
                    <a:lnTo>
                      <a:pt x="480060" y="72390"/>
                    </a:lnTo>
                    <a:lnTo>
                      <a:pt x="491490" y="0"/>
                    </a:lnTo>
                    <a:lnTo>
                      <a:pt x="1253490" y="0"/>
                    </a:lnTo>
                    <a:lnTo>
                      <a:pt x="1264920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alpha val="7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50" y="6575"/>
              <a:ext cx="6975" cy="2818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313180" y="1989455"/>
            <a:ext cx="5092065" cy="1948180"/>
            <a:chOff x="2301" y="3097"/>
            <a:chExt cx="7250" cy="3068"/>
          </a:xfrm>
        </p:grpSpPr>
        <p:grpSp>
          <p:nvGrpSpPr>
            <p:cNvPr id="103" name="组合 102"/>
            <p:cNvGrpSpPr/>
            <p:nvPr/>
          </p:nvGrpSpPr>
          <p:grpSpPr>
            <a:xfrm>
              <a:off x="2301" y="3097"/>
              <a:ext cx="7250" cy="3068"/>
              <a:chOff x="12949" y="2698"/>
              <a:chExt cx="3154" cy="3157"/>
            </a:xfrm>
          </p:grpSpPr>
          <p:sp>
            <p:nvSpPr>
              <p:cNvPr id="104" name="任意多边形: 形状 114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990" y="2729"/>
                <a:ext cx="3074" cy="3074"/>
              </a:xfrm>
              <a:custGeom>
                <a:avLst/>
                <a:gdLst>
                  <a:gd name="connsiteX0" fmla="*/ 0 w 3749402"/>
                  <a:gd name="connsiteY0" fmla="*/ 0 h 3749402"/>
                  <a:gd name="connsiteX1" fmla="*/ 3749402 w 3749402"/>
                  <a:gd name="connsiteY1" fmla="*/ 0 h 3749402"/>
                  <a:gd name="connsiteX2" fmla="*/ 3749402 w 3749402"/>
                  <a:gd name="connsiteY2" fmla="*/ 3749402 h 3749402"/>
                  <a:gd name="connsiteX3" fmla="*/ 3242443 w 3749402"/>
                  <a:gd name="connsiteY3" fmla="*/ 3749402 h 3749402"/>
                  <a:gd name="connsiteX4" fmla="*/ 3230680 w 3749402"/>
                  <a:gd name="connsiteY4" fmla="*/ 3702351 h 3749402"/>
                  <a:gd name="connsiteX5" fmla="*/ 2396290 w 3749402"/>
                  <a:gd name="connsiteY5" fmla="*/ 3702351 h 3749402"/>
                  <a:gd name="connsiteX6" fmla="*/ 2384527 w 3749402"/>
                  <a:gd name="connsiteY6" fmla="*/ 3749402 h 3749402"/>
                  <a:gd name="connsiteX7" fmla="*/ 2309755 w 3749402"/>
                  <a:gd name="connsiteY7" fmla="*/ 3749402 h 3749402"/>
                  <a:gd name="connsiteX8" fmla="*/ 2297992 w 3749402"/>
                  <a:gd name="connsiteY8" fmla="*/ 3702351 h 3749402"/>
                  <a:gd name="connsiteX9" fmla="*/ 1463602 w 3749402"/>
                  <a:gd name="connsiteY9" fmla="*/ 3702351 h 3749402"/>
                  <a:gd name="connsiteX10" fmla="*/ 1451839 w 3749402"/>
                  <a:gd name="connsiteY10" fmla="*/ 3749402 h 3749402"/>
                  <a:gd name="connsiteX11" fmla="*/ 1364875 w 3749402"/>
                  <a:gd name="connsiteY11" fmla="*/ 3749402 h 3749402"/>
                  <a:gd name="connsiteX12" fmla="*/ 1353112 w 3749402"/>
                  <a:gd name="connsiteY12" fmla="*/ 3702351 h 3749402"/>
                  <a:gd name="connsiteX13" fmla="*/ 518722 w 3749402"/>
                  <a:gd name="connsiteY13" fmla="*/ 3702351 h 3749402"/>
                  <a:gd name="connsiteX14" fmla="*/ 506959 w 3749402"/>
                  <a:gd name="connsiteY14" fmla="*/ 3749402 h 3749402"/>
                  <a:gd name="connsiteX15" fmla="*/ 0 w 3749402"/>
                  <a:gd name="connsiteY15" fmla="*/ 3749402 h 374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49402" h="3749402">
                    <a:moveTo>
                      <a:pt x="0" y="0"/>
                    </a:moveTo>
                    <a:lnTo>
                      <a:pt x="3749402" y="0"/>
                    </a:lnTo>
                    <a:lnTo>
                      <a:pt x="3749402" y="3749402"/>
                    </a:lnTo>
                    <a:lnTo>
                      <a:pt x="3242443" y="3749402"/>
                    </a:lnTo>
                    <a:lnTo>
                      <a:pt x="3230680" y="3702351"/>
                    </a:lnTo>
                    <a:lnTo>
                      <a:pt x="2396290" y="3702351"/>
                    </a:lnTo>
                    <a:lnTo>
                      <a:pt x="2384527" y="3749402"/>
                    </a:lnTo>
                    <a:lnTo>
                      <a:pt x="2309755" y="3749402"/>
                    </a:lnTo>
                    <a:lnTo>
                      <a:pt x="2297992" y="3702351"/>
                    </a:lnTo>
                    <a:lnTo>
                      <a:pt x="1463602" y="3702351"/>
                    </a:lnTo>
                    <a:lnTo>
                      <a:pt x="1451839" y="3749402"/>
                    </a:lnTo>
                    <a:lnTo>
                      <a:pt x="1364875" y="3749402"/>
                    </a:lnTo>
                    <a:lnTo>
                      <a:pt x="1353112" y="3702351"/>
                    </a:lnTo>
                    <a:lnTo>
                      <a:pt x="518722" y="3702351"/>
                    </a:lnTo>
                    <a:lnTo>
                      <a:pt x="506959" y="3749402"/>
                    </a:lnTo>
                    <a:lnTo>
                      <a:pt x="0" y="3749402"/>
                    </a:lnTo>
                    <a:close/>
                  </a:path>
                </a:pathLst>
              </a:custGeom>
              <a:noFill/>
              <a:ln w="4445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4"/>
              <p:cNvSpPr/>
              <p:nvPr>
                <p:custDataLst>
                  <p:tags r:id="rId20"/>
                </p:custDataLst>
              </p:nvPr>
            </p:nvSpPr>
            <p:spPr>
              <a:xfrm>
                <a:off x="12949" y="2698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5"/>
              <p:cNvSpPr/>
              <p:nvPr>
                <p:custDataLst>
                  <p:tags r:id="rId21"/>
                </p:custDataLst>
              </p:nvPr>
            </p:nvSpPr>
            <p:spPr>
              <a:xfrm>
                <a:off x="12949" y="5750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6"/>
              <p:cNvSpPr/>
              <p:nvPr>
                <p:custDataLst>
                  <p:tags r:id="rId22"/>
                </p:custDataLst>
              </p:nvPr>
            </p:nvSpPr>
            <p:spPr>
              <a:xfrm>
                <a:off x="16023" y="2702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7"/>
              <p:cNvSpPr/>
              <p:nvPr>
                <p:custDataLst>
                  <p:tags r:id="rId23"/>
                </p:custDataLst>
              </p:nvPr>
            </p:nvSpPr>
            <p:spPr>
              <a:xfrm>
                <a:off x="16023" y="5754"/>
                <a:ext cx="80" cy="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: 形状 115"/>
              <p:cNvSpPr/>
              <p:nvPr>
                <p:custDataLst>
                  <p:tags r:id="rId24"/>
                </p:custDataLst>
              </p:nvPr>
            </p:nvSpPr>
            <p:spPr>
              <a:xfrm>
                <a:off x="13037" y="5797"/>
                <a:ext cx="1037" cy="59"/>
              </a:xfrm>
              <a:custGeom>
                <a:avLst/>
                <a:gdLst>
                  <a:gd name="connsiteX0" fmla="*/ 0 w 1264920"/>
                  <a:gd name="connsiteY0" fmla="*/ 72390 h 72390"/>
                  <a:gd name="connsiteX1" fmla="*/ 480060 w 1264920"/>
                  <a:gd name="connsiteY1" fmla="*/ 72390 h 72390"/>
                  <a:gd name="connsiteX2" fmla="*/ 491490 w 1264920"/>
                  <a:gd name="connsiteY2" fmla="*/ 0 h 72390"/>
                  <a:gd name="connsiteX3" fmla="*/ 1253490 w 1264920"/>
                  <a:gd name="connsiteY3" fmla="*/ 0 h 72390"/>
                  <a:gd name="connsiteX4" fmla="*/ 1264920 w 1264920"/>
                  <a:gd name="connsiteY4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920" h="72390">
                    <a:moveTo>
                      <a:pt x="0" y="72390"/>
                    </a:moveTo>
                    <a:lnTo>
                      <a:pt x="480060" y="72390"/>
                    </a:lnTo>
                    <a:lnTo>
                      <a:pt x="491490" y="0"/>
                    </a:lnTo>
                    <a:lnTo>
                      <a:pt x="1253490" y="0"/>
                    </a:lnTo>
                    <a:lnTo>
                      <a:pt x="1264920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alpha val="7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任意多边形 109"/>
              <p:cNvSpPr/>
              <p:nvPr>
                <p:custDataLst>
                  <p:tags r:id="rId25"/>
                </p:custDataLst>
              </p:nvPr>
            </p:nvSpPr>
            <p:spPr>
              <a:xfrm rot="5400000">
                <a:off x="15624" y="5310"/>
                <a:ext cx="744" cy="51"/>
              </a:xfrm>
              <a:custGeom>
                <a:avLst/>
                <a:gdLst>
                  <a:gd name="adj" fmla="val 25000"/>
                  <a:gd name="maxAdj" fmla="*/ 100000 w ss"/>
                  <a:gd name="a" fmla="pin 0 adj maxAdj"/>
                  <a:gd name="x1" fmla="*/ ss a 200000"/>
                  <a:gd name="x2" fmla="*/ ss a 100000"/>
                  <a:gd name="x6" fmla="+- r 0 x1"/>
                  <a:gd name="x5" fmla="+- r 0 x2"/>
                  <a:gd name="x3" fmla="*/ x5 1 2"/>
                  <a:gd name="x4" fmla="+- r 0 x3"/>
                  <a:gd name="il" fmla="*/ wd2 a maxAdj"/>
                  <a:gd name="q1" fmla="*/ 5 a maxAdj"/>
                  <a:gd name="q2" fmla="+/ 1 q1 12"/>
                  <a:gd name="il-1" fmla="*/ q2 w 1"/>
                  <a:gd name="it" fmla="*/ q2 h 1"/>
                  <a:gd name="ir" fmla="+- r 0 il-1"/>
                  <a:gd name="ib" fmla="+- b 0 it"/>
                  <a:gd name="q3" fmla="*/ h hc x2"/>
                  <a:gd name="y1" fmla="pin 0 q3 h"/>
                  <a:gd name="y2" fmla="+- b 0 y1"/>
                </a:gdLst>
                <a:ahLst/>
                <a:cxnLst>
                  <a:cxn ang="3">
                    <a:pos x="hc" y="y2"/>
                  </a:cxn>
                  <a:cxn ang="3">
                    <a:pos x="x4" y="t"/>
                  </a:cxn>
                  <a:cxn ang="0">
                    <a:pos x="x6" y="vc"/>
                  </a:cxn>
                  <a:cxn ang="cd4">
                    <a:pos x="x3" y="b"/>
                  </a:cxn>
                  <a:cxn ang="cd4">
                    <a:pos x="hc" y="y1"/>
                  </a:cxn>
                  <a:cxn ang="cd2">
                    <a:pos x="x1" y="vc"/>
                  </a:cxn>
                </a:cxnLst>
                <a:rect l="l" t="t" r="r" b="b"/>
                <a:pathLst>
                  <a:path w="1430" h="97">
                    <a:moveTo>
                      <a:pt x="0" y="97"/>
                    </a:moveTo>
                    <a:lnTo>
                      <a:pt x="24" y="0"/>
                    </a:lnTo>
                    <a:lnTo>
                      <a:pt x="101" y="0"/>
                    </a:lnTo>
                    <a:lnTo>
                      <a:pt x="77" y="97"/>
                    </a:lnTo>
                    <a:lnTo>
                      <a:pt x="0" y="97"/>
                    </a:lnTo>
                    <a:close/>
                    <a:moveTo>
                      <a:pt x="133" y="97"/>
                    </a:moveTo>
                    <a:lnTo>
                      <a:pt x="157" y="0"/>
                    </a:lnTo>
                    <a:lnTo>
                      <a:pt x="234" y="0"/>
                    </a:lnTo>
                    <a:lnTo>
                      <a:pt x="210" y="97"/>
                    </a:lnTo>
                    <a:lnTo>
                      <a:pt x="133" y="97"/>
                    </a:lnTo>
                    <a:close/>
                    <a:moveTo>
                      <a:pt x="266" y="97"/>
                    </a:moveTo>
                    <a:lnTo>
                      <a:pt x="290" y="0"/>
                    </a:lnTo>
                    <a:lnTo>
                      <a:pt x="367" y="0"/>
                    </a:lnTo>
                    <a:lnTo>
                      <a:pt x="343" y="97"/>
                    </a:lnTo>
                    <a:lnTo>
                      <a:pt x="266" y="97"/>
                    </a:lnTo>
                    <a:close/>
                    <a:moveTo>
                      <a:pt x="399" y="97"/>
                    </a:moveTo>
                    <a:lnTo>
                      <a:pt x="423" y="0"/>
                    </a:lnTo>
                    <a:lnTo>
                      <a:pt x="500" y="0"/>
                    </a:lnTo>
                    <a:lnTo>
                      <a:pt x="476" y="97"/>
                    </a:lnTo>
                    <a:lnTo>
                      <a:pt x="399" y="97"/>
                    </a:lnTo>
                    <a:close/>
                    <a:moveTo>
                      <a:pt x="532" y="97"/>
                    </a:moveTo>
                    <a:lnTo>
                      <a:pt x="556" y="0"/>
                    </a:lnTo>
                    <a:lnTo>
                      <a:pt x="633" y="0"/>
                    </a:lnTo>
                    <a:lnTo>
                      <a:pt x="609" y="97"/>
                    </a:lnTo>
                    <a:lnTo>
                      <a:pt x="532" y="97"/>
                    </a:lnTo>
                    <a:close/>
                    <a:moveTo>
                      <a:pt x="664" y="97"/>
                    </a:moveTo>
                    <a:lnTo>
                      <a:pt x="688" y="0"/>
                    </a:lnTo>
                    <a:lnTo>
                      <a:pt x="765" y="0"/>
                    </a:lnTo>
                    <a:lnTo>
                      <a:pt x="741" y="97"/>
                    </a:lnTo>
                    <a:lnTo>
                      <a:pt x="664" y="97"/>
                    </a:lnTo>
                    <a:close/>
                    <a:moveTo>
                      <a:pt x="797" y="97"/>
                    </a:moveTo>
                    <a:lnTo>
                      <a:pt x="821" y="0"/>
                    </a:lnTo>
                    <a:lnTo>
                      <a:pt x="898" y="0"/>
                    </a:lnTo>
                    <a:lnTo>
                      <a:pt x="874" y="97"/>
                    </a:lnTo>
                    <a:lnTo>
                      <a:pt x="797" y="97"/>
                    </a:lnTo>
                    <a:close/>
                    <a:moveTo>
                      <a:pt x="930" y="97"/>
                    </a:moveTo>
                    <a:lnTo>
                      <a:pt x="954" y="0"/>
                    </a:lnTo>
                    <a:lnTo>
                      <a:pt x="1031" y="0"/>
                    </a:lnTo>
                    <a:lnTo>
                      <a:pt x="1007" y="97"/>
                    </a:lnTo>
                    <a:lnTo>
                      <a:pt x="930" y="97"/>
                    </a:lnTo>
                    <a:close/>
                    <a:moveTo>
                      <a:pt x="1063" y="97"/>
                    </a:moveTo>
                    <a:lnTo>
                      <a:pt x="1087" y="0"/>
                    </a:lnTo>
                    <a:lnTo>
                      <a:pt x="1164" y="0"/>
                    </a:lnTo>
                    <a:lnTo>
                      <a:pt x="1140" y="97"/>
                    </a:lnTo>
                    <a:lnTo>
                      <a:pt x="1063" y="97"/>
                    </a:lnTo>
                    <a:close/>
                    <a:moveTo>
                      <a:pt x="1196" y="97"/>
                    </a:moveTo>
                    <a:lnTo>
                      <a:pt x="1220" y="0"/>
                    </a:lnTo>
                    <a:lnTo>
                      <a:pt x="1297" y="0"/>
                    </a:lnTo>
                    <a:lnTo>
                      <a:pt x="1273" y="97"/>
                    </a:lnTo>
                    <a:lnTo>
                      <a:pt x="1196" y="97"/>
                    </a:lnTo>
                    <a:close/>
                    <a:moveTo>
                      <a:pt x="1329" y="97"/>
                    </a:moveTo>
                    <a:lnTo>
                      <a:pt x="1353" y="0"/>
                    </a:lnTo>
                    <a:lnTo>
                      <a:pt x="1430" y="0"/>
                    </a:lnTo>
                    <a:lnTo>
                      <a:pt x="1406" y="97"/>
                    </a:lnTo>
                    <a:lnTo>
                      <a:pt x="1329" y="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MiSans Normal" panose="00000500000000000000" charset="-122"/>
                  <a:ea typeface="MiSans Normal" panose="00000500000000000000" charset="-122"/>
                  <a:sym typeface="MiSans Normal" panose="00000500000000000000" charset="-122"/>
                </a:endParaRPr>
              </a:p>
            </p:txBody>
          </p:sp>
          <p:sp>
            <p:nvSpPr>
              <p:cNvPr id="111" name="任意多边形: 形状 115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14976" y="5797"/>
                <a:ext cx="1037" cy="59"/>
              </a:xfrm>
              <a:custGeom>
                <a:avLst/>
                <a:gdLst>
                  <a:gd name="connsiteX0" fmla="*/ 0 w 1264920"/>
                  <a:gd name="connsiteY0" fmla="*/ 72390 h 72390"/>
                  <a:gd name="connsiteX1" fmla="*/ 480060 w 1264920"/>
                  <a:gd name="connsiteY1" fmla="*/ 72390 h 72390"/>
                  <a:gd name="connsiteX2" fmla="*/ 491490 w 1264920"/>
                  <a:gd name="connsiteY2" fmla="*/ 0 h 72390"/>
                  <a:gd name="connsiteX3" fmla="*/ 1253490 w 1264920"/>
                  <a:gd name="connsiteY3" fmla="*/ 0 h 72390"/>
                  <a:gd name="connsiteX4" fmla="*/ 1264920 w 1264920"/>
                  <a:gd name="connsiteY4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920" h="72390">
                    <a:moveTo>
                      <a:pt x="0" y="72390"/>
                    </a:moveTo>
                    <a:lnTo>
                      <a:pt x="480060" y="72390"/>
                    </a:lnTo>
                    <a:lnTo>
                      <a:pt x="491490" y="0"/>
                    </a:lnTo>
                    <a:lnTo>
                      <a:pt x="1253490" y="0"/>
                    </a:lnTo>
                    <a:lnTo>
                      <a:pt x="1264920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alpha val="7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49" y="3203"/>
              <a:ext cx="6978" cy="281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7518400" y="4184650"/>
            <a:ext cx="3986530" cy="2200910"/>
            <a:chOff x="11840" y="6590"/>
            <a:chExt cx="6278" cy="3466"/>
          </a:xfrm>
        </p:grpSpPr>
        <p:sp>
          <p:nvSpPr>
            <p:cNvPr id="39" name="矩形 38"/>
            <p:cNvSpPr/>
            <p:nvPr/>
          </p:nvSpPr>
          <p:spPr>
            <a:xfrm>
              <a:off x="13658" y="7669"/>
              <a:ext cx="2876" cy="9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2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深度探究</a:t>
              </a:r>
              <a:endParaRPr lang="zh-CN" alt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2155" y="7180"/>
              <a:ext cx="2310" cy="6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000" b="0" cap="none" spc="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学习更自觉</a:t>
              </a:r>
              <a:endParaRPr lang="zh-CN" alt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1840" y="8365"/>
              <a:ext cx="223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主动思考</a:t>
              </a:r>
              <a:endParaRPr lang="zh-CN" alt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4972" y="6873"/>
              <a:ext cx="223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逻辑清晰</a:t>
              </a:r>
              <a:endParaRPr lang="zh-CN" alt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5888" y="8543"/>
              <a:ext cx="223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zh-CN" altLang="en-US" sz="2400" b="1" cap="none" spc="0" dirty="0" smtClean="0">
                  <a:solidFill>
                    <a:schemeClr val="accent4"/>
                  </a:solidFill>
                  <a:effectLst/>
                </a:rPr>
                <a:t>理解透彻</a:t>
              </a:r>
              <a:endParaRPr lang="zh-CN" altLang="en-US" sz="2400" b="1" cap="none" spc="0" dirty="0">
                <a:solidFill>
                  <a:schemeClr val="accent4"/>
                </a:solidFill>
                <a:effectLst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4852" y="9330"/>
              <a:ext cx="223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400" b="1" cap="none" spc="0" dirty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素养进阶</a:t>
              </a:r>
              <a:endParaRPr lang="zh-CN" alt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4349" y="8660"/>
              <a:ext cx="126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400" b="1" cap="none" spc="0" dirty="0" smtClean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effectLst/>
                </a:rPr>
                <a:t>明理</a:t>
              </a:r>
              <a:endParaRPr lang="zh-CN" altLang="en-US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3846" y="6590"/>
              <a:ext cx="126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zh-CN" altLang="en-US" sz="2400" b="1" cap="none" spc="0" dirty="0" smtClean="0">
                  <a:solidFill>
                    <a:schemeClr val="accent4"/>
                  </a:solidFill>
                  <a:effectLst/>
                </a:rPr>
                <a:t>笃学</a:t>
              </a:r>
              <a:endParaRPr lang="zh-CN" altLang="en-US" sz="2400" b="1" cap="none" spc="0" dirty="0">
                <a:solidFill>
                  <a:schemeClr val="accent4"/>
                </a:solidFill>
                <a:effectLst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3213" y="9093"/>
              <a:ext cx="1260" cy="7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400" b="1" cap="none" spc="0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善思</a:t>
              </a:r>
              <a:endParaRPr lang="zh-CN" altLang="en-US" sz="2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6463" y="7495"/>
              <a:ext cx="1442" cy="8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b="1" spc="50" dirty="0">
                  <a:ln w="0"/>
                  <a:solidFill>
                    <a:srgbClr val="63B5F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精进</a:t>
              </a:r>
              <a:endParaRPr lang="zh-CN" altLang="en-US" sz="2800" b="1" cap="none" spc="50" dirty="0">
                <a:ln w="0"/>
                <a:solidFill>
                  <a:srgbClr val="63B5F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2287" y="7753"/>
              <a:ext cx="1099" cy="6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思辨</a:t>
              </a:r>
              <a:endParaRPr lang="zh-CN" alt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716280" y="1195070"/>
            <a:ext cx="1092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课后学生反馈情况显示，教学模式创新并规范使用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后，学生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不再被动接收答案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，而是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在情景对话中主动思考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，学习主动性和思辨能力明显提升。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210" y="777875"/>
            <a:ext cx="10858500" cy="7366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91440" tIns="45720" rIns="91440" bIns="45720" rtlCol="0" anchor="b" anchorCtr="0"/>
          <a:lstStyle/>
          <a:p>
            <a:pPr algn="ctr">
              <a:defRPr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</a:rPr>
              <a:t>挑战与对策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</a:endParaRPr>
          </a:p>
        </p:txBody>
      </p:sp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1479637" y="1695384"/>
            <a:ext cx="4693552" cy="2258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1479637" y="1817560"/>
            <a:ext cx="4693552" cy="42166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17388" y="2662373"/>
            <a:ext cx="3818301" cy="31767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班级规模限制：</a:t>
            </a:r>
            <a:r>
              <a:rPr lang="en-US">
                <a:solidFill>
                  <a:srgbClr val="4B556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人数过多，难以兼顾每位学生需求。</a:t>
            </a: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rgbClr val="4B5563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917388" y="2089128"/>
            <a:ext cx="3818301" cy="4262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挑战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6634214" y="1705227"/>
            <a:ext cx="4693552" cy="22586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6634214" y="1827404"/>
            <a:ext cx="4693552" cy="42166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7071965" y="2672217"/>
            <a:ext cx="3818301" cy="31767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优化考核体系：</a:t>
            </a:r>
            <a:r>
              <a:rPr lang="en-US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提高过程性评价比重，有效激励学生参与</a:t>
            </a:r>
            <a:r>
              <a:rPr lang="zh-CN" altLang="en-US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>
              <a:solidFill>
                <a:srgbClr val="4B5563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建立和谐关系：</a:t>
            </a:r>
            <a:r>
              <a:rPr lang="en-US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营造活跃、包容的课堂氛围，提升师生互动。</a:t>
            </a:r>
            <a:endParaRPr lang="en-US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7071965" y="2098972"/>
            <a:ext cx="3818301" cy="4262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对策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AutoShape 12"/>
          <p:cNvSpPr/>
          <p:nvPr/>
        </p:nvSpPr>
        <p:spPr>
          <a:xfrm>
            <a:off x="1917700" y="3732530"/>
            <a:ext cx="3909695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参与度差异：</a:t>
            </a:r>
            <a:r>
              <a:rPr lang="en-US" sz="1800" b="0" i="0" u="none" strike="noStrike">
                <a:solidFill>
                  <a:srgbClr val="4B556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部分学生习惯传统模式，互动积极性不高。</a:t>
            </a:r>
            <a:endParaRPr lang="en-US" sz="1800">
              <a:solidFill>
                <a:srgbClr val="4B5563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4425" y="4719955"/>
            <a:ext cx="1323340" cy="13239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9335" y="4699635"/>
            <a:ext cx="1334135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73074" y="854886"/>
            <a:ext cx="9931652" cy="416459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“云课堂+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BOPPPS”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模式的应用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价值</a:t>
            </a:r>
            <a:endParaRPr lang="zh-CN" altLang="en-US" sz="20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单圆角矩形 40"/>
          <p:cNvSpPr/>
          <p:nvPr>
            <p:custDataLst>
              <p:tags r:id="rId1"/>
            </p:custDataLst>
          </p:nvPr>
        </p:nvSpPr>
        <p:spPr>
          <a:xfrm flipH="1">
            <a:off x="696278" y="4255135"/>
            <a:ext cx="2254202" cy="681455"/>
          </a:xfrm>
          <a:prstGeom prst="round1Rect">
            <a:avLst>
              <a:gd name="adj" fmla="val 50000"/>
            </a:avLst>
          </a:prstGeom>
          <a:gradFill>
            <a:gsLst>
              <a:gs pos="90000">
                <a:schemeClr val="accent1">
                  <a:lumMod val="60000"/>
                  <a:lumOff val="40000"/>
                  <a:alpha val="100000"/>
                </a:schemeClr>
              </a:gs>
              <a:gs pos="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71755" rIns="323850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b="1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  <a:sym typeface="+mn-ea"/>
              </a:rPr>
              <a:t>连接师生</a:t>
            </a:r>
            <a:endParaRPr lang="en-US" altLang="en-US" b="1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  <a:sym typeface="+mn-ea"/>
            </a:endParaRPr>
          </a:p>
        </p:txBody>
      </p:sp>
      <p:sp>
        <p:nvSpPr>
          <p:cNvPr id="43" name="直角三角形 42"/>
          <p:cNvSpPr/>
          <p:nvPr>
            <p:custDataLst>
              <p:tags r:id="rId2"/>
            </p:custDataLst>
          </p:nvPr>
        </p:nvSpPr>
        <p:spPr>
          <a:xfrm rot="10800000">
            <a:off x="2686368" y="4670425"/>
            <a:ext cx="264548" cy="26454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单圆角矩形 43"/>
          <p:cNvSpPr/>
          <p:nvPr>
            <p:custDataLst>
              <p:tags r:id="rId3"/>
            </p:custDataLst>
          </p:nvPr>
        </p:nvSpPr>
        <p:spPr>
          <a:xfrm flipH="1">
            <a:off x="2683828" y="3989070"/>
            <a:ext cx="2254202" cy="681455"/>
          </a:xfrm>
          <a:prstGeom prst="round1Rect">
            <a:avLst>
              <a:gd name="adj" fmla="val 50000"/>
            </a:avLst>
          </a:prstGeom>
          <a:gradFill>
            <a:gsLst>
              <a:gs pos="90000">
                <a:schemeClr val="accent2">
                  <a:lumMod val="60000"/>
                  <a:lumOff val="4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71755" rIns="323850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b="1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  <a:sym typeface="+mn-ea"/>
              </a:rPr>
              <a:t>高效课堂</a:t>
            </a:r>
            <a:endParaRPr lang="en-US" b="1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  <a:sym typeface="+mn-ea"/>
            </a:endParaRPr>
          </a:p>
        </p:txBody>
      </p:sp>
      <p:sp>
        <p:nvSpPr>
          <p:cNvPr id="59" name="直角三角形 58"/>
          <p:cNvSpPr/>
          <p:nvPr>
            <p:custDataLst>
              <p:tags r:id="rId4"/>
            </p:custDataLst>
          </p:nvPr>
        </p:nvSpPr>
        <p:spPr>
          <a:xfrm rot="10800000">
            <a:off x="4673283" y="4403090"/>
            <a:ext cx="264548" cy="2645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5" name="单圆角矩形 44"/>
          <p:cNvSpPr/>
          <p:nvPr>
            <p:custDataLst>
              <p:tags r:id="rId5"/>
            </p:custDataLst>
          </p:nvPr>
        </p:nvSpPr>
        <p:spPr>
          <a:xfrm flipH="1">
            <a:off x="4673283" y="3721735"/>
            <a:ext cx="2254202" cy="681455"/>
          </a:xfrm>
          <a:prstGeom prst="round1Rect">
            <a:avLst>
              <a:gd name="adj" fmla="val 50000"/>
            </a:avLst>
          </a:prstGeom>
          <a:gradFill>
            <a:gsLst>
              <a:gs pos="90000">
                <a:schemeClr val="accent1">
                  <a:lumMod val="60000"/>
                  <a:lumOff val="40000"/>
                  <a:alpha val="100000"/>
                </a:schemeClr>
              </a:gs>
              <a:gs pos="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07950" rIns="288290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  <a:sym typeface="+mn-ea"/>
              </a:rPr>
              <a:t>学生学习闭环</a:t>
            </a:r>
            <a:endParaRPr lang="zh-CN" altLang="en-US" b="1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  <a:sym typeface="+mn-ea"/>
            </a:endParaRPr>
          </a:p>
        </p:txBody>
      </p:sp>
      <p:sp>
        <p:nvSpPr>
          <p:cNvPr id="46" name="直角三角形 45"/>
          <p:cNvSpPr/>
          <p:nvPr>
            <p:custDataLst>
              <p:tags r:id="rId6"/>
            </p:custDataLst>
          </p:nvPr>
        </p:nvSpPr>
        <p:spPr>
          <a:xfrm rot="10800000">
            <a:off x="6664008" y="4137660"/>
            <a:ext cx="264548" cy="26454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7" name="单圆角矩形 46"/>
          <p:cNvSpPr/>
          <p:nvPr>
            <p:custDataLst>
              <p:tags r:id="rId7"/>
            </p:custDataLst>
          </p:nvPr>
        </p:nvSpPr>
        <p:spPr>
          <a:xfrm flipH="1">
            <a:off x="6665913" y="3452495"/>
            <a:ext cx="2254202" cy="681455"/>
          </a:xfrm>
          <a:prstGeom prst="round1Rect">
            <a:avLst>
              <a:gd name="adj" fmla="val 50000"/>
            </a:avLst>
          </a:prstGeom>
          <a:gradFill>
            <a:gsLst>
              <a:gs pos="90000">
                <a:schemeClr val="accent2">
                  <a:lumMod val="60000"/>
                  <a:lumOff val="4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07950" rIns="288290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  <a:sym typeface="+mn-ea"/>
              </a:rPr>
              <a:t>教师角色转变</a:t>
            </a:r>
            <a:endParaRPr lang="zh-CN" altLang="en-US" b="1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  <a:sym typeface="+mn-ea"/>
            </a:endParaRPr>
          </a:p>
        </p:txBody>
      </p:sp>
      <p:sp>
        <p:nvSpPr>
          <p:cNvPr id="48" name="直角三角形 47"/>
          <p:cNvSpPr/>
          <p:nvPr>
            <p:custDataLst>
              <p:tags r:id="rId8"/>
            </p:custDataLst>
          </p:nvPr>
        </p:nvSpPr>
        <p:spPr>
          <a:xfrm rot="10800000">
            <a:off x="8655368" y="3869690"/>
            <a:ext cx="264548" cy="2645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9" name="任意多边形 48"/>
          <p:cNvSpPr/>
          <p:nvPr>
            <p:custDataLst>
              <p:tags r:id="rId9"/>
            </p:custDataLst>
          </p:nvPr>
        </p:nvSpPr>
        <p:spPr>
          <a:xfrm>
            <a:off x="8655368" y="2931160"/>
            <a:ext cx="2761830" cy="119877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88" h="1731">
                <a:moveTo>
                  <a:pt x="3123" y="0"/>
                </a:moveTo>
                <a:lnTo>
                  <a:pt x="3988" y="866"/>
                </a:lnTo>
                <a:lnTo>
                  <a:pt x="3122" y="1731"/>
                </a:lnTo>
                <a:lnTo>
                  <a:pt x="3122" y="1358"/>
                </a:lnTo>
                <a:lnTo>
                  <a:pt x="0" y="1358"/>
                </a:lnTo>
                <a:lnTo>
                  <a:pt x="0" y="866"/>
                </a:lnTo>
                <a:cubicBezTo>
                  <a:pt x="0" y="594"/>
                  <a:pt x="220" y="374"/>
                  <a:pt x="492" y="374"/>
                </a:cubicBezTo>
                <a:lnTo>
                  <a:pt x="3123" y="374"/>
                </a:lnTo>
                <a:lnTo>
                  <a:pt x="3123" y="0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  <a:alpha val="10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79705" tIns="144145" rIns="360045" bIns="1441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行楷简"/>
                <a:sym typeface="+mn-ea"/>
              </a:rPr>
              <a:t>价值引领与素养</a:t>
            </a:r>
            <a:endParaRPr lang="zh-CN" altLang="en-US" b="1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行楷简"/>
              <a:sym typeface="+mn-ea"/>
            </a:endParaRPr>
          </a:p>
        </p:txBody>
      </p:sp>
      <p:sp>
        <p:nvSpPr>
          <p:cNvPr id="52" name="正文"/>
          <p:cNvSpPr txBox="1"/>
          <p:nvPr>
            <p:custDataLst>
              <p:tags r:id="rId10"/>
            </p:custDataLst>
          </p:nvPr>
        </p:nvSpPr>
        <p:spPr>
          <a:xfrm>
            <a:off x="678498" y="2856865"/>
            <a:ext cx="2005582" cy="1277035"/>
          </a:xfrm>
          <a:prstGeom prst="rect">
            <a:avLst/>
          </a:prstGeom>
          <a:noFill/>
        </p:spPr>
        <p:txBody>
          <a:bodyPr wrap="square" lIns="0" tIns="0" rIns="0" bIns="0" rtlCol="0" anchor="b" anchorCtr="0"/>
          <a:lstStyle/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Regular"/>
                <a:sym typeface="+mn-ea"/>
              </a:rPr>
              <a:t>打破课前、课中、课后壁垒，构建无缝衔接的学习共同体。</a:t>
            </a:r>
            <a:r>
              <a:rPr lang="zh-CN" altLang="en-US" sz="16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Regular"/>
                <a:sym typeface="+mn-ea"/>
              </a:rPr>
              <a:t>双向刺激“教”与“学”的活力。</a:t>
            </a:r>
            <a:endParaRPr lang="zh-CN" altLang="en-US" sz="1600" spc="130" dirty="0">
              <a:ln>
                <a:noFill/>
                <a:prstDash val="sysDot"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Regular"/>
              <a:sym typeface="+mn-ea"/>
            </a:endParaRPr>
          </a:p>
        </p:txBody>
      </p:sp>
      <p:sp>
        <p:nvSpPr>
          <p:cNvPr id="56" name="正文"/>
          <p:cNvSpPr txBox="1"/>
          <p:nvPr>
            <p:custDataLst>
              <p:tags r:id="rId11"/>
            </p:custDataLst>
          </p:nvPr>
        </p:nvSpPr>
        <p:spPr>
          <a:xfrm>
            <a:off x="2930208" y="5025390"/>
            <a:ext cx="2005582" cy="11395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Regular"/>
                <a:sym typeface="+mn-ea"/>
              </a:rPr>
              <a:t>告别传统“满堂灌”模式，激发学生探索欲，实现主动学习与深度思考。</a:t>
            </a:r>
            <a:endParaRPr lang="en-US" sz="160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Regular"/>
            </a:endParaRPr>
          </a:p>
          <a:p>
            <a:pPr lvl="0" algn="ctr">
              <a:lnSpc>
                <a:spcPct val="130000"/>
              </a:lnSpc>
              <a:buClrTx/>
              <a:buSzTx/>
              <a:buFontTx/>
            </a:pPr>
            <a:endParaRPr lang="zh-CN" altLang="en-US" sz="1600" spc="13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0" name="正文"/>
          <p:cNvSpPr txBox="1"/>
          <p:nvPr>
            <p:custDataLst>
              <p:tags r:id="rId12"/>
            </p:custDataLst>
          </p:nvPr>
        </p:nvSpPr>
        <p:spPr>
          <a:xfrm>
            <a:off x="4673283" y="2277110"/>
            <a:ext cx="2005582" cy="1277035"/>
          </a:xfrm>
          <a:prstGeom prst="rect">
            <a:avLst/>
          </a:prstGeom>
          <a:noFill/>
        </p:spPr>
        <p:txBody>
          <a:bodyPr wrap="square" lIns="0" tIns="0" rIns="0" bIns="0" rtlCol="0" anchor="b" anchorCtr="0"/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6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Regular"/>
                <a:sym typeface="+mn-ea"/>
              </a:rPr>
              <a:t>构建“感知-提问-求知-升华”的连续闭环，全面提升自学能力与思辨能力，实现理论知识与实践应用的有机整合。</a:t>
            </a:r>
            <a:endParaRPr lang="zh-CN" altLang="en-US" sz="1600" spc="130" dirty="0">
              <a:ln>
                <a:noFill/>
                <a:prstDash val="sysDot"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Regular"/>
              <a:sym typeface="+mn-ea"/>
            </a:endParaRPr>
          </a:p>
        </p:txBody>
      </p:sp>
      <p:sp>
        <p:nvSpPr>
          <p:cNvPr id="66" name="正文"/>
          <p:cNvSpPr txBox="1"/>
          <p:nvPr>
            <p:custDataLst>
              <p:tags r:id="rId13"/>
            </p:custDataLst>
          </p:nvPr>
        </p:nvSpPr>
        <p:spPr>
          <a:xfrm>
            <a:off x="6947853" y="4486910"/>
            <a:ext cx="2005582" cy="11395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5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Regular"/>
                <a:sym typeface="+mn-ea"/>
              </a:rPr>
              <a:t>从“知识传递者”转变为“学习引导者”，利用云平台打通课前-课中-课后全流程，基于数据反馈动态调整教学设计。</a:t>
            </a:r>
            <a:endParaRPr lang="en-US" altLang="zh-CN" sz="1500" spc="130" dirty="0">
              <a:ln>
                <a:noFill/>
                <a:prstDash val="sysDot"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Regular"/>
              <a:sym typeface="+mn-ea"/>
            </a:endParaRPr>
          </a:p>
        </p:txBody>
      </p:sp>
      <p:sp>
        <p:nvSpPr>
          <p:cNvPr id="70" name="正文"/>
          <p:cNvSpPr txBox="1"/>
          <p:nvPr>
            <p:custDataLst>
              <p:tags r:id="rId14"/>
            </p:custDataLst>
          </p:nvPr>
        </p:nvSpPr>
        <p:spPr>
          <a:xfrm>
            <a:off x="8810943" y="1684020"/>
            <a:ext cx="2005582" cy="13562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2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6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Regular"/>
                <a:sym typeface="+mn-ea"/>
              </a:rPr>
              <a:t>在传授专业知识的同时，融入工匠精神与社会责任感教育，坚定学生的文化自信，厚植爱国主义情怀。</a:t>
            </a:r>
            <a:endParaRPr lang="zh-CN" altLang="en-US" sz="1600" spc="13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41" grpId="1" animBg="1"/>
      <p:bldP spid="43" grpId="1" animBg="1"/>
      <p:bldP spid="44" grpId="1" animBg="1"/>
      <p:bldP spid="59" grpId="1" animBg="1"/>
      <p:bldP spid="45" grpId="1" animBg="1"/>
      <p:bldP spid="46" grpId="1" animBg="1"/>
      <p:bldP spid="47" grpId="1" animBg="1"/>
      <p:bldP spid="48" grpId="1" animBg="1"/>
      <p:bldP spid="49" grpId="1" animBg="1"/>
      <p:bldP spid="52" grpId="1"/>
      <p:bldP spid="56" grpId="1"/>
      <p:bldP spid="50" grpId="1"/>
      <p:bldP spid="66" grpId="1"/>
      <p:bldP spid="7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73074" y="793291"/>
            <a:ext cx="9931652" cy="416459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生成式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合理介入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规范</a:t>
            </a:r>
            <a:endParaRPr lang="zh-CN" altLang="en-US" sz="20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38" name="圆角矩形 37"/>
          <p:cNvSpPr/>
          <p:nvPr>
            <p:custDataLst>
              <p:tags r:id="rId1"/>
            </p:custDataLst>
          </p:nvPr>
        </p:nvSpPr>
        <p:spPr>
          <a:xfrm>
            <a:off x="988695" y="1369060"/>
            <a:ext cx="10575290" cy="1433830"/>
          </a:xfrm>
          <a:prstGeom prst="roundRect">
            <a:avLst>
              <a:gd name="adj" fmla="val 9814"/>
            </a:avLst>
          </a:prstGeom>
          <a:ln w="95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正文"/>
          <p:cNvSpPr txBox="1"/>
          <p:nvPr>
            <p:custDataLst>
              <p:tags r:id="rId2"/>
            </p:custDataLst>
          </p:nvPr>
        </p:nvSpPr>
        <p:spPr>
          <a:xfrm>
            <a:off x="2197735" y="1924685"/>
            <a:ext cx="9195435" cy="755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定环节，明确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用在什么教学场景；定时长，控制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使用时间；定边界，清晰划定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只辅助、不替代的职责界限。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标题"/>
          <p:cNvSpPr txBox="1"/>
          <p:nvPr>
            <p:custDataLst>
              <p:tags r:id="rId3"/>
            </p:custDataLst>
          </p:nvPr>
        </p:nvSpPr>
        <p:spPr>
          <a:xfrm>
            <a:off x="2204564" y="1507372"/>
            <a:ext cx="5444369" cy="41801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坚持三定管控</a:t>
            </a:r>
            <a:endParaRPr lang="zh-CN" altLang="en-US" sz="2000" b="1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椭圆 43"/>
          <p:cNvSpPr/>
          <p:nvPr>
            <p:custDataLst>
              <p:tags r:id="rId4"/>
            </p:custDataLst>
          </p:nvPr>
        </p:nvSpPr>
        <p:spPr>
          <a:xfrm>
            <a:off x="1323362" y="1624441"/>
            <a:ext cx="669332" cy="67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altLang="zh-CN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6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88695" y="3196590"/>
            <a:ext cx="10575290" cy="1433830"/>
            <a:chOff x="1557" y="5034"/>
            <a:chExt cx="16654" cy="2258"/>
          </a:xfrm>
        </p:grpSpPr>
        <p:sp useBgFill="1">
          <p:nvSpPr>
            <p:cNvPr id="41" name="圆角矩形 40"/>
            <p:cNvSpPr/>
            <p:nvPr>
              <p:custDataLst>
                <p:tags r:id="rId5"/>
              </p:custDataLst>
            </p:nvPr>
          </p:nvSpPr>
          <p:spPr>
            <a:xfrm>
              <a:off x="1557" y="5034"/>
              <a:ext cx="16654" cy="2258"/>
            </a:xfrm>
            <a:prstGeom prst="roundRect">
              <a:avLst>
                <a:gd name="adj" fmla="val 9814"/>
              </a:avLst>
            </a:prstGeom>
            <a:ln w="9525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正文"/>
            <p:cNvSpPr txBox="1"/>
            <p:nvPr>
              <p:custDataLst>
                <p:tags r:id="rId6"/>
              </p:custDataLst>
            </p:nvPr>
          </p:nvSpPr>
          <p:spPr>
            <a:xfrm>
              <a:off x="3461" y="5909"/>
              <a:ext cx="14477" cy="11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just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有预案，提前应对技术故障与生成偏差；有审核，对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AI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生成内容与评价结果双重把关；有纠偏，即时纠正错误，课后持续复盘改进。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3" name="标题"/>
            <p:cNvSpPr txBox="1"/>
            <p:nvPr>
              <p:custDataLst>
                <p:tags r:id="rId7"/>
              </p:custDataLst>
            </p:nvPr>
          </p:nvSpPr>
          <p:spPr>
            <a:xfrm>
              <a:off x="3471" y="5252"/>
              <a:ext cx="8574" cy="65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坚守三有底线</a:t>
              </a:r>
              <a:endParaRPr lang="zh-CN" altLang="en-US" sz="2000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8"/>
              </p:custDataLst>
            </p:nvPr>
          </p:nvSpPr>
          <p:spPr>
            <a:xfrm>
              <a:off x="2084" y="5450"/>
              <a:ext cx="1054" cy="10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16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88695" y="5031740"/>
            <a:ext cx="10575290" cy="1433830"/>
            <a:chOff x="1557" y="7924"/>
            <a:chExt cx="16654" cy="2258"/>
          </a:xfrm>
        </p:grpSpPr>
        <p:sp useBgFill="1">
          <p:nvSpPr>
            <p:cNvPr id="46" name="圆角矩形 45"/>
            <p:cNvSpPr/>
            <p:nvPr>
              <p:custDataLst>
                <p:tags r:id="rId9"/>
              </p:custDataLst>
            </p:nvPr>
          </p:nvSpPr>
          <p:spPr>
            <a:xfrm>
              <a:off x="1557" y="7924"/>
              <a:ext cx="16654" cy="2258"/>
            </a:xfrm>
            <a:prstGeom prst="roundRect">
              <a:avLst>
                <a:gd name="adj" fmla="val 9814"/>
              </a:avLst>
            </a:prstGeom>
            <a:ln w="9525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正文"/>
            <p:cNvSpPr txBox="1"/>
            <p:nvPr>
              <p:custDataLst>
                <p:tags r:id="rId10"/>
              </p:custDataLst>
            </p:nvPr>
          </p:nvSpPr>
          <p:spPr>
            <a:xfrm>
              <a:off x="3461" y="8799"/>
              <a:ext cx="14477" cy="11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just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教学设计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→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平台预演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→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规范建任务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→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适度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AI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介入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→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实时纠偏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→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人工终审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→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复盘优化。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8" name="标题"/>
            <p:cNvSpPr txBox="1"/>
            <p:nvPr>
              <p:custDataLst>
                <p:tags r:id="rId11"/>
              </p:custDataLst>
            </p:nvPr>
          </p:nvSpPr>
          <p:spPr>
            <a:xfrm>
              <a:off x="3471" y="8141"/>
              <a:ext cx="8574" cy="65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遵循标准流程</a:t>
              </a:r>
              <a:endParaRPr lang="zh-CN" altLang="en-US" sz="2000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12"/>
              </p:custDataLst>
            </p:nvPr>
          </p:nvSpPr>
          <p:spPr>
            <a:xfrm>
              <a:off x="2084" y="8340"/>
              <a:ext cx="1054" cy="1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16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altLang="zh-CN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梯形 4"/>
          <p:cNvSpPr/>
          <p:nvPr/>
        </p:nvSpPr>
        <p:spPr>
          <a:xfrm rot="5400000">
            <a:off x="1151255" y="1598930"/>
            <a:ext cx="1172210" cy="3475355"/>
          </a:xfrm>
          <a:prstGeom prst="trapezoid">
            <a:avLst>
              <a:gd name="adj" fmla="val 25486"/>
            </a:avLst>
          </a:prstGeom>
          <a:gradFill>
            <a:gsLst>
              <a:gs pos="0">
                <a:sysClr val="window" lastClr="FFFFFF">
                  <a:lumMod val="95000"/>
                </a:sysClr>
              </a:gs>
              <a:gs pos="51000">
                <a:srgbClr val="1F497D">
                  <a:lumMod val="40000"/>
                  <a:lumOff val="60000"/>
                </a:srgbClr>
              </a:gs>
              <a:gs pos="100000">
                <a:srgbClr val="336699"/>
              </a:gs>
            </a:gsLst>
            <a:lin ang="16200000" scaled="0"/>
          </a:gradFill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469220" y="3075560"/>
            <a:ext cx="3253560" cy="540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zh-CN" altLang="en-US" sz="5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敬请批评指正！</a:t>
            </a:r>
            <a:endParaRPr lang="zh-CN" altLang="en-US" sz="54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505" y="2247265"/>
            <a:ext cx="4064000" cy="914400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endParaRPr lang="zh-CN" altLang="en-US" sz="24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梯形 5"/>
          <p:cNvSpPr/>
          <p:nvPr/>
        </p:nvSpPr>
        <p:spPr>
          <a:xfrm rot="16200000" flipH="1">
            <a:off x="9825990" y="1556385"/>
            <a:ext cx="1172210" cy="3559810"/>
          </a:xfrm>
          <a:prstGeom prst="trapezoid">
            <a:avLst>
              <a:gd name="adj" fmla="val 24698"/>
            </a:avLst>
          </a:prstGeom>
          <a:gradFill>
            <a:gsLst>
              <a:gs pos="0">
                <a:sysClr val="window" lastClr="FFFFFF">
                  <a:lumMod val="95000"/>
                </a:sysClr>
              </a:gs>
              <a:gs pos="51000">
                <a:srgbClr val="1F497D">
                  <a:lumMod val="40000"/>
                  <a:lumOff val="60000"/>
                </a:srgbClr>
              </a:gs>
              <a:gs pos="100000">
                <a:srgbClr val="336699"/>
              </a:gs>
            </a:gsLst>
            <a:lin ang="16200000" scaled="0"/>
          </a:gradFill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6548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1" name="object 3"/>
          <p:cNvSpPr/>
          <p:nvPr/>
        </p:nvSpPr>
        <p:spPr>
          <a:xfrm>
            <a:off x="368934" y="1751070"/>
            <a:ext cx="11189208" cy="438912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"/>
          <p:cNvSpPr txBox="1"/>
          <p:nvPr/>
        </p:nvSpPr>
        <p:spPr>
          <a:xfrm>
            <a:off x="799414" y="2252540"/>
            <a:ext cx="3337560" cy="141351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800" b="1" dirty="0" err="1">
                <a:latin typeface="微软雅黑" panose="020B0503020204020204" charset="-122"/>
                <a:cs typeface="微软雅黑" panose="020B0503020204020204" charset="-122"/>
              </a:rPr>
              <a:t>一、</a:t>
            </a: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政策驱动与时代需求</a:t>
            </a:r>
            <a:endParaRPr sz="1400" b="1" spc="-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67665">
              <a:lnSpc>
                <a:spcPct val="100000"/>
              </a:lnSpc>
              <a:spcBef>
                <a:spcPts val="850"/>
              </a:spcBef>
            </a:pPr>
            <a:r>
              <a:rPr sz="1400" spc="-5" dirty="0" smtClean="0">
                <a:latin typeface="微软雅黑" panose="020B0503020204020204" charset="-122"/>
                <a:cs typeface="微软雅黑" panose="020B0503020204020204" charset="-122"/>
              </a:rPr>
              <a:t>1、</a:t>
            </a:r>
            <a:r>
              <a:rPr lang="en-US" sz="1400" spc="-5" dirty="0" smtClean="0">
                <a:latin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1400" spc="-5" dirty="0" smtClean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en-US" sz="1400" dirty="0" smtClean="0">
                <a:latin typeface="微软雅黑" panose="020B0503020204020204" charset="-122"/>
                <a:cs typeface="微软雅黑" panose="020B0503020204020204" charset="-122"/>
              </a:rPr>
              <a:t>“六卓越一拔尖”计划2.0</a:t>
            </a:r>
            <a:endParaRPr lang="zh-CN" altLang="en-US" sz="1400" dirty="0" smtClean="0">
              <a:latin typeface="微软雅黑" panose="020B0503020204020204" charset="-122"/>
              <a:cs typeface="微软雅黑" panose="020B0503020204020204" charset="-122"/>
            </a:endParaRPr>
          </a:p>
          <a:p>
            <a:pPr marL="367665">
              <a:lnSpc>
                <a:spcPct val="100000"/>
              </a:lnSpc>
              <a:spcBef>
                <a:spcPts val="960"/>
              </a:spcBef>
            </a:pPr>
            <a:r>
              <a:rPr sz="1400" spc="-10" dirty="0" smtClean="0"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400" spc="-5" dirty="0">
                <a:latin typeface="微软雅黑" panose="020B0503020204020204" charset="-122"/>
                <a:cs typeface="微软雅黑" panose="020B0503020204020204" charset="-122"/>
              </a:rPr>
              <a:t>教育信息化深入发展</a:t>
            </a:r>
            <a:endParaRPr lang="zh-CN" altLang="en-US" sz="1400" spc="-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67665">
              <a:lnSpc>
                <a:spcPct val="100000"/>
              </a:lnSpc>
              <a:spcBef>
                <a:spcPts val="960"/>
              </a:spcBef>
            </a:pPr>
            <a:r>
              <a:rPr lang="en-US" sz="1400" spc="-5" dirty="0"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spc="-5" dirty="0" smtClean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1400" spc="-5" dirty="0" smtClean="0">
                <a:latin typeface="微软雅黑" panose="020B0503020204020204" charset="-122"/>
                <a:cs typeface="微软雅黑" panose="020B0503020204020204" charset="-122"/>
              </a:rPr>
              <a:t>社会提出</a:t>
            </a:r>
            <a:r>
              <a:rPr lang="zh-CN" altLang="en-US" sz="1400" spc="-5" dirty="0" smtClean="0">
                <a:latin typeface="微软雅黑" panose="020B0503020204020204" charset="-122"/>
                <a:cs typeface="微软雅黑" panose="020B0503020204020204" charset="-122"/>
              </a:rPr>
              <a:t>人才培养</a:t>
            </a:r>
            <a:r>
              <a:rPr lang="zh-CN" altLang="en-US" sz="1400" spc="-5" dirty="0" smtClean="0">
                <a:latin typeface="微软雅黑" panose="020B0503020204020204" charset="-122"/>
                <a:cs typeface="微软雅黑" panose="020B0503020204020204" charset="-122"/>
              </a:rPr>
              <a:t>新要求</a:t>
            </a:r>
            <a:endParaRPr lang="zh-CN" altLang="en-US" sz="1400" spc="-5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5"/>
          <p:cNvSpPr txBox="1"/>
          <p:nvPr/>
        </p:nvSpPr>
        <p:spPr>
          <a:xfrm>
            <a:off x="763142" y="4144034"/>
            <a:ext cx="3971925" cy="135699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二、</a:t>
            </a:r>
            <a:r>
              <a:rPr lang="zh-CN" sz="1400" b="1" spc="-5" dirty="0">
                <a:latin typeface="微软雅黑" panose="020B0503020204020204" charset="-122"/>
                <a:cs typeface="微软雅黑" panose="020B0503020204020204" charset="-122"/>
              </a:rPr>
              <a:t>传统教学模式的局限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92430">
              <a:lnSpc>
                <a:spcPct val="100000"/>
              </a:lnSpc>
              <a:spcBef>
                <a:spcPts val="870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1、</a:t>
            </a:r>
            <a:r>
              <a:rPr lang="zh-CN" sz="1400" spc="-5" dirty="0">
                <a:latin typeface="微软雅黑" panose="020B0503020204020204" charset="-122"/>
                <a:cs typeface="微软雅黑" panose="020B0503020204020204" charset="-122"/>
              </a:rPr>
              <a:t>教师中心地位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92430">
              <a:lnSpc>
                <a:spcPct val="100000"/>
              </a:lnSpc>
              <a:spcBef>
                <a:spcPts val="960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2、</a:t>
            </a:r>
            <a:r>
              <a:rPr lang="zh-CN" sz="1400" spc="-5" dirty="0">
                <a:latin typeface="微软雅黑" panose="020B0503020204020204" charset="-122"/>
                <a:cs typeface="微软雅黑" panose="020B0503020204020204" charset="-122"/>
              </a:rPr>
              <a:t>学生专注度下降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92430">
              <a:lnSpc>
                <a:spcPct val="100000"/>
              </a:lnSpc>
              <a:spcBef>
                <a:spcPts val="960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3、</a:t>
            </a:r>
            <a:r>
              <a:rPr lang="zh-CN" sz="1400" spc="-5" dirty="0">
                <a:latin typeface="微软雅黑" panose="020B0503020204020204" charset="-122"/>
                <a:cs typeface="微软雅黑" panose="020B0503020204020204" charset="-122"/>
              </a:rPr>
              <a:t>学习效果</a:t>
            </a:r>
            <a:r>
              <a:rPr lang="zh-CN" sz="1400" spc="-5" dirty="0">
                <a:latin typeface="微软雅黑" panose="020B0503020204020204" charset="-122"/>
                <a:cs typeface="微软雅黑" panose="020B0503020204020204" charset="-122"/>
              </a:rPr>
              <a:t>不佳</a:t>
            </a:r>
            <a:endParaRPr lang="zh-CN" sz="14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object 6"/>
          <p:cNvSpPr txBox="1"/>
          <p:nvPr/>
        </p:nvSpPr>
        <p:spPr>
          <a:xfrm>
            <a:off x="7105395" y="2417693"/>
            <a:ext cx="4215765" cy="305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err="1">
                <a:latin typeface="+mj-ea"/>
                <a:ea typeface="+mj-ea"/>
                <a:cs typeface="微软雅黑" panose="020B0503020204020204" charset="-122"/>
              </a:rPr>
              <a:t>三、模式革新与融合</a:t>
            </a:r>
            <a:endParaRPr sz="1400" b="1" dirty="0" err="1">
              <a:latin typeface="+mj-ea"/>
              <a:ea typeface="+mj-ea"/>
              <a:cs typeface="微软雅黑" panose="020B0503020204020204" charset="-122"/>
            </a:endParaRPr>
          </a:p>
          <a:p>
            <a:pPr marL="24765">
              <a:lnSpc>
                <a:spcPct val="100000"/>
              </a:lnSpc>
              <a:spcBef>
                <a:spcPts val="1390"/>
              </a:spcBef>
            </a:pPr>
            <a:r>
              <a:rPr lang="en-US" sz="1400" spc="-10" dirty="0">
                <a:latin typeface="+mj-ea"/>
                <a:ea typeface="+mj-ea"/>
                <a:cs typeface="微软雅黑" panose="020B0503020204020204" charset="-122"/>
              </a:rPr>
              <a:t>     </a:t>
            </a:r>
            <a:r>
              <a:rPr sz="1400" spc="-10" dirty="0">
                <a:latin typeface="+mj-ea"/>
                <a:ea typeface="+mj-ea"/>
                <a:cs typeface="微软雅黑" panose="020B0503020204020204" charset="-122"/>
              </a:rPr>
              <a:t>1、</a:t>
            </a:r>
            <a:r>
              <a:rPr lang="zh-CN" sz="1400" spc="-10" dirty="0">
                <a:latin typeface="+mj-ea"/>
                <a:ea typeface="+mj-ea"/>
                <a:cs typeface="微软雅黑" panose="020B0503020204020204" charset="-122"/>
              </a:rPr>
              <a:t>引入</a:t>
            </a:r>
            <a:r>
              <a:rPr lang="en-US" altLang="zh-CN" sz="1400" spc="-5" dirty="0">
                <a:latin typeface="+mj-ea"/>
                <a:ea typeface="+mj-ea"/>
                <a:cs typeface="微软雅黑" panose="020B0503020204020204" charset="-122"/>
              </a:rPr>
              <a:t>BOPPPS</a:t>
            </a:r>
            <a:r>
              <a:rPr lang="zh-CN" altLang="en-US" sz="1400" spc="-5" dirty="0">
                <a:latin typeface="+mj-ea"/>
                <a:ea typeface="+mj-ea"/>
                <a:cs typeface="微软雅黑" panose="020B0503020204020204" charset="-122"/>
              </a:rPr>
              <a:t>教学模式</a:t>
            </a:r>
            <a:endParaRPr lang="zh-CN" altLang="en-US" sz="1400" spc="-5" dirty="0">
              <a:latin typeface="+mj-ea"/>
              <a:ea typeface="+mj-ea"/>
              <a:cs typeface="微软雅黑" panose="020B0503020204020204" charset="-122"/>
            </a:endParaRPr>
          </a:p>
          <a:p>
            <a:pPr marL="24765">
              <a:lnSpc>
                <a:spcPct val="100000"/>
              </a:lnSpc>
              <a:spcBef>
                <a:spcPts val="1390"/>
              </a:spcBef>
            </a:pPr>
            <a:r>
              <a:rPr lang="en-US" sz="1400" spc="-5" dirty="0">
                <a:latin typeface="+mj-ea"/>
                <a:ea typeface="+mj-ea"/>
                <a:cs typeface="微软雅黑" panose="020B0503020204020204" charset="-122"/>
              </a:rPr>
              <a:t>     </a:t>
            </a:r>
            <a:r>
              <a:rPr sz="1400" spc="-5" dirty="0">
                <a:latin typeface="+mj-ea"/>
                <a:ea typeface="+mj-ea"/>
                <a:cs typeface="微软雅黑" panose="020B0503020204020204" charset="-122"/>
              </a:rPr>
              <a:t>2、</a:t>
            </a:r>
            <a:r>
              <a:rPr lang="zh-CN" sz="1400" spc="-5" dirty="0">
                <a:latin typeface="+mj-ea"/>
                <a:ea typeface="+mj-ea"/>
                <a:cs typeface="微软雅黑" panose="020B0503020204020204" charset="-122"/>
              </a:rPr>
              <a:t>融合云平台技术</a:t>
            </a:r>
            <a:endParaRPr lang="zh-CN" sz="1400" spc="-5" dirty="0">
              <a:latin typeface="+mj-ea"/>
              <a:ea typeface="+mj-ea"/>
              <a:cs typeface="微软雅黑" panose="020B0503020204020204" charset="-122"/>
            </a:endParaRPr>
          </a:p>
          <a:p>
            <a:pPr marL="24765">
              <a:lnSpc>
                <a:spcPct val="100000"/>
              </a:lnSpc>
              <a:spcBef>
                <a:spcPts val="1390"/>
              </a:spcBef>
            </a:pPr>
            <a:endParaRPr lang="zh-CN" sz="1400" b="1" spc="-5" dirty="0">
              <a:latin typeface="+mj-ea"/>
              <a:ea typeface="+mj-ea"/>
              <a:cs typeface="微软雅黑" panose="020B0503020204020204" charset="-122"/>
            </a:endParaRPr>
          </a:p>
          <a:p>
            <a:pPr marL="24765">
              <a:lnSpc>
                <a:spcPct val="100000"/>
              </a:lnSpc>
              <a:spcBef>
                <a:spcPts val="1390"/>
              </a:spcBef>
            </a:pPr>
            <a:r>
              <a:rPr sz="1400" b="1" dirty="0">
                <a:latin typeface="+mj-ea"/>
                <a:ea typeface="+mj-ea"/>
                <a:cs typeface="微软雅黑" panose="020B0503020204020204" charset="-122"/>
              </a:rPr>
              <a:t>四、实践应用意义</a:t>
            </a:r>
            <a:endParaRPr sz="1400" b="1" dirty="0">
              <a:latin typeface="+mj-ea"/>
              <a:ea typeface="+mj-ea"/>
              <a:cs typeface="微软雅黑" panose="020B0503020204020204" charset="-122"/>
            </a:endParaRPr>
          </a:p>
          <a:p>
            <a:pPr marL="41275">
              <a:lnSpc>
                <a:spcPct val="100000"/>
              </a:lnSpc>
              <a:spcBef>
                <a:spcPts val="750"/>
              </a:spcBef>
            </a:pPr>
            <a:r>
              <a:rPr lang="en-US" sz="1400" spc="-5" dirty="0">
                <a:latin typeface="+mj-ea"/>
                <a:ea typeface="+mj-ea"/>
                <a:cs typeface="微软雅黑" panose="020B0503020204020204" charset="-122"/>
              </a:rPr>
              <a:t>    </a:t>
            </a:r>
            <a:r>
              <a:rPr sz="1400" spc="-5" dirty="0">
                <a:latin typeface="+mj-ea"/>
                <a:ea typeface="+mj-ea"/>
                <a:cs typeface="微软雅黑" panose="020B0503020204020204" charset="-122"/>
              </a:rPr>
              <a:t>1、</a:t>
            </a:r>
            <a:r>
              <a:rPr lang="zh-CN" altLang="en-US" sz="1400" spc="-5" dirty="0">
                <a:latin typeface="+mj-ea"/>
                <a:ea typeface="+mj-ea"/>
                <a:cs typeface="微软雅黑" panose="020B0503020204020204" charset="-122"/>
              </a:rPr>
              <a:t>呼应政策导向</a:t>
            </a:r>
            <a:endParaRPr lang="zh-CN" altLang="en-US" sz="1400" spc="-5" dirty="0">
              <a:latin typeface="+mj-ea"/>
              <a:ea typeface="+mj-ea"/>
              <a:cs typeface="微软雅黑" panose="020B0503020204020204" charset="-122"/>
            </a:endParaRPr>
          </a:p>
          <a:p>
            <a:pPr marL="41275">
              <a:lnSpc>
                <a:spcPct val="100000"/>
              </a:lnSpc>
              <a:spcBef>
                <a:spcPts val="750"/>
              </a:spcBef>
            </a:pPr>
            <a:r>
              <a:rPr lang="en-US" sz="1400" spc="-5" dirty="0">
                <a:latin typeface="+mj-ea"/>
                <a:ea typeface="+mj-ea"/>
                <a:cs typeface="微软雅黑" panose="020B0503020204020204" charset="-122"/>
              </a:rPr>
              <a:t>    </a:t>
            </a:r>
            <a:r>
              <a:rPr sz="1400" spc="-5" dirty="0">
                <a:latin typeface="+mj-ea"/>
                <a:ea typeface="+mj-ea"/>
                <a:cs typeface="微软雅黑" panose="020B0503020204020204" charset="-122"/>
              </a:rPr>
              <a:t>2、</a:t>
            </a:r>
            <a:r>
              <a:rPr lang="zh-CN" sz="1400" spc="-5" dirty="0">
                <a:latin typeface="+mj-ea"/>
                <a:ea typeface="+mj-ea"/>
                <a:cs typeface="微软雅黑" panose="020B0503020204020204" charset="-122"/>
              </a:rPr>
              <a:t>解决传统痛点</a:t>
            </a:r>
            <a:endParaRPr lang="zh-CN" sz="1400" spc="-5" dirty="0">
              <a:latin typeface="+mj-ea"/>
              <a:ea typeface="+mj-ea"/>
              <a:cs typeface="微软雅黑" panose="020B0503020204020204" charset="-122"/>
            </a:endParaRPr>
          </a:p>
          <a:p>
            <a:pPr marL="41275">
              <a:lnSpc>
                <a:spcPct val="100000"/>
              </a:lnSpc>
              <a:spcBef>
                <a:spcPts val="750"/>
              </a:spcBef>
            </a:pPr>
            <a:r>
              <a:rPr lang="en-US" sz="1400" spc="-5" dirty="0">
                <a:latin typeface="+mj-ea"/>
                <a:ea typeface="+mj-ea"/>
                <a:cs typeface="微软雅黑" panose="020B0503020204020204" charset="-122"/>
              </a:rPr>
              <a:t>    </a:t>
            </a:r>
            <a:r>
              <a:rPr sz="1400" spc="-5" dirty="0">
                <a:latin typeface="+mj-ea"/>
                <a:ea typeface="+mj-ea"/>
                <a:cs typeface="微软雅黑" panose="020B0503020204020204" charset="-122"/>
              </a:rPr>
              <a:t>3、</a:t>
            </a:r>
            <a:r>
              <a:rPr lang="zh-CN" sz="1400" spc="-5" dirty="0">
                <a:latin typeface="+mj-ea"/>
                <a:ea typeface="+mj-ea"/>
                <a:cs typeface="微软雅黑" panose="020B0503020204020204" charset="-122"/>
              </a:rPr>
              <a:t>推动教学</a:t>
            </a:r>
            <a:r>
              <a:rPr lang="zh-CN" sz="1400" spc="-5" dirty="0">
                <a:latin typeface="+mj-ea"/>
                <a:ea typeface="+mj-ea"/>
                <a:cs typeface="微软雅黑" panose="020B0503020204020204" charset="-122"/>
              </a:rPr>
              <a:t>变革</a:t>
            </a:r>
            <a:endParaRPr sz="1400" dirty="0">
              <a:latin typeface="+mj-ea"/>
              <a:ea typeface="+mj-ea"/>
              <a:cs typeface="微软雅黑" panose="020B0503020204020204" charset="-122"/>
            </a:endParaRPr>
          </a:p>
          <a:p>
            <a:pPr marL="41275">
              <a:lnSpc>
                <a:spcPct val="100000"/>
              </a:lnSpc>
              <a:spcBef>
                <a:spcPts val="770"/>
              </a:spcBef>
            </a:pPr>
            <a:r>
              <a:rPr lang="en-US" sz="1400" spc="-5" dirty="0">
                <a:latin typeface="+mj-ea"/>
                <a:ea typeface="+mj-ea"/>
                <a:cs typeface="微软雅黑" panose="020B0503020204020204" charset="-122"/>
              </a:rPr>
              <a:t>    </a:t>
            </a:r>
            <a:r>
              <a:rPr sz="1400" spc="-5" dirty="0">
                <a:latin typeface="+mj-ea"/>
                <a:ea typeface="+mj-ea"/>
                <a:cs typeface="微软雅黑" panose="020B0503020204020204" charset="-122"/>
              </a:rPr>
              <a:t>4、</a:t>
            </a:r>
            <a:r>
              <a:rPr lang="zh-CN" sz="1400" spc="-5" dirty="0">
                <a:latin typeface="+mj-ea"/>
                <a:ea typeface="+mj-ea"/>
                <a:cs typeface="微软雅黑" panose="020B0503020204020204" charset="-122"/>
              </a:rPr>
              <a:t>赋能智慧</a:t>
            </a:r>
            <a:r>
              <a:rPr lang="zh-CN" sz="1400" spc="-5" dirty="0">
                <a:latin typeface="+mj-ea"/>
                <a:ea typeface="+mj-ea"/>
                <a:cs typeface="微软雅黑" panose="020B0503020204020204" charset="-122"/>
              </a:rPr>
              <a:t>教育</a:t>
            </a:r>
            <a:endParaRPr lang="zh-CN" sz="1400" spc="-5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5480" y="1040765"/>
            <a:ext cx="609600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5000"/>
              </a:lnSpc>
              <a:defRPr/>
            </a:pPr>
            <a:r>
              <a:rPr lang="en-US" sz="2800" b="1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新时代高等教育的呼唤</a:t>
            </a:r>
            <a:endParaRPr lang="en-US" altLang="en-US" sz="2800" b="1">
              <a:solidFill>
                <a:srgbClr val="1F29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8539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18940" y="30416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71845" y="29908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6250" y="29908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6548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8539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36110" y="967740"/>
            <a:ext cx="780224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5000"/>
              </a:lnSpc>
              <a:defRPr/>
            </a:pPr>
            <a:r>
              <a:rPr lang="en-US" sz="2000" b="1">
                <a:solidFill>
                  <a:srgbClr val="1F2937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以学生为中心的闭环设计</a:t>
            </a:r>
            <a:endParaRPr lang="en-US" sz="2000" b="1">
              <a:solidFill>
                <a:srgbClr val="1F2937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736921" y="1824276"/>
            <a:ext cx="2299970" cy="229997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851538" y="1920478"/>
            <a:ext cx="2072005" cy="2072005"/>
          </a:xfrm>
          <a:prstGeom prst="ellipse">
            <a:avLst/>
          </a:prstGeom>
          <a:gradFill>
            <a:gsLst>
              <a:gs pos="14000">
                <a:srgbClr val="EAEAEA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993461" y="2066846"/>
            <a:ext cx="1788160" cy="1788160"/>
          </a:xfrm>
          <a:prstGeom prst="ellipse">
            <a:avLst/>
          </a:prstGeom>
          <a:solidFill>
            <a:srgbClr val="30619B"/>
          </a:solidFill>
          <a:ln>
            <a:noFill/>
          </a:ln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8" name="直接连接符 7"/>
          <p:cNvCxnSpPr>
            <a:stCxn id="5" idx="1"/>
          </p:cNvCxnSpPr>
          <p:nvPr/>
        </p:nvCxnSpPr>
        <p:spPr>
          <a:xfrm flipH="1" flipV="1">
            <a:off x="4569598" y="1511538"/>
            <a:ext cx="513715" cy="6496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4036198" y="1515983"/>
            <a:ext cx="521970" cy="101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5400000">
            <a:off x="2642373" y="299958"/>
            <a:ext cx="365125" cy="244284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575" h="3847">
                <a:moveTo>
                  <a:pt x="289" y="0"/>
                </a:moveTo>
                <a:lnTo>
                  <a:pt x="569" y="195"/>
                </a:lnTo>
                <a:lnTo>
                  <a:pt x="574" y="195"/>
                </a:lnTo>
                <a:lnTo>
                  <a:pt x="574" y="198"/>
                </a:lnTo>
                <a:lnTo>
                  <a:pt x="575" y="199"/>
                </a:lnTo>
                <a:lnTo>
                  <a:pt x="574" y="199"/>
                </a:lnTo>
                <a:lnTo>
                  <a:pt x="574" y="3847"/>
                </a:lnTo>
                <a:lnTo>
                  <a:pt x="0" y="3847"/>
                </a:lnTo>
                <a:lnTo>
                  <a:pt x="0" y="195"/>
                </a:lnTo>
                <a:lnTo>
                  <a:pt x="8" y="195"/>
                </a:lnTo>
                <a:lnTo>
                  <a:pt x="289" y="0"/>
                </a:lnTo>
                <a:close/>
              </a:path>
            </a:pathLst>
          </a:custGeom>
          <a:solidFill>
            <a:srgbClr val="306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019813" y="2091928"/>
            <a:ext cx="101600" cy="1016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文本框 62"/>
          <p:cNvSpPr txBox="1"/>
          <p:nvPr/>
        </p:nvSpPr>
        <p:spPr bwMode="auto">
          <a:xfrm>
            <a:off x="1663837" y="1720136"/>
            <a:ext cx="2322195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/>
              <a:t>引发兴趣，建立新旧知识连接，激发学习动机。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endParaRPr lang="zh-CN" altLang="en-US" sz="1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723528" y="1338818"/>
            <a:ext cx="2085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B-</a:t>
            </a:r>
            <a:r>
              <a:rPr lang="zh-CN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导入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/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13673" y="2791698"/>
            <a:ext cx="3164840" cy="365125"/>
            <a:chOff x="2652" y="2514"/>
            <a:chExt cx="4984" cy="575"/>
          </a:xfrm>
          <a:solidFill>
            <a:schemeClr val="accent6"/>
          </a:solidFill>
        </p:grpSpPr>
        <p:cxnSp>
          <p:nvCxnSpPr>
            <p:cNvPr id="15" name="直接连接符 14"/>
            <p:cNvCxnSpPr>
              <a:endCxn id="16" idx="0"/>
            </p:cNvCxnSpPr>
            <p:nvPr/>
          </p:nvCxnSpPr>
          <p:spPr>
            <a:xfrm flipH="1">
              <a:off x="6499" y="2793"/>
              <a:ext cx="1137" cy="9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任意多边形 15"/>
            <p:cNvSpPr/>
            <p:nvPr/>
          </p:nvSpPr>
          <p:spPr>
            <a:xfrm rot="5400000">
              <a:off x="4288" y="878"/>
              <a:ext cx="575" cy="3847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575" h="3847">
                  <a:moveTo>
                    <a:pt x="289" y="0"/>
                  </a:moveTo>
                  <a:lnTo>
                    <a:pt x="569" y="195"/>
                  </a:lnTo>
                  <a:lnTo>
                    <a:pt x="574" y="195"/>
                  </a:lnTo>
                  <a:lnTo>
                    <a:pt x="574" y="198"/>
                  </a:lnTo>
                  <a:lnTo>
                    <a:pt x="575" y="199"/>
                  </a:lnTo>
                  <a:lnTo>
                    <a:pt x="574" y="199"/>
                  </a:lnTo>
                  <a:lnTo>
                    <a:pt x="574" y="3847"/>
                  </a:lnTo>
                  <a:lnTo>
                    <a:pt x="0" y="3847"/>
                  </a:lnTo>
                  <a:lnTo>
                    <a:pt x="0" y="195"/>
                  </a:lnTo>
                  <a:lnTo>
                    <a:pt x="8" y="195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306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841" y="2514"/>
              <a:ext cx="3284" cy="531"/>
            </a:xfrm>
            <a:prstGeom prst="rect">
              <a:avLst/>
            </a:prstGeom>
            <a:solidFill>
              <a:srgbClr val="30619B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O-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目标</a:t>
              </a:r>
              <a:endParaRPr lang="zh-CN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4676913" y="2923778"/>
            <a:ext cx="101600" cy="1016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9" name="文本框 62"/>
          <p:cNvSpPr txBox="1"/>
          <p:nvPr/>
        </p:nvSpPr>
        <p:spPr bwMode="auto">
          <a:xfrm>
            <a:off x="1646534" y="3211433"/>
            <a:ext cx="2172018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50000"/>
              </a:lnSpc>
              <a:spcBef>
                <a:spcPts val="1335"/>
              </a:spcBef>
              <a:spcAft>
                <a:spcPct val="0"/>
              </a:spcAft>
            </a:pPr>
            <a:r>
              <a:rPr lang="zh-CN" altLang="en-US" sz="1400" dirty="0">
                <a:sym typeface="+mn-ea"/>
              </a:rPr>
              <a:t>明确学习方向，让学生知晓预期成果。</a:t>
            </a:r>
            <a:endParaRPr lang="zh-CN" altLang="en-US" sz="1400" dirty="0"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 flipV="1">
            <a:off x="1613673" y="3794998"/>
            <a:ext cx="3469640" cy="831850"/>
            <a:chOff x="2652" y="2898"/>
            <a:chExt cx="5464" cy="1310"/>
          </a:xfrm>
          <a:solidFill>
            <a:schemeClr val="accent6"/>
          </a:solidFill>
        </p:grpSpPr>
        <p:cxnSp>
          <p:nvCxnSpPr>
            <p:cNvPr id="21" name="直接连接符 20"/>
            <p:cNvCxnSpPr/>
            <p:nvPr/>
          </p:nvCxnSpPr>
          <p:spPr>
            <a:xfrm flipH="1" flipV="1">
              <a:off x="7308" y="3186"/>
              <a:ext cx="809" cy="1023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6483" y="3177"/>
              <a:ext cx="822" cy="16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任意多边形 22"/>
            <p:cNvSpPr/>
            <p:nvPr/>
          </p:nvSpPr>
          <p:spPr>
            <a:xfrm rot="5400000">
              <a:off x="4288" y="1262"/>
              <a:ext cx="575" cy="3847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575" h="3847">
                  <a:moveTo>
                    <a:pt x="289" y="0"/>
                  </a:moveTo>
                  <a:lnTo>
                    <a:pt x="569" y="195"/>
                  </a:lnTo>
                  <a:lnTo>
                    <a:pt x="574" y="195"/>
                  </a:lnTo>
                  <a:lnTo>
                    <a:pt x="574" y="198"/>
                  </a:lnTo>
                  <a:lnTo>
                    <a:pt x="575" y="199"/>
                  </a:lnTo>
                  <a:lnTo>
                    <a:pt x="574" y="199"/>
                  </a:lnTo>
                  <a:lnTo>
                    <a:pt x="574" y="3847"/>
                  </a:lnTo>
                  <a:lnTo>
                    <a:pt x="0" y="3847"/>
                  </a:lnTo>
                  <a:lnTo>
                    <a:pt x="0" y="195"/>
                  </a:lnTo>
                  <a:lnTo>
                    <a:pt x="8" y="195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306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5021718" y="3738483"/>
            <a:ext cx="101600" cy="1016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5" name="文本框 62"/>
          <p:cNvSpPr txBox="1"/>
          <p:nvPr/>
        </p:nvSpPr>
        <p:spPr bwMode="auto">
          <a:xfrm>
            <a:off x="1615260" y="4621036"/>
            <a:ext cx="2322195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/>
              <a:t>了解基础，根据学情动态调整教学策略。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endParaRPr lang="zh-CN" altLang="en-US" sz="1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1723528" y="4261723"/>
            <a:ext cx="2085340" cy="337185"/>
          </a:xfrm>
          <a:prstGeom prst="rect">
            <a:avLst/>
          </a:prstGeom>
          <a:solidFill>
            <a:srgbClr val="30619B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P-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预评估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6696848" y="1549638"/>
            <a:ext cx="513715" cy="6496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212468" y="1543923"/>
            <a:ext cx="521970" cy="101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任意多边形 28"/>
          <p:cNvSpPr/>
          <p:nvPr/>
        </p:nvSpPr>
        <p:spPr>
          <a:xfrm rot="16200000">
            <a:off x="8763138" y="327898"/>
            <a:ext cx="365125" cy="244284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575" h="3847">
                <a:moveTo>
                  <a:pt x="289" y="0"/>
                </a:moveTo>
                <a:lnTo>
                  <a:pt x="569" y="195"/>
                </a:lnTo>
                <a:lnTo>
                  <a:pt x="574" y="195"/>
                </a:lnTo>
                <a:lnTo>
                  <a:pt x="574" y="198"/>
                </a:lnTo>
                <a:lnTo>
                  <a:pt x="575" y="199"/>
                </a:lnTo>
                <a:lnTo>
                  <a:pt x="574" y="199"/>
                </a:lnTo>
                <a:lnTo>
                  <a:pt x="574" y="3847"/>
                </a:lnTo>
                <a:lnTo>
                  <a:pt x="0" y="3847"/>
                </a:lnTo>
                <a:lnTo>
                  <a:pt x="0" y="195"/>
                </a:lnTo>
                <a:lnTo>
                  <a:pt x="8" y="195"/>
                </a:lnTo>
                <a:lnTo>
                  <a:pt x="289" y="0"/>
                </a:lnTo>
                <a:close/>
              </a:path>
            </a:pathLst>
          </a:custGeom>
          <a:solidFill>
            <a:srgbClr val="306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0" name="椭圆 29"/>
          <p:cNvSpPr/>
          <p:nvPr/>
        </p:nvSpPr>
        <p:spPr>
          <a:xfrm flipH="1">
            <a:off x="6649223" y="2119868"/>
            <a:ext cx="101600" cy="1016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1" name="文本框 62"/>
          <p:cNvSpPr txBox="1"/>
          <p:nvPr/>
        </p:nvSpPr>
        <p:spPr bwMode="auto">
          <a:xfrm flipH="1">
            <a:off x="7734437" y="1664494"/>
            <a:ext cx="2422525" cy="8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ym typeface="+mn-lt"/>
              </a:rPr>
              <a:t>核心环节，引导学生主动探究与协作互动。</a:t>
            </a:r>
            <a:endParaRPr lang="zh-CN" altLang="en-US" sz="1400" dirty="0"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spcAft>
                <a:spcPct val="0"/>
              </a:spcAft>
            </a:pP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7961768" y="1366758"/>
            <a:ext cx="2085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Noto Sans SC" panose="020B0200000000000000" charset="-122"/>
              </a:rPr>
              <a:t>P-参与式学习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7033398" y="2819638"/>
            <a:ext cx="3123565" cy="365125"/>
            <a:chOff x="2652" y="2514"/>
            <a:chExt cx="4919" cy="575"/>
          </a:xfrm>
          <a:solidFill>
            <a:srgbClr val="30619B"/>
          </a:solidFill>
        </p:grpSpPr>
        <p:cxnSp>
          <p:nvCxnSpPr>
            <p:cNvPr id="34" name="直接连接符 33"/>
            <p:cNvCxnSpPr/>
            <p:nvPr/>
          </p:nvCxnSpPr>
          <p:spPr>
            <a:xfrm flipH="1">
              <a:off x="6483" y="2818"/>
              <a:ext cx="1088" cy="7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任意多边形 34"/>
            <p:cNvSpPr/>
            <p:nvPr/>
          </p:nvSpPr>
          <p:spPr>
            <a:xfrm rot="5400000">
              <a:off x="4288" y="878"/>
              <a:ext cx="575" cy="3847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575" h="3847">
                  <a:moveTo>
                    <a:pt x="289" y="0"/>
                  </a:moveTo>
                  <a:lnTo>
                    <a:pt x="569" y="195"/>
                  </a:lnTo>
                  <a:lnTo>
                    <a:pt x="574" y="195"/>
                  </a:lnTo>
                  <a:lnTo>
                    <a:pt x="574" y="198"/>
                  </a:lnTo>
                  <a:lnTo>
                    <a:pt x="575" y="199"/>
                  </a:lnTo>
                  <a:lnTo>
                    <a:pt x="574" y="199"/>
                  </a:lnTo>
                  <a:lnTo>
                    <a:pt x="574" y="3847"/>
                  </a:lnTo>
                  <a:lnTo>
                    <a:pt x="0" y="3847"/>
                  </a:lnTo>
                  <a:lnTo>
                    <a:pt x="0" y="195"/>
                  </a:lnTo>
                  <a:lnTo>
                    <a:pt x="8" y="195"/>
                  </a:lnTo>
                  <a:lnTo>
                    <a:pt x="28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841" y="2515"/>
              <a:ext cx="3284" cy="447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Noto Sans SC" panose="020B0200000000000000" charset="-122"/>
                </a:rPr>
                <a:t>P-后评估</a:t>
              </a:r>
              <a:endParaRPr lang="zh-CN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37" name="椭圆 36"/>
          <p:cNvSpPr/>
          <p:nvPr/>
        </p:nvSpPr>
        <p:spPr>
          <a:xfrm flipH="1">
            <a:off x="6992123" y="2951718"/>
            <a:ext cx="101600" cy="1016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8" name="文本框 62"/>
          <p:cNvSpPr txBox="1"/>
          <p:nvPr/>
        </p:nvSpPr>
        <p:spPr bwMode="auto">
          <a:xfrm flipH="1">
            <a:off x="7774441" y="3112655"/>
            <a:ext cx="2382520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50000"/>
              </a:lnSpc>
              <a:spcBef>
                <a:spcPts val="1335"/>
              </a:spcBef>
              <a:spcAft>
                <a:spcPct val="0"/>
              </a:spcAft>
            </a:pPr>
            <a:r>
              <a:rPr lang="zh-CN" altLang="en-US" sz="1400" dirty="0">
                <a:sym typeface="Noto Sans SC" panose="020B0200000000000000" charset="-122"/>
              </a:rPr>
              <a:t>检验效果，确认是否达成预设教学目标</a:t>
            </a:r>
            <a:r>
              <a:rPr lang="en-US" sz="1000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000" b="0" i="0" u="none" strike="noStrike">
              <a:solidFill>
                <a:srgbClr val="4B5563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spcAft>
                <a:spcPct val="0"/>
              </a:spcAft>
            </a:pP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 flipH="1" flipV="1">
            <a:off x="6687323" y="3822938"/>
            <a:ext cx="3469640" cy="831850"/>
            <a:chOff x="2652" y="2898"/>
            <a:chExt cx="5464" cy="1310"/>
          </a:xfrm>
          <a:solidFill>
            <a:srgbClr val="30619B"/>
          </a:solidFill>
        </p:grpSpPr>
        <p:cxnSp>
          <p:nvCxnSpPr>
            <p:cNvPr id="40" name="直接连接符 39"/>
            <p:cNvCxnSpPr/>
            <p:nvPr/>
          </p:nvCxnSpPr>
          <p:spPr>
            <a:xfrm flipH="1" flipV="1">
              <a:off x="7308" y="3186"/>
              <a:ext cx="809" cy="1023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483" y="3177"/>
              <a:ext cx="822" cy="16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任意多边形 41"/>
            <p:cNvSpPr/>
            <p:nvPr/>
          </p:nvSpPr>
          <p:spPr>
            <a:xfrm rot="5400000">
              <a:off x="4288" y="1262"/>
              <a:ext cx="575" cy="3847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575" h="3847">
                  <a:moveTo>
                    <a:pt x="289" y="0"/>
                  </a:moveTo>
                  <a:lnTo>
                    <a:pt x="569" y="195"/>
                  </a:lnTo>
                  <a:lnTo>
                    <a:pt x="574" y="195"/>
                  </a:lnTo>
                  <a:lnTo>
                    <a:pt x="574" y="198"/>
                  </a:lnTo>
                  <a:lnTo>
                    <a:pt x="575" y="199"/>
                  </a:lnTo>
                  <a:lnTo>
                    <a:pt x="574" y="199"/>
                  </a:lnTo>
                  <a:lnTo>
                    <a:pt x="574" y="3847"/>
                  </a:lnTo>
                  <a:lnTo>
                    <a:pt x="0" y="3847"/>
                  </a:lnTo>
                  <a:lnTo>
                    <a:pt x="0" y="195"/>
                  </a:lnTo>
                  <a:lnTo>
                    <a:pt x="8" y="195"/>
                  </a:lnTo>
                  <a:lnTo>
                    <a:pt x="28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 flipH="1">
            <a:off x="6647318" y="3766423"/>
            <a:ext cx="101600" cy="1016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44" name="文本框 62"/>
          <p:cNvSpPr txBox="1"/>
          <p:nvPr/>
        </p:nvSpPr>
        <p:spPr bwMode="auto">
          <a:xfrm flipH="1">
            <a:off x="7774441" y="4682526"/>
            <a:ext cx="2392681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zh-CN" altLang="en-US" sz="1400" dirty="0">
                <a:sym typeface="+mn-ea"/>
              </a:rPr>
              <a:t>梳理归纳知识，强化记忆，巩固学习成果。</a:t>
            </a:r>
            <a:endParaRPr lang="zh-CN" altLang="en-US" sz="1400" dirty="0"/>
          </a:p>
        </p:txBody>
      </p:sp>
      <p:sp>
        <p:nvSpPr>
          <p:cNvPr id="45" name="文本框 44"/>
          <p:cNvSpPr txBox="1"/>
          <p:nvPr/>
        </p:nvSpPr>
        <p:spPr>
          <a:xfrm flipH="1">
            <a:off x="7961768" y="4289663"/>
            <a:ext cx="2085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Noto Sans SC" panose="020B0200000000000000" charset="-122"/>
              </a:rPr>
              <a:t>S-总结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 flipH="1">
            <a:off x="5129701" y="2551017"/>
            <a:ext cx="14928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BOPPPS</a:t>
            </a:r>
            <a:r>
              <a:rPr lang="zh-CN" altLang="en-US" sz="24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教学模式</a:t>
            </a:r>
            <a:endParaRPr lang="zh-CN" altLang="en-US" sz="24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218940" y="29908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871845" y="28384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8539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345417" y="2232779"/>
            <a:ext cx="3429212" cy="3173095"/>
            <a:chOff x="6028" y="3446"/>
            <a:chExt cx="5548" cy="4997"/>
          </a:xfrm>
        </p:grpSpPr>
        <p:sp>
          <p:nvSpPr>
            <p:cNvPr id="32" name="空心弧 31"/>
            <p:cNvSpPr/>
            <p:nvPr/>
          </p:nvSpPr>
          <p:spPr>
            <a:xfrm>
              <a:off x="6449" y="3653"/>
              <a:ext cx="4532" cy="4532"/>
            </a:xfrm>
            <a:prstGeom prst="blockArc">
              <a:avLst>
                <a:gd name="adj1" fmla="val 10800000"/>
                <a:gd name="adj2" fmla="val 16131016"/>
                <a:gd name="adj3" fmla="val 18109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空心弧 32"/>
            <p:cNvSpPr/>
            <p:nvPr/>
          </p:nvSpPr>
          <p:spPr>
            <a:xfrm rot="5400000">
              <a:off x="6624" y="3653"/>
              <a:ext cx="4532" cy="4532"/>
            </a:xfrm>
            <a:prstGeom prst="blockArc">
              <a:avLst>
                <a:gd name="adj1" fmla="val 10800000"/>
                <a:gd name="adj2" fmla="val 16131016"/>
                <a:gd name="adj3" fmla="val 1810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空心弧 33"/>
            <p:cNvSpPr/>
            <p:nvPr/>
          </p:nvSpPr>
          <p:spPr>
            <a:xfrm rot="16200000">
              <a:off x="6449" y="3813"/>
              <a:ext cx="4532" cy="4532"/>
            </a:xfrm>
            <a:prstGeom prst="blockArc">
              <a:avLst>
                <a:gd name="adj1" fmla="val 10800000"/>
                <a:gd name="adj2" fmla="val 16131016"/>
                <a:gd name="adj3" fmla="val 1810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空心弧 34"/>
            <p:cNvSpPr/>
            <p:nvPr/>
          </p:nvSpPr>
          <p:spPr>
            <a:xfrm rot="10800000">
              <a:off x="6624" y="3813"/>
              <a:ext cx="4532" cy="4532"/>
            </a:xfrm>
            <a:prstGeom prst="blockArc">
              <a:avLst>
                <a:gd name="adj1" fmla="val 10800000"/>
                <a:gd name="adj2" fmla="val 16131016"/>
                <a:gd name="adj3" fmla="val 18109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直角三角形 35"/>
            <p:cNvSpPr/>
            <p:nvPr/>
          </p:nvSpPr>
          <p:spPr>
            <a:xfrm rot="10980000">
              <a:off x="9891" y="3973"/>
              <a:ext cx="939" cy="939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直角三角形 36"/>
            <p:cNvSpPr/>
            <p:nvPr/>
          </p:nvSpPr>
          <p:spPr>
            <a:xfrm rot="5400000">
              <a:off x="6702" y="3949"/>
              <a:ext cx="939" cy="9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直角三角形 37"/>
            <p:cNvSpPr/>
            <p:nvPr/>
          </p:nvSpPr>
          <p:spPr>
            <a:xfrm rot="300000">
              <a:off x="6663" y="7045"/>
              <a:ext cx="939" cy="939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直角三角形 38"/>
            <p:cNvSpPr/>
            <p:nvPr/>
          </p:nvSpPr>
          <p:spPr>
            <a:xfrm rot="16200000">
              <a:off x="9915" y="7006"/>
              <a:ext cx="939" cy="9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19"/>
            <p:cNvSpPr/>
            <p:nvPr/>
          </p:nvSpPr>
          <p:spPr>
            <a:xfrm>
              <a:off x="6965" y="7006"/>
              <a:ext cx="676" cy="636"/>
            </a:xfrm>
            <a:custGeom>
              <a:avLst/>
              <a:gdLst>
                <a:gd name="T0" fmla="*/ 6829 w 6855"/>
                <a:gd name="T1" fmla="*/ 6080 h 6453"/>
                <a:gd name="T2" fmla="*/ 6439 w 6855"/>
                <a:gd name="T3" fmla="*/ 4714 h 6453"/>
                <a:gd name="T4" fmla="*/ 6158 w 6855"/>
                <a:gd name="T5" fmla="*/ 4502 h 6453"/>
                <a:gd name="T6" fmla="*/ 5865 w 6855"/>
                <a:gd name="T7" fmla="*/ 4502 h 6453"/>
                <a:gd name="T8" fmla="*/ 5865 w 6855"/>
                <a:gd name="T9" fmla="*/ 2552 h 6453"/>
                <a:gd name="T10" fmla="*/ 6353 w 6855"/>
                <a:gd name="T11" fmla="*/ 2552 h 6453"/>
                <a:gd name="T12" fmla="*/ 6633 w 6855"/>
                <a:gd name="T13" fmla="*/ 2344 h 6453"/>
                <a:gd name="T14" fmla="*/ 6515 w 6855"/>
                <a:gd name="T15" fmla="*/ 2016 h 6453"/>
                <a:gd name="T16" fmla="*/ 3590 w 6855"/>
                <a:gd name="T17" fmla="*/ 65 h 6453"/>
                <a:gd name="T18" fmla="*/ 3265 w 6855"/>
                <a:gd name="T19" fmla="*/ 65 h 6453"/>
                <a:gd name="T20" fmla="*/ 339 w 6855"/>
                <a:gd name="T21" fmla="*/ 2016 h 6453"/>
                <a:gd name="T22" fmla="*/ 222 w 6855"/>
                <a:gd name="T23" fmla="*/ 2344 h 6453"/>
                <a:gd name="T24" fmla="*/ 502 w 6855"/>
                <a:gd name="T25" fmla="*/ 2552 h 6453"/>
                <a:gd name="T26" fmla="*/ 989 w 6855"/>
                <a:gd name="T27" fmla="*/ 2552 h 6453"/>
                <a:gd name="T28" fmla="*/ 989 w 6855"/>
                <a:gd name="T29" fmla="*/ 4502 h 6453"/>
                <a:gd name="T30" fmla="*/ 697 w 6855"/>
                <a:gd name="T31" fmla="*/ 4502 h 6453"/>
                <a:gd name="T32" fmla="*/ 415 w 6855"/>
                <a:gd name="T33" fmla="*/ 4714 h 6453"/>
                <a:gd name="T34" fmla="*/ 25 w 6855"/>
                <a:gd name="T35" fmla="*/ 6080 h 6453"/>
                <a:gd name="T36" fmla="*/ 73 w 6855"/>
                <a:gd name="T37" fmla="*/ 6336 h 6453"/>
                <a:gd name="T38" fmla="*/ 307 w 6855"/>
                <a:gd name="T39" fmla="*/ 6453 h 6453"/>
                <a:gd name="T40" fmla="*/ 6548 w 6855"/>
                <a:gd name="T41" fmla="*/ 6453 h 6453"/>
                <a:gd name="T42" fmla="*/ 6782 w 6855"/>
                <a:gd name="T43" fmla="*/ 6336 h 6453"/>
                <a:gd name="T44" fmla="*/ 6829 w 6855"/>
                <a:gd name="T45" fmla="*/ 6080 h 6453"/>
                <a:gd name="T46" fmla="*/ 2420 w 6855"/>
                <a:gd name="T47" fmla="*/ 4502 h 6453"/>
                <a:gd name="T48" fmla="*/ 1574 w 6855"/>
                <a:gd name="T49" fmla="*/ 4502 h 6453"/>
                <a:gd name="T50" fmla="*/ 1574 w 6855"/>
                <a:gd name="T51" fmla="*/ 2552 h 6453"/>
                <a:gd name="T52" fmla="*/ 2420 w 6855"/>
                <a:gd name="T53" fmla="*/ 2552 h 6453"/>
                <a:gd name="T54" fmla="*/ 2420 w 6855"/>
                <a:gd name="T55" fmla="*/ 4502 h 6453"/>
                <a:gd name="T56" fmla="*/ 3850 w 6855"/>
                <a:gd name="T57" fmla="*/ 4502 h 6453"/>
                <a:gd name="T58" fmla="*/ 3005 w 6855"/>
                <a:gd name="T59" fmla="*/ 4502 h 6453"/>
                <a:gd name="T60" fmla="*/ 3005 w 6855"/>
                <a:gd name="T61" fmla="*/ 2552 h 6453"/>
                <a:gd name="T62" fmla="*/ 3850 w 6855"/>
                <a:gd name="T63" fmla="*/ 2552 h 6453"/>
                <a:gd name="T64" fmla="*/ 3850 w 6855"/>
                <a:gd name="T65" fmla="*/ 4502 h 6453"/>
                <a:gd name="T66" fmla="*/ 5280 w 6855"/>
                <a:gd name="T67" fmla="*/ 4502 h 6453"/>
                <a:gd name="T68" fmla="*/ 4435 w 6855"/>
                <a:gd name="T69" fmla="*/ 4502 h 6453"/>
                <a:gd name="T70" fmla="*/ 4435 w 6855"/>
                <a:gd name="T71" fmla="*/ 2552 h 6453"/>
                <a:gd name="T72" fmla="*/ 5280 w 6855"/>
                <a:gd name="T73" fmla="*/ 2552 h 6453"/>
                <a:gd name="T74" fmla="*/ 5280 w 6855"/>
                <a:gd name="T75" fmla="*/ 4502 h 6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55" h="6453">
                  <a:moveTo>
                    <a:pt x="6829" y="6080"/>
                  </a:moveTo>
                  <a:lnTo>
                    <a:pt x="6439" y="4714"/>
                  </a:lnTo>
                  <a:cubicBezTo>
                    <a:pt x="6403" y="4589"/>
                    <a:pt x="6289" y="4502"/>
                    <a:pt x="6158" y="4502"/>
                  </a:cubicBezTo>
                  <a:lnTo>
                    <a:pt x="5865" y="4502"/>
                  </a:lnTo>
                  <a:lnTo>
                    <a:pt x="5865" y="2552"/>
                  </a:lnTo>
                  <a:lnTo>
                    <a:pt x="6353" y="2552"/>
                  </a:lnTo>
                  <a:cubicBezTo>
                    <a:pt x="6482" y="2552"/>
                    <a:pt x="6596" y="2467"/>
                    <a:pt x="6633" y="2344"/>
                  </a:cubicBezTo>
                  <a:cubicBezTo>
                    <a:pt x="6670" y="2220"/>
                    <a:pt x="6623" y="2087"/>
                    <a:pt x="6515" y="2016"/>
                  </a:cubicBezTo>
                  <a:lnTo>
                    <a:pt x="3590" y="65"/>
                  </a:lnTo>
                  <a:cubicBezTo>
                    <a:pt x="3491" y="0"/>
                    <a:pt x="3363" y="0"/>
                    <a:pt x="3265" y="65"/>
                  </a:cubicBezTo>
                  <a:lnTo>
                    <a:pt x="339" y="2016"/>
                  </a:lnTo>
                  <a:cubicBezTo>
                    <a:pt x="232" y="2087"/>
                    <a:pt x="184" y="2220"/>
                    <a:pt x="222" y="2344"/>
                  </a:cubicBezTo>
                  <a:cubicBezTo>
                    <a:pt x="259" y="2467"/>
                    <a:pt x="373" y="2552"/>
                    <a:pt x="502" y="2552"/>
                  </a:cubicBezTo>
                  <a:lnTo>
                    <a:pt x="989" y="2552"/>
                  </a:lnTo>
                  <a:lnTo>
                    <a:pt x="989" y="4502"/>
                  </a:lnTo>
                  <a:lnTo>
                    <a:pt x="697" y="4502"/>
                  </a:lnTo>
                  <a:cubicBezTo>
                    <a:pt x="566" y="4502"/>
                    <a:pt x="451" y="4589"/>
                    <a:pt x="415" y="4714"/>
                  </a:cubicBezTo>
                  <a:lnTo>
                    <a:pt x="25" y="6080"/>
                  </a:lnTo>
                  <a:cubicBezTo>
                    <a:pt x="0" y="6168"/>
                    <a:pt x="18" y="6263"/>
                    <a:pt x="73" y="6336"/>
                  </a:cubicBezTo>
                  <a:cubicBezTo>
                    <a:pt x="128" y="6410"/>
                    <a:pt x="215" y="6453"/>
                    <a:pt x="307" y="6453"/>
                  </a:cubicBezTo>
                  <a:lnTo>
                    <a:pt x="6548" y="6453"/>
                  </a:lnTo>
                  <a:cubicBezTo>
                    <a:pt x="6640" y="6453"/>
                    <a:pt x="6726" y="6410"/>
                    <a:pt x="6782" y="6336"/>
                  </a:cubicBezTo>
                  <a:cubicBezTo>
                    <a:pt x="6837" y="6263"/>
                    <a:pt x="6855" y="6168"/>
                    <a:pt x="6829" y="6080"/>
                  </a:cubicBezTo>
                  <a:close/>
                  <a:moveTo>
                    <a:pt x="2420" y="4502"/>
                  </a:moveTo>
                  <a:lnTo>
                    <a:pt x="1574" y="4502"/>
                  </a:lnTo>
                  <a:lnTo>
                    <a:pt x="1574" y="2552"/>
                  </a:lnTo>
                  <a:lnTo>
                    <a:pt x="2420" y="2552"/>
                  </a:lnTo>
                  <a:lnTo>
                    <a:pt x="2420" y="4502"/>
                  </a:lnTo>
                  <a:close/>
                  <a:moveTo>
                    <a:pt x="3850" y="4502"/>
                  </a:moveTo>
                  <a:lnTo>
                    <a:pt x="3005" y="4502"/>
                  </a:lnTo>
                  <a:lnTo>
                    <a:pt x="3005" y="2552"/>
                  </a:lnTo>
                  <a:lnTo>
                    <a:pt x="3850" y="2552"/>
                  </a:lnTo>
                  <a:lnTo>
                    <a:pt x="3850" y="4502"/>
                  </a:lnTo>
                  <a:close/>
                  <a:moveTo>
                    <a:pt x="5280" y="4502"/>
                  </a:moveTo>
                  <a:lnTo>
                    <a:pt x="4435" y="4502"/>
                  </a:lnTo>
                  <a:lnTo>
                    <a:pt x="4435" y="2552"/>
                  </a:lnTo>
                  <a:lnTo>
                    <a:pt x="5280" y="2552"/>
                  </a:lnTo>
                  <a:lnTo>
                    <a:pt x="5280" y="450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 S Chinese Light" panose="020B0300000000000000" charset="-122"/>
                <a:ea typeface="Noto Sans S Chinese Light" panose="020B0300000000000000" charset="-122"/>
              </a:endParaRPr>
            </a:p>
          </p:txBody>
        </p:sp>
        <p:sp>
          <p:nvSpPr>
            <p:cNvPr id="41" name="椭圆 19"/>
            <p:cNvSpPr/>
            <p:nvPr/>
          </p:nvSpPr>
          <p:spPr>
            <a:xfrm>
              <a:off x="6965" y="4161"/>
              <a:ext cx="676" cy="676"/>
            </a:xfrm>
            <a:custGeom>
              <a:avLst/>
              <a:gdLst>
                <a:gd name="connsiteX0" fmla="*/ 153479 w 606962"/>
                <a:gd name="connsiteY0" fmla="*/ 534164 h 606070"/>
                <a:gd name="connsiteX1" fmla="*/ 181141 w 606962"/>
                <a:gd name="connsiteY1" fmla="*/ 561826 h 606070"/>
                <a:gd name="connsiteX2" fmla="*/ 136897 w 606962"/>
                <a:gd name="connsiteY2" fmla="*/ 606070 h 606070"/>
                <a:gd name="connsiteX3" fmla="*/ 109235 w 606962"/>
                <a:gd name="connsiteY3" fmla="*/ 578409 h 606070"/>
                <a:gd name="connsiteX4" fmla="*/ 97945 w 606962"/>
                <a:gd name="connsiteY4" fmla="*/ 478629 h 606070"/>
                <a:gd name="connsiteX5" fmla="*/ 125607 w 606962"/>
                <a:gd name="connsiteY5" fmla="*/ 506291 h 606070"/>
                <a:gd name="connsiteX6" fmla="*/ 60193 w 606962"/>
                <a:gd name="connsiteY6" fmla="*/ 571564 h 606070"/>
                <a:gd name="connsiteX7" fmla="*/ 32672 w 606962"/>
                <a:gd name="connsiteY7" fmla="*/ 543973 h 606070"/>
                <a:gd name="connsiteX8" fmla="*/ 44315 w 606962"/>
                <a:gd name="connsiteY8" fmla="*/ 425140 h 606070"/>
                <a:gd name="connsiteX9" fmla="*/ 71977 w 606962"/>
                <a:gd name="connsiteY9" fmla="*/ 452802 h 606070"/>
                <a:gd name="connsiteX10" fmla="*/ 27662 w 606962"/>
                <a:gd name="connsiteY10" fmla="*/ 496976 h 606070"/>
                <a:gd name="connsiteX11" fmla="*/ 0 w 606962"/>
                <a:gd name="connsiteY11" fmla="*/ 469385 h 606070"/>
                <a:gd name="connsiteX12" fmla="*/ 493464 w 606962"/>
                <a:gd name="connsiteY12" fmla="*/ 347448 h 606070"/>
                <a:gd name="connsiteX13" fmla="*/ 488087 w 606962"/>
                <a:gd name="connsiteY13" fmla="*/ 458725 h 606070"/>
                <a:gd name="connsiteX14" fmla="*/ 370469 w 606962"/>
                <a:gd name="connsiteY14" fmla="*/ 576151 h 606070"/>
                <a:gd name="connsiteX15" fmla="*/ 344853 w 606962"/>
                <a:gd name="connsiteY15" fmla="*/ 495817 h 606070"/>
                <a:gd name="connsiteX16" fmla="*/ 104815 w 606962"/>
                <a:gd name="connsiteY16" fmla="*/ 344413 h 606070"/>
                <a:gd name="connsiteX17" fmla="*/ 262009 w 606962"/>
                <a:gd name="connsiteY17" fmla="*/ 501380 h 606070"/>
                <a:gd name="connsiteX18" fmla="*/ 204430 w 606962"/>
                <a:gd name="connsiteY18" fmla="*/ 538962 h 606070"/>
                <a:gd name="connsiteX19" fmla="*/ 67178 w 606962"/>
                <a:gd name="connsiteY19" fmla="*/ 402007 h 606070"/>
                <a:gd name="connsiteX20" fmla="*/ 258975 w 606962"/>
                <a:gd name="connsiteY20" fmla="*/ 113312 h 606070"/>
                <a:gd name="connsiteX21" fmla="*/ 110378 w 606962"/>
                <a:gd name="connsiteY21" fmla="*/ 261711 h 606070"/>
                <a:gd name="connsiteX22" fmla="*/ 29920 w 606962"/>
                <a:gd name="connsiteY22" fmla="*/ 236132 h 606070"/>
                <a:gd name="connsiteX23" fmla="*/ 147527 w 606962"/>
                <a:gd name="connsiteY23" fmla="*/ 118682 h 606070"/>
                <a:gd name="connsiteX24" fmla="*/ 475752 w 606962"/>
                <a:gd name="connsiteY24" fmla="*/ 111477 h 606070"/>
                <a:gd name="connsiteX25" fmla="*/ 495299 w 606962"/>
                <a:gd name="connsiteY25" fmla="*/ 130989 h 606070"/>
                <a:gd name="connsiteX26" fmla="*/ 475752 w 606962"/>
                <a:gd name="connsiteY26" fmla="*/ 150501 h 606070"/>
                <a:gd name="connsiteX27" fmla="*/ 456205 w 606962"/>
                <a:gd name="connsiteY27" fmla="*/ 130989 h 606070"/>
                <a:gd name="connsiteX28" fmla="*/ 475752 w 606962"/>
                <a:gd name="connsiteY28" fmla="*/ 111477 h 606070"/>
                <a:gd name="connsiteX29" fmla="*/ 475759 w 606962"/>
                <a:gd name="connsiteY29" fmla="*/ 72470 h 606070"/>
                <a:gd name="connsiteX30" fmla="*/ 434302 w 606962"/>
                <a:gd name="connsiteY30" fmla="*/ 89602 h 606070"/>
                <a:gd name="connsiteX31" fmla="*/ 434302 w 606962"/>
                <a:gd name="connsiteY31" fmla="*/ 172481 h 606070"/>
                <a:gd name="connsiteX32" fmla="*/ 517217 w 606962"/>
                <a:gd name="connsiteY32" fmla="*/ 172481 h 606070"/>
                <a:gd name="connsiteX33" fmla="*/ 517217 w 606962"/>
                <a:gd name="connsiteY33" fmla="*/ 89602 h 606070"/>
                <a:gd name="connsiteX34" fmla="*/ 475759 w 606962"/>
                <a:gd name="connsiteY34" fmla="*/ 72470 h 606070"/>
                <a:gd name="connsiteX35" fmla="*/ 533755 w 606962"/>
                <a:gd name="connsiteY35" fmla="*/ 655 h 606070"/>
                <a:gd name="connsiteX36" fmla="*/ 593092 w 606962"/>
                <a:gd name="connsiteY36" fmla="*/ 13849 h 606070"/>
                <a:gd name="connsiteX37" fmla="*/ 543910 w 606962"/>
                <a:gd name="connsiteY37" fmla="*/ 241889 h 606070"/>
                <a:gd name="connsiteX38" fmla="*/ 300641 w 606962"/>
                <a:gd name="connsiteY38" fmla="*/ 484768 h 606070"/>
                <a:gd name="connsiteX39" fmla="*/ 121514 w 606962"/>
                <a:gd name="connsiteY39" fmla="*/ 305830 h 606070"/>
                <a:gd name="connsiteX40" fmla="*/ 364783 w 606962"/>
                <a:gd name="connsiteY40" fmla="*/ 62952 h 606070"/>
                <a:gd name="connsiteX41" fmla="*/ 533755 w 606962"/>
                <a:gd name="connsiteY41" fmla="*/ 655 h 60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06962" h="606070">
                  <a:moveTo>
                    <a:pt x="153479" y="534164"/>
                  </a:moveTo>
                  <a:lnTo>
                    <a:pt x="181141" y="561826"/>
                  </a:lnTo>
                  <a:lnTo>
                    <a:pt x="136897" y="606070"/>
                  </a:lnTo>
                  <a:lnTo>
                    <a:pt x="109235" y="578409"/>
                  </a:lnTo>
                  <a:close/>
                  <a:moveTo>
                    <a:pt x="97945" y="478629"/>
                  </a:moveTo>
                  <a:lnTo>
                    <a:pt x="125607" y="506291"/>
                  </a:lnTo>
                  <a:lnTo>
                    <a:pt x="60193" y="571564"/>
                  </a:lnTo>
                  <a:lnTo>
                    <a:pt x="32672" y="543973"/>
                  </a:lnTo>
                  <a:close/>
                  <a:moveTo>
                    <a:pt x="44315" y="425140"/>
                  </a:moveTo>
                  <a:lnTo>
                    <a:pt x="71977" y="452802"/>
                  </a:lnTo>
                  <a:lnTo>
                    <a:pt x="27662" y="496976"/>
                  </a:lnTo>
                  <a:lnTo>
                    <a:pt x="0" y="469385"/>
                  </a:lnTo>
                  <a:close/>
                  <a:moveTo>
                    <a:pt x="493464" y="347448"/>
                  </a:moveTo>
                  <a:lnTo>
                    <a:pt x="488087" y="458725"/>
                  </a:lnTo>
                  <a:lnTo>
                    <a:pt x="370469" y="576151"/>
                  </a:lnTo>
                  <a:lnTo>
                    <a:pt x="344853" y="495817"/>
                  </a:lnTo>
                  <a:close/>
                  <a:moveTo>
                    <a:pt x="104815" y="344413"/>
                  </a:moveTo>
                  <a:lnTo>
                    <a:pt x="262009" y="501380"/>
                  </a:lnTo>
                  <a:lnTo>
                    <a:pt x="204430" y="538962"/>
                  </a:lnTo>
                  <a:lnTo>
                    <a:pt x="67178" y="402007"/>
                  </a:lnTo>
                  <a:close/>
                  <a:moveTo>
                    <a:pt x="258975" y="113312"/>
                  </a:moveTo>
                  <a:lnTo>
                    <a:pt x="110378" y="261711"/>
                  </a:lnTo>
                  <a:lnTo>
                    <a:pt x="29920" y="236132"/>
                  </a:lnTo>
                  <a:lnTo>
                    <a:pt x="147527" y="118682"/>
                  </a:lnTo>
                  <a:close/>
                  <a:moveTo>
                    <a:pt x="475752" y="111477"/>
                  </a:moveTo>
                  <a:cubicBezTo>
                    <a:pt x="486548" y="111477"/>
                    <a:pt x="495299" y="120213"/>
                    <a:pt x="495299" y="130989"/>
                  </a:cubicBezTo>
                  <a:cubicBezTo>
                    <a:pt x="495299" y="141765"/>
                    <a:pt x="486548" y="150501"/>
                    <a:pt x="475752" y="150501"/>
                  </a:cubicBezTo>
                  <a:cubicBezTo>
                    <a:pt x="464956" y="150501"/>
                    <a:pt x="456205" y="141765"/>
                    <a:pt x="456205" y="130989"/>
                  </a:cubicBezTo>
                  <a:cubicBezTo>
                    <a:pt x="456205" y="120213"/>
                    <a:pt x="464956" y="111477"/>
                    <a:pt x="475752" y="111477"/>
                  </a:cubicBezTo>
                  <a:close/>
                  <a:moveTo>
                    <a:pt x="475759" y="72470"/>
                  </a:moveTo>
                  <a:cubicBezTo>
                    <a:pt x="460751" y="72470"/>
                    <a:pt x="445742" y="78180"/>
                    <a:pt x="434302" y="89602"/>
                  </a:cubicBezTo>
                  <a:cubicBezTo>
                    <a:pt x="411325" y="112445"/>
                    <a:pt x="411325" y="149541"/>
                    <a:pt x="434302" y="172481"/>
                  </a:cubicBezTo>
                  <a:cubicBezTo>
                    <a:pt x="457182" y="195324"/>
                    <a:pt x="494337" y="195324"/>
                    <a:pt x="517217" y="172481"/>
                  </a:cubicBezTo>
                  <a:cubicBezTo>
                    <a:pt x="540097" y="149541"/>
                    <a:pt x="540097" y="112445"/>
                    <a:pt x="517217" y="89602"/>
                  </a:cubicBezTo>
                  <a:cubicBezTo>
                    <a:pt x="505777" y="78180"/>
                    <a:pt x="490768" y="72470"/>
                    <a:pt x="475759" y="72470"/>
                  </a:cubicBezTo>
                  <a:close/>
                  <a:moveTo>
                    <a:pt x="533755" y="655"/>
                  </a:moveTo>
                  <a:cubicBezTo>
                    <a:pt x="553932" y="2226"/>
                    <a:pt x="573928" y="6625"/>
                    <a:pt x="593092" y="13849"/>
                  </a:cubicBezTo>
                  <a:cubicBezTo>
                    <a:pt x="622034" y="90383"/>
                    <a:pt x="605705" y="180193"/>
                    <a:pt x="543910" y="241889"/>
                  </a:cubicBezTo>
                  <a:lnTo>
                    <a:pt x="300641" y="484768"/>
                  </a:lnTo>
                  <a:lnTo>
                    <a:pt x="121514" y="305830"/>
                  </a:lnTo>
                  <a:lnTo>
                    <a:pt x="364783" y="62952"/>
                  </a:lnTo>
                  <a:cubicBezTo>
                    <a:pt x="411056" y="16680"/>
                    <a:pt x="473224" y="-4059"/>
                    <a:pt x="533755" y="655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 S Chinese Light" panose="020B0300000000000000" charset="-122"/>
                <a:ea typeface="Noto Sans S Chinese Light" panose="020B0300000000000000" charset="-122"/>
              </a:endParaRPr>
            </a:p>
          </p:txBody>
        </p:sp>
        <p:sp>
          <p:nvSpPr>
            <p:cNvPr id="42" name="椭圆 19"/>
            <p:cNvSpPr/>
            <p:nvPr/>
          </p:nvSpPr>
          <p:spPr>
            <a:xfrm>
              <a:off x="10022" y="4161"/>
              <a:ext cx="676" cy="500"/>
            </a:xfrm>
            <a:custGeom>
              <a:avLst/>
              <a:gdLst>
                <a:gd name="T0" fmla="*/ 5282 w 6827"/>
                <a:gd name="T1" fmla="*/ 1377 h 5046"/>
                <a:gd name="T2" fmla="*/ 3191 w 6827"/>
                <a:gd name="T3" fmla="*/ 0 h 5046"/>
                <a:gd name="T4" fmla="*/ 936 w 6827"/>
                <a:gd name="T5" fmla="*/ 1948 h 5046"/>
                <a:gd name="T6" fmla="*/ 0 w 6827"/>
                <a:gd name="T7" fmla="*/ 3414 h 5046"/>
                <a:gd name="T8" fmla="*/ 1632 w 6827"/>
                <a:gd name="T9" fmla="*/ 5046 h 5046"/>
                <a:gd name="T10" fmla="*/ 4972 w 6827"/>
                <a:gd name="T11" fmla="*/ 5046 h 5046"/>
                <a:gd name="T12" fmla="*/ 6827 w 6827"/>
                <a:gd name="T13" fmla="*/ 3191 h 5046"/>
                <a:gd name="T14" fmla="*/ 5282 w 6827"/>
                <a:gd name="T15" fmla="*/ 1377 h 5046"/>
                <a:gd name="T16" fmla="*/ 2785 w 6827"/>
                <a:gd name="T17" fmla="*/ 1190 h 5046"/>
                <a:gd name="T18" fmla="*/ 2036 w 6827"/>
                <a:gd name="T19" fmla="*/ 2119 h 5046"/>
                <a:gd name="T20" fmla="*/ 1816 w 6827"/>
                <a:gd name="T21" fmla="*/ 2308 h 5046"/>
                <a:gd name="T22" fmla="*/ 1782 w 6827"/>
                <a:gd name="T23" fmla="*/ 2305 h 5046"/>
                <a:gd name="T24" fmla="*/ 1596 w 6827"/>
                <a:gd name="T25" fmla="*/ 2051 h 5046"/>
                <a:gd name="T26" fmla="*/ 2625 w 6827"/>
                <a:gd name="T27" fmla="*/ 774 h 5046"/>
                <a:gd name="T28" fmla="*/ 2913 w 6827"/>
                <a:gd name="T29" fmla="*/ 902 h 5046"/>
                <a:gd name="T30" fmla="*/ 2785 w 6827"/>
                <a:gd name="T31" fmla="*/ 1190 h 5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27" h="5046">
                  <a:moveTo>
                    <a:pt x="5282" y="1377"/>
                  </a:moveTo>
                  <a:cubicBezTo>
                    <a:pt x="4913" y="540"/>
                    <a:pt x="4097" y="1"/>
                    <a:pt x="3191" y="0"/>
                  </a:cubicBezTo>
                  <a:cubicBezTo>
                    <a:pt x="2071" y="1"/>
                    <a:pt x="1109" y="835"/>
                    <a:pt x="936" y="1948"/>
                  </a:cubicBezTo>
                  <a:cubicBezTo>
                    <a:pt x="366" y="2218"/>
                    <a:pt x="0" y="2789"/>
                    <a:pt x="0" y="3414"/>
                  </a:cubicBezTo>
                  <a:cubicBezTo>
                    <a:pt x="0" y="4314"/>
                    <a:pt x="732" y="5046"/>
                    <a:pt x="1632" y="5046"/>
                  </a:cubicBezTo>
                  <a:lnTo>
                    <a:pt x="4972" y="5046"/>
                  </a:lnTo>
                  <a:cubicBezTo>
                    <a:pt x="5994" y="5046"/>
                    <a:pt x="6827" y="4214"/>
                    <a:pt x="6827" y="3191"/>
                  </a:cubicBezTo>
                  <a:cubicBezTo>
                    <a:pt x="6826" y="2285"/>
                    <a:pt x="6179" y="1529"/>
                    <a:pt x="5282" y="1377"/>
                  </a:cubicBezTo>
                  <a:close/>
                  <a:moveTo>
                    <a:pt x="2785" y="1190"/>
                  </a:moveTo>
                  <a:cubicBezTo>
                    <a:pt x="2388" y="1342"/>
                    <a:pt x="2101" y="1699"/>
                    <a:pt x="2036" y="2119"/>
                  </a:cubicBezTo>
                  <a:cubicBezTo>
                    <a:pt x="2019" y="2229"/>
                    <a:pt x="1924" y="2308"/>
                    <a:pt x="1816" y="2308"/>
                  </a:cubicBezTo>
                  <a:cubicBezTo>
                    <a:pt x="1805" y="2308"/>
                    <a:pt x="1793" y="2307"/>
                    <a:pt x="1782" y="2305"/>
                  </a:cubicBezTo>
                  <a:cubicBezTo>
                    <a:pt x="1660" y="2286"/>
                    <a:pt x="1577" y="2172"/>
                    <a:pt x="1596" y="2051"/>
                  </a:cubicBezTo>
                  <a:cubicBezTo>
                    <a:pt x="1686" y="1473"/>
                    <a:pt x="2080" y="984"/>
                    <a:pt x="2625" y="774"/>
                  </a:cubicBezTo>
                  <a:cubicBezTo>
                    <a:pt x="2739" y="730"/>
                    <a:pt x="2868" y="787"/>
                    <a:pt x="2913" y="902"/>
                  </a:cubicBezTo>
                  <a:cubicBezTo>
                    <a:pt x="2957" y="1017"/>
                    <a:pt x="2900" y="1145"/>
                    <a:pt x="2785" y="119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 S Chinese Light" panose="020B0300000000000000" charset="-122"/>
                <a:ea typeface="Noto Sans S Chinese Light" panose="020B0300000000000000" charset="-122"/>
              </a:endParaRPr>
            </a:p>
          </p:txBody>
        </p:sp>
        <p:sp>
          <p:nvSpPr>
            <p:cNvPr id="43" name="椭圆 19"/>
            <p:cNvSpPr/>
            <p:nvPr/>
          </p:nvSpPr>
          <p:spPr>
            <a:xfrm>
              <a:off x="10094" y="7137"/>
              <a:ext cx="604" cy="676"/>
            </a:xfrm>
            <a:custGeom>
              <a:avLst/>
              <a:gdLst>
                <a:gd name="connsiteX0" fmla="*/ 231382 w 542436"/>
                <a:gd name="connsiteY0" fmla="*/ 260036 h 606722"/>
                <a:gd name="connsiteX1" fmla="*/ 231382 w 542436"/>
                <a:gd name="connsiteY1" fmla="*/ 346686 h 606722"/>
                <a:gd name="connsiteX2" fmla="*/ 274814 w 542436"/>
                <a:gd name="connsiteY2" fmla="*/ 346686 h 606722"/>
                <a:gd name="connsiteX3" fmla="*/ 274814 w 542436"/>
                <a:gd name="connsiteY3" fmla="*/ 260036 h 606722"/>
                <a:gd name="connsiteX4" fmla="*/ 28912 w 542436"/>
                <a:gd name="connsiteY4" fmla="*/ 43398 h 606722"/>
                <a:gd name="connsiteX5" fmla="*/ 122854 w 542436"/>
                <a:gd name="connsiteY5" fmla="*/ 43398 h 606722"/>
                <a:gd name="connsiteX6" fmla="*/ 122854 w 542436"/>
                <a:gd name="connsiteY6" fmla="*/ 86679 h 606722"/>
                <a:gd name="connsiteX7" fmla="*/ 72236 w 542436"/>
                <a:gd name="connsiteY7" fmla="*/ 86679 h 606722"/>
                <a:gd name="connsiteX8" fmla="*/ 72236 w 542436"/>
                <a:gd name="connsiteY8" fmla="*/ 520025 h 606722"/>
                <a:gd name="connsiteX9" fmla="*/ 122854 w 542436"/>
                <a:gd name="connsiteY9" fmla="*/ 520025 h 606722"/>
                <a:gd name="connsiteX10" fmla="*/ 122854 w 542436"/>
                <a:gd name="connsiteY10" fmla="*/ 563395 h 606722"/>
                <a:gd name="connsiteX11" fmla="*/ 0 w 542436"/>
                <a:gd name="connsiteY11" fmla="*/ 563395 h 606722"/>
                <a:gd name="connsiteX12" fmla="*/ 0 w 542436"/>
                <a:gd name="connsiteY12" fmla="*/ 520025 h 606722"/>
                <a:gd name="connsiteX13" fmla="*/ 28912 w 542436"/>
                <a:gd name="connsiteY13" fmla="*/ 520025 h 606722"/>
                <a:gd name="connsiteX14" fmla="*/ 166323 w 542436"/>
                <a:gd name="connsiteY14" fmla="*/ 0 h 606722"/>
                <a:gd name="connsiteX15" fmla="*/ 513511 w 542436"/>
                <a:gd name="connsiteY15" fmla="*/ 43369 h 606722"/>
                <a:gd name="connsiteX16" fmla="*/ 513511 w 542436"/>
                <a:gd name="connsiteY16" fmla="*/ 519984 h 606722"/>
                <a:gd name="connsiteX17" fmla="*/ 542436 w 542436"/>
                <a:gd name="connsiteY17" fmla="*/ 519984 h 606722"/>
                <a:gd name="connsiteX18" fmla="*/ 542436 w 542436"/>
                <a:gd name="connsiteY18" fmla="*/ 563353 h 606722"/>
                <a:gd name="connsiteX19" fmla="*/ 513511 w 542436"/>
                <a:gd name="connsiteY19" fmla="*/ 563353 h 606722"/>
                <a:gd name="connsiteX20" fmla="*/ 166323 w 542436"/>
                <a:gd name="connsiteY20" fmla="*/ 606722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436" h="606722">
                  <a:moveTo>
                    <a:pt x="231382" y="260036"/>
                  </a:moveTo>
                  <a:lnTo>
                    <a:pt x="231382" y="346686"/>
                  </a:lnTo>
                  <a:lnTo>
                    <a:pt x="274814" y="346686"/>
                  </a:lnTo>
                  <a:lnTo>
                    <a:pt x="274814" y="260036"/>
                  </a:lnTo>
                  <a:close/>
                  <a:moveTo>
                    <a:pt x="28912" y="43398"/>
                  </a:moveTo>
                  <a:lnTo>
                    <a:pt x="122854" y="43398"/>
                  </a:lnTo>
                  <a:lnTo>
                    <a:pt x="122854" y="86679"/>
                  </a:lnTo>
                  <a:lnTo>
                    <a:pt x="72236" y="86679"/>
                  </a:lnTo>
                  <a:lnTo>
                    <a:pt x="72236" y="520025"/>
                  </a:lnTo>
                  <a:lnTo>
                    <a:pt x="122854" y="520025"/>
                  </a:lnTo>
                  <a:lnTo>
                    <a:pt x="122854" y="563395"/>
                  </a:lnTo>
                  <a:lnTo>
                    <a:pt x="0" y="563395"/>
                  </a:lnTo>
                  <a:lnTo>
                    <a:pt x="0" y="520025"/>
                  </a:lnTo>
                  <a:lnTo>
                    <a:pt x="28912" y="520025"/>
                  </a:lnTo>
                  <a:close/>
                  <a:moveTo>
                    <a:pt x="166323" y="0"/>
                  </a:moveTo>
                  <a:lnTo>
                    <a:pt x="513511" y="43369"/>
                  </a:lnTo>
                  <a:lnTo>
                    <a:pt x="513511" y="519984"/>
                  </a:lnTo>
                  <a:lnTo>
                    <a:pt x="542436" y="519984"/>
                  </a:lnTo>
                  <a:lnTo>
                    <a:pt x="542436" y="563353"/>
                  </a:lnTo>
                  <a:lnTo>
                    <a:pt x="513511" y="563353"/>
                  </a:lnTo>
                  <a:lnTo>
                    <a:pt x="166323" y="60672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 S Chinese Light" panose="020B0300000000000000" charset="-122"/>
                <a:ea typeface="Noto Sans S Chinese Light" panose="020B0300000000000000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1101" y="3446"/>
              <a:ext cx="421" cy="42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1156" y="7945"/>
              <a:ext cx="421" cy="42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028" y="8023"/>
              <a:ext cx="421" cy="42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6203" y="3653"/>
              <a:ext cx="421" cy="42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8119898" y="2818740"/>
            <a:ext cx="343477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+mj-ea"/>
                <a:ea typeface="+mj-ea"/>
                <a:sym typeface="+mn-ea"/>
              </a:rPr>
              <a:t>支持签到、投票、讨论、抢答等多种互动形式，活跃课堂气氛。</a:t>
            </a:r>
            <a:br>
              <a:rPr lang="en-US" altLang="zh-CN" sz="1000" dirty="0">
                <a:solidFill>
                  <a:srgbClr val="617596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</a:br>
            <a:endParaRPr lang="zh-CN" altLang="en-US" sz="1000" dirty="0">
              <a:solidFill>
                <a:srgbClr val="617596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119898" y="4488734"/>
            <a:ext cx="3875972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+mj-ea"/>
                <a:ea typeface="+mj-ea"/>
                <a:sym typeface="+mn-ea"/>
              </a:rPr>
              <a:t>自动记录学习行为，生成学情报告，帮助教师精准掌握学习动态。</a:t>
            </a:r>
            <a:endParaRPr lang="zh-CN" altLang="en-US" sz="1400" dirty="0">
              <a:latin typeface="+mj-ea"/>
              <a:ea typeface="+mj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1400" dirty="0">
              <a:latin typeface="+mj-ea"/>
              <a:ea typeface="+mj-ea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47978" y="2755623"/>
            <a:ext cx="34347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+mj-ea"/>
                <a:ea typeface="+mj-ea"/>
                <a:sym typeface="+mn-ea"/>
              </a:rPr>
              <a:t>学生可随时随地访问资源，进行预习与复习。</a:t>
            </a:r>
            <a:endParaRPr lang="zh-CN" altLang="en-US" sz="1400" dirty="0">
              <a:latin typeface="+mj-ea"/>
              <a:ea typeface="+mj-ea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57225" y="4575810"/>
            <a:ext cx="3542030" cy="171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+mj-ea"/>
                <a:ea typeface="+mj-ea"/>
                <a:sym typeface="+mn-ea"/>
              </a:rPr>
              <a:t>集成微课、视频、电子书、案例库等多样化学习材料。</a:t>
            </a:r>
            <a:endParaRPr lang="zh-CN" altLang="en-US" sz="1400" dirty="0">
              <a:latin typeface="+mj-ea"/>
              <a:ea typeface="+mj-ea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400" dirty="0">
              <a:latin typeface="+mj-ea"/>
              <a:ea typeface="+mj-ea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202167" y="2381325"/>
            <a:ext cx="2085340" cy="368300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打破时空限制</a:t>
            </a:r>
            <a:endParaRPr lang="zh-CN" altLang="en-US" sz="1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478779" y="2387404"/>
            <a:ext cx="2085340" cy="368300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增强教学互动</a:t>
            </a:r>
            <a:endParaRPr lang="zh-CN" altLang="en-US" sz="1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4" name="文本框 61"/>
          <p:cNvSpPr txBox="1"/>
          <p:nvPr/>
        </p:nvSpPr>
        <p:spPr>
          <a:xfrm>
            <a:off x="1206687" y="4117153"/>
            <a:ext cx="2085340" cy="368300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丰富学习资源</a:t>
            </a:r>
            <a:endParaRPr lang="zh-CN" altLang="en-US" sz="1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6" name="文本框 61"/>
          <p:cNvSpPr txBox="1"/>
          <p:nvPr/>
        </p:nvSpPr>
        <p:spPr>
          <a:xfrm>
            <a:off x="8478363" y="4117210"/>
            <a:ext cx="2085340" cy="368300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数据驱动教学</a:t>
            </a:r>
            <a:endParaRPr lang="zh-CN" altLang="en-US" sz="1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23544" y="1120951"/>
            <a:ext cx="9931652" cy="416459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云课堂赋能：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以“学习通”为例的数字化教学支持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9908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1845" y="29400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8539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480" y="313690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825" y="977265"/>
            <a:ext cx="113449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云课堂+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BOPPPS”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模式的融合设计与实践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</a:t>
            </a:r>
            <a:r>
              <a:rPr lang="en-US" sz="2000" b="1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以“学习通”为技术平台</a:t>
            </a:r>
            <a:endParaRPr lang="zh-CN" altLang="en-US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 l="1983" r="1699"/>
          <a:stretch>
            <a:fillRect/>
          </a:stretch>
        </p:blipFill>
        <p:spPr>
          <a:xfrm>
            <a:off x="595630" y="1711960"/>
            <a:ext cx="4318000" cy="4064000"/>
          </a:xfrm>
          <a:prstGeom prst="roundRect">
            <a:avLst>
              <a:gd name="adj" fmla="val 4687"/>
            </a:avLst>
          </a:prstGeom>
          <a:noFill/>
          <a:ln w="25400" cap="flat" cmpd="sng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  <a:prstDash val="solid"/>
            <a:round/>
          </a:ln>
          <a:effectLst>
            <a:outerShdw blurRad="190500" dist="101600" dir="2700000" algn="tl" rotWithShape="0">
              <a:srgbClr val="000000">
                <a:alpha val="15000"/>
              </a:srgbClr>
            </a:outerShdw>
          </a:effectLst>
        </p:spPr>
      </p:pic>
      <p:sp>
        <p:nvSpPr>
          <p:cNvPr id="6" name="AutoShape 6"/>
          <p:cNvSpPr/>
          <p:nvPr/>
        </p:nvSpPr>
        <p:spPr>
          <a:xfrm>
            <a:off x="562610" y="582676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图：</a:t>
            </a:r>
            <a:r>
              <a:rPr lang="en-US" sz="1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“</a:t>
            </a:r>
            <a:r>
              <a:rPr lang="en-US" sz="13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云课堂+BOPPPS </a:t>
            </a:r>
            <a:r>
              <a:rPr lang="en-US" sz="1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”</a:t>
            </a:r>
            <a:r>
              <a:rPr lang="en-US" sz="13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教学闭环逻辑框架</a:t>
            </a:r>
            <a:endParaRPr lang="en-US" sz="1300" b="0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54675" y="1610360"/>
            <a:ext cx="6117590" cy="1270000"/>
            <a:chOff x="8905" y="2536"/>
            <a:chExt cx="9634" cy="2000"/>
          </a:xfrm>
        </p:grpSpPr>
        <p:sp>
          <p:nvSpPr>
            <p:cNvPr id="21" name="AutoShape 7"/>
            <p:cNvSpPr/>
            <p:nvPr/>
          </p:nvSpPr>
          <p:spPr>
            <a:xfrm>
              <a:off x="8905" y="2536"/>
              <a:ext cx="9635" cy="200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solidFill>
                <a:srgbClr val="30619B">
                  <a:alpha val="30000"/>
                </a:srgbClr>
              </a:solidFill>
              <a:prstDash val="solid"/>
              <a:round/>
            </a:ln>
            <a:effectLst>
              <a:outerShdw blurRad="127000" dist="50800" dir="2700000" algn="tl" rotWithShape="0">
                <a:srgbClr val="10B981">
                  <a:alpha val="10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2" name="AutoShape 8"/>
            <p:cNvSpPr/>
            <p:nvPr/>
          </p:nvSpPr>
          <p:spPr>
            <a:xfrm>
              <a:off x="9305" y="2936"/>
              <a:ext cx="1200" cy="1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rgbClr val="30619B"/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23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5" y="3196"/>
              <a:ext cx="680" cy="680"/>
            </a:xfrm>
            <a:prstGeom prst="rect">
              <a:avLst/>
            </a:prstGeom>
          </p:spPr>
        </p:pic>
        <p:sp>
          <p:nvSpPr>
            <p:cNvPr id="24" name="AutoShape 10"/>
            <p:cNvSpPr/>
            <p:nvPr/>
          </p:nvSpPr>
          <p:spPr>
            <a:xfrm>
              <a:off x="10805" y="2776"/>
              <a:ext cx="7499" cy="1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b="1" i="0" u="none" strike="noStrike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课前 · 自主学习 (B+O+P)</a:t>
              </a:r>
              <a:endParaRPr 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108000"/>
                </a:lnSpc>
                <a:spcBef>
                  <a:spcPts val="600"/>
                </a:spcBef>
              </a:pPr>
              <a:r>
                <a:rPr lang="en-US" sz="1400" b="0" i="0" u="none" strike="noStrike">
                  <a:solidFill>
                    <a:srgbClr val="374151"/>
                  </a:solidFill>
                  <a:latin typeface="微软雅黑" panose="020B0503020204020204" charset="-122"/>
                  <a:ea typeface="微软雅黑" panose="020B0503020204020204" charset="-122"/>
                  <a:cs typeface="Noto Sans SC" panose="020B0200000000000000" charset="-122"/>
                  <a:sym typeface="Noto Sans SC" panose="020B0200000000000000" charset="-122"/>
                </a:rPr>
                <a:t>教师通过学习通发布微课与预习任务，学生在线完成目标确认与预评估，提前扫清知识障碍。</a:t>
              </a:r>
              <a:endParaRPr lang="en-US" sz="1400" b="0" i="0" u="none" strike="noStrike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54675" y="3070860"/>
            <a:ext cx="6118860" cy="1270000"/>
            <a:chOff x="8905" y="4836"/>
            <a:chExt cx="9636" cy="2000"/>
          </a:xfrm>
        </p:grpSpPr>
        <p:sp>
          <p:nvSpPr>
            <p:cNvPr id="25" name="AutoShape 11"/>
            <p:cNvSpPr/>
            <p:nvPr/>
          </p:nvSpPr>
          <p:spPr>
            <a:xfrm>
              <a:off x="8905" y="4836"/>
              <a:ext cx="9636" cy="200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solidFill>
                <a:srgbClr val="30619B">
                  <a:alpha val="30000"/>
                </a:srgbClr>
              </a:solidFill>
              <a:prstDash val="solid"/>
              <a:round/>
            </a:ln>
            <a:effectLst>
              <a:outerShdw blurRad="127000" dist="50800" dir="2700000" algn="tl" rotWithShape="0">
                <a:srgbClr val="10B981">
                  <a:alpha val="10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6" name="AutoShape 12"/>
            <p:cNvSpPr/>
            <p:nvPr/>
          </p:nvSpPr>
          <p:spPr>
            <a:xfrm>
              <a:off x="9305" y="5236"/>
              <a:ext cx="1200" cy="1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rgbClr val="30619B"/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65" y="5496"/>
              <a:ext cx="680" cy="680"/>
            </a:xfrm>
            <a:prstGeom prst="rect">
              <a:avLst/>
            </a:prstGeom>
          </p:spPr>
        </p:pic>
        <p:sp>
          <p:nvSpPr>
            <p:cNvPr id="28" name="AutoShape 14"/>
            <p:cNvSpPr/>
            <p:nvPr/>
          </p:nvSpPr>
          <p:spPr>
            <a:xfrm>
              <a:off x="10805" y="5076"/>
              <a:ext cx="7500" cy="1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800" b="1" i="0" u="none" strike="noStrike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课中 · 研讨学习 (P+P+S)</a:t>
              </a:r>
              <a:endParaRPr 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108000"/>
                </a:lnSpc>
                <a:spcBef>
                  <a:spcPts val="600"/>
                </a:spcBef>
              </a:pPr>
              <a:r>
                <a:rPr lang="en-US" sz="1400" b="0" i="0" u="none" strike="noStrike">
                  <a:solidFill>
                    <a:srgbClr val="374151"/>
                  </a:solidFill>
                  <a:latin typeface="微软雅黑" panose="020B0503020204020204" charset="-122"/>
                  <a:ea typeface="微软雅黑" panose="020B0503020204020204" charset="-122"/>
                  <a:cs typeface="Noto Sans SC" panose="020B0200000000000000" charset="-122"/>
                  <a:sym typeface="Noto Sans SC" panose="020B0200000000000000" charset="-122"/>
                </a:rPr>
                <a:t>利用学习通的投屏和互动功能，基于预习数据精讲重点，实时互动并内化总结知识要点。</a:t>
              </a:r>
              <a:endParaRPr lang="en-US" sz="1400" b="0" i="0" u="none" strike="noStrike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54675" y="4531360"/>
            <a:ext cx="6118860" cy="1270000"/>
            <a:chOff x="8905" y="7136"/>
            <a:chExt cx="9636" cy="2000"/>
          </a:xfrm>
        </p:grpSpPr>
        <p:sp>
          <p:nvSpPr>
            <p:cNvPr id="29" name="AutoShape 15"/>
            <p:cNvSpPr/>
            <p:nvPr/>
          </p:nvSpPr>
          <p:spPr>
            <a:xfrm>
              <a:off x="8905" y="7136"/>
              <a:ext cx="9636" cy="200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solidFill>
                <a:srgbClr val="30619B">
                  <a:alpha val="30000"/>
                </a:srgbClr>
              </a:solidFill>
              <a:prstDash val="solid"/>
              <a:round/>
            </a:ln>
            <a:effectLst>
              <a:outerShdw blurRad="127000" dist="50800" dir="2700000" algn="tl" rotWithShape="0">
                <a:srgbClr val="10B981">
                  <a:alpha val="10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30" name="AutoShape 16"/>
            <p:cNvSpPr/>
            <p:nvPr/>
          </p:nvSpPr>
          <p:spPr>
            <a:xfrm>
              <a:off x="9305" y="7536"/>
              <a:ext cx="1200" cy="1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rgbClr val="30619B"/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4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5" y="7796"/>
              <a:ext cx="680" cy="680"/>
            </a:xfrm>
            <a:prstGeom prst="rect">
              <a:avLst/>
            </a:prstGeom>
          </p:spPr>
        </p:pic>
        <p:sp>
          <p:nvSpPr>
            <p:cNvPr id="50" name="AutoShape 18"/>
            <p:cNvSpPr/>
            <p:nvPr/>
          </p:nvSpPr>
          <p:spPr>
            <a:xfrm>
              <a:off x="10805" y="7376"/>
              <a:ext cx="7500" cy="1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sz="1800" b="1" i="0" u="none" strike="noStrike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Noto Sans SC" panose="020B0200000000000000" charset="-122"/>
                </a:rPr>
                <a:t>课后 · 巩固复习 (P+0+S)</a:t>
              </a:r>
              <a:endParaRPr 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108000"/>
                </a:lnSpc>
                <a:spcBef>
                  <a:spcPts val="600"/>
                </a:spcBef>
              </a:pPr>
              <a:r>
                <a:rPr lang="en-US" sz="1400" b="0" i="0" u="none" strike="noStrike">
                  <a:solidFill>
                    <a:srgbClr val="374151"/>
                  </a:solidFill>
                  <a:latin typeface="微软雅黑" panose="020B0503020204020204" charset="-122"/>
                  <a:ea typeface="微软雅黑" panose="020B0503020204020204" charset="-122"/>
                  <a:cs typeface="Noto Sans SC" panose="020B0200000000000000" charset="-122"/>
                  <a:sym typeface="Noto Sans SC" panose="020B0200000000000000" charset="-122"/>
                </a:rPr>
                <a:t>通过学习通布置作业与拓展任务，通过后评估检验成果，教师基于学习数据反思优化教学。</a:t>
              </a:r>
              <a:endParaRPr lang="en-US" sz="1400" b="0" i="0" u="none" strike="noStrike">
                <a:solidFill>
                  <a:srgbClr val="37415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sp>
        <p:nvSpPr>
          <p:cNvPr id="52" name="AutoShape 19"/>
          <p:cNvSpPr/>
          <p:nvPr/>
        </p:nvSpPr>
        <p:spPr>
          <a:xfrm>
            <a:off x="5654675" y="5991860"/>
            <a:ext cx="6118225" cy="457200"/>
          </a:xfrm>
          <a:prstGeom prst="roundRect">
            <a:avLst>
              <a:gd name="adj" fmla="val 2777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30619B"/>
            </a:solidFill>
            <a:prstDash val="solid"/>
            <a:round/>
          </a:ln>
          <a:effectLst>
            <a:outerShdw blurRad="76200" dist="25400" dir="2700000" algn="tl" rotWithShape="0">
              <a:srgbClr val="10B981">
                <a:alpha val="30000"/>
              </a:srgbClr>
            </a:outerShdw>
          </a:effectLst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核心价值：构建“线上预习-线下研讨-线上巩固”的完整教学闭环</a:t>
            </a:r>
            <a:endParaRPr lang="en-US" sz="1600" b="1" i="0" u="none" strike="noStrike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218940" y="31940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871845" y="29400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3298" y="768021"/>
            <a:ext cx="100370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《会计学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课程介绍</a:t>
            </a:r>
            <a:endParaRPr lang="zh-CN" altLang="en-US" sz="20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03109" y="1368055"/>
            <a:ext cx="4365186" cy="3959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课程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848908" y="835960"/>
            <a:ext cx="16812" cy="576402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76"/>
          <p:cNvSpPr/>
          <p:nvPr/>
        </p:nvSpPr>
        <p:spPr>
          <a:xfrm>
            <a:off x="503555" y="1887220"/>
            <a:ext cx="5054600" cy="15963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《会计学》是面向经济类、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管理类非财会专业本科生开设的一门学科基础课程。它不仅是后续专业课程的理论基础，更是培养学生商业素养、理解经济运行规律的关键一环。</a:t>
            </a:r>
            <a:endParaRPr lang="zh-CN" altLang="en-US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438900" y="1367790"/>
            <a:ext cx="5153660" cy="1218565"/>
            <a:chOff x="10140" y="2154"/>
            <a:chExt cx="8116" cy="1919"/>
          </a:xfrm>
        </p:grpSpPr>
        <p:sp>
          <p:nvSpPr>
            <p:cNvPr id="10" name="圆角矩形 9"/>
            <p:cNvSpPr/>
            <p:nvPr/>
          </p:nvSpPr>
          <p:spPr>
            <a:xfrm>
              <a:off x="10792" y="2154"/>
              <a:ext cx="6268" cy="6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rgbClr val="3061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</a:rPr>
                <a:t>课程特征与内在</a:t>
              </a: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</a:rPr>
                <a:t>要求</a:t>
              </a:r>
              <a:endParaRPr lang="zh-CN" altLang="en-US" sz="16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textbox 376"/>
            <p:cNvSpPr/>
            <p:nvPr/>
          </p:nvSpPr>
          <p:spPr>
            <a:xfrm>
              <a:off x="10140" y="2777"/>
              <a:ext cx="8117" cy="1296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0000"/>
                </a:lnSpc>
              </a:pPr>
              <a:endParaRPr lang="x-none" altLang="x-none" sz="105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02895" indent="-285750" eaLnBrk="0">
                <a:lnSpc>
                  <a:spcPct val="150000"/>
                </a:lnSpc>
                <a:buFont typeface="Wingdings" panose="05000000000000000000" pitchFamily="2" charset="2"/>
                <a:buChar char="Ø"/>
                <a:tabLst>
                  <a:tab pos="163195" algn="l"/>
                </a:tabLst>
              </a:pPr>
              <a:r>
                <a:rPr lang="zh-CN" altLang="en-US" sz="1600" b="1">
                  <a:solidFill>
                    <a:srgbClr val="333333"/>
                  </a:solidFill>
                  <a:latin typeface="Noto Sans SC" panose="020B0200000000000000" charset="-122"/>
                  <a:ea typeface="Noto Sans SC" panose="020B0200000000000000" charset="-122"/>
                </a:rPr>
                <a:t>高度的专业性与综合性 </a:t>
              </a:r>
              <a:endPara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</a:endParaRPr>
            </a:p>
            <a:p>
              <a:pPr marL="17145" indent="0" eaLnBrk="0">
                <a:lnSpc>
                  <a:spcPct val="150000"/>
                </a:lnSpc>
                <a:buFont typeface="Wingdings" panose="05000000000000000000" pitchFamily="2" charset="2"/>
                <a:buNone/>
                <a:tabLst>
                  <a:tab pos="163195" algn="l"/>
                </a:tabLst>
              </a:pPr>
              <a:r>
                <a:rPr lang="en-US" altLang="zh-CN" sz="105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  涉及大量专业词汇（如资产、负债、权责发生制等），要求学生能分析会计核算对企业财务状况的综合影响。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02895" indent="-285750" algn="l" eaLnBrk="0">
                <a:lnSpc>
                  <a:spcPct val="150000"/>
                </a:lnSpc>
                <a:buClrTx/>
                <a:buSzTx/>
                <a:buFont typeface="Wingdings" panose="05000000000000000000" pitchFamily="2" charset="2"/>
                <a:buChar char="Ø"/>
                <a:tabLst>
                  <a:tab pos="163195" algn="l"/>
                </a:tabLst>
              </a:pPr>
              <a:r>
                <a:rPr lang="zh-CN" altLang="en-US" sz="1600" b="1">
                  <a:solidFill>
                    <a:srgbClr val="333333"/>
                  </a:solidFill>
                  <a:latin typeface="Noto Sans SC" panose="020B0200000000000000" charset="-122"/>
                  <a:ea typeface="Noto Sans SC" panose="020B0200000000000000" charset="-122"/>
                </a:rPr>
                <a:t>理论与实践的紧密结合</a:t>
              </a:r>
              <a:endPara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</a:endParaRPr>
            </a:p>
            <a:p>
              <a:pPr marL="17145" algn="l" eaLnBrk="0">
                <a:lnSpc>
                  <a:spcPct val="150000"/>
                </a:lnSpc>
                <a:buClrTx/>
                <a:buSzTx/>
                <a:buFont typeface="Wingdings" panose="05000000000000000000" pitchFamily="2" charset="2"/>
                <a:buNone/>
                <a:tabLst>
                  <a:tab pos="163195" algn="l"/>
                </a:tabLst>
              </a:pPr>
              <a:r>
                <a:rPr lang="en-US" altLang="zh-CN" sz="105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与企业利益相关者的决策需求紧密相连，教学需引导学生将抽象理论应用于真实商业情境。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02895" indent="-285750" algn="l" eaLnBrk="0">
                <a:lnSpc>
                  <a:spcPct val="150000"/>
                </a:lnSpc>
                <a:buClrTx/>
                <a:buSzTx/>
                <a:buFont typeface="Wingdings" panose="05000000000000000000" pitchFamily="2" charset="2"/>
                <a:buChar char="Ø"/>
                <a:tabLst>
                  <a:tab pos="163195" algn="l"/>
                </a:tabLst>
              </a:pPr>
              <a:r>
                <a:rPr lang="zh-CN" altLang="en-US" sz="1600" b="1">
                  <a:solidFill>
                    <a:srgbClr val="333333"/>
                  </a:solidFill>
                  <a:latin typeface="Noto Sans SC" panose="020B0200000000000000" charset="-122"/>
                  <a:ea typeface="Noto Sans SC" panose="020B0200000000000000" charset="-122"/>
                </a:rPr>
                <a:t>知识的动态性与应用性</a:t>
              </a:r>
              <a:endPara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</a:endParaRPr>
            </a:p>
            <a:p>
              <a:pPr marL="17145" algn="l" eaLnBrk="0">
                <a:lnSpc>
                  <a:spcPct val="150000"/>
                </a:lnSpc>
                <a:buClrTx/>
                <a:buSzTx/>
                <a:buFont typeface="Wingdings" panose="05000000000000000000" pitchFamily="2" charset="2"/>
                <a:buNone/>
                <a:tabLst>
                  <a:tab pos="163195" algn="l"/>
                </a:tabLst>
              </a:pPr>
              <a:r>
                <a:rPr lang="en-US" altLang="zh-CN" sz="105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会计准则和商业环境在不断演变，重点是培养学生灵活应用知识，读懂财务报表背后的商业奥秘。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938084" y="6059612"/>
            <a:ext cx="0" cy="0"/>
          </a:xfrm>
          <a:prstGeom prst="rect">
            <a:avLst/>
          </a:prstGeo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endParaRPr kumimoji="1"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376"/>
          <p:cNvSpPr/>
          <p:nvPr/>
        </p:nvSpPr>
        <p:spPr>
          <a:xfrm>
            <a:off x="493699" y="2729604"/>
            <a:ext cx="5154282" cy="82314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endParaRPr lang="x-none" altLang="x-none" sz="105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02895" indent="-285750" eaLnBrk="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163195" algn="l"/>
              </a:tabLst>
            </a:pPr>
            <a:r>
              <a: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课程性质</a:t>
            </a:r>
            <a:endParaRPr lang="zh-CN" altLang="en-US" sz="1600" b="1">
              <a:solidFill>
                <a:srgbClr val="333333"/>
              </a:solidFill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pPr marL="17145" indent="0" eaLnBrk="0">
              <a:lnSpc>
                <a:spcPct val="150000"/>
              </a:lnSpc>
              <a:buFont typeface="Wingdings" panose="05000000000000000000" pitchFamily="2" charset="2"/>
              <a:buNone/>
              <a:tabLst>
                <a:tab pos="163195" algn="l"/>
              </a:tabLst>
            </a:pPr>
            <a:r>
              <a:rPr lang="en-US" altLang="zh-CN" sz="1050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         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学科基础必修课，构建专业知识体系的重要基石。</a:t>
            </a:r>
            <a:endParaRPr lang="zh-CN" altLang="en-US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02895" indent="-285750" algn="l" eaLnBrk="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  <a:tabLst>
                <a:tab pos="163195" algn="l"/>
              </a:tabLst>
            </a:pPr>
            <a:r>
              <a: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核心目标</a:t>
            </a:r>
            <a:endParaRPr lang="zh-CN" altLang="en-US" sz="1600" b="1">
              <a:solidFill>
                <a:srgbClr val="333333"/>
              </a:solidFill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pPr marL="17145" algn="l" eaLnBrk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  <a:tabLst>
                <a:tab pos="163195" algn="l"/>
              </a:tabLst>
            </a:pPr>
            <a:r>
              <a:rPr lang="en-US" altLang="zh-CN" sz="1050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       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培养学生的会计信息解读能力与商业分析素养，建立财务思维。</a:t>
            </a:r>
            <a:endParaRPr lang="zh-CN" altLang="en-US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02895" indent="-285750" algn="l" eaLnBrk="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  <a:tabLst>
                <a:tab pos="163195" algn="l"/>
              </a:tabLst>
            </a:pPr>
            <a:r>
              <a: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知识体系</a:t>
            </a:r>
            <a:endParaRPr lang="zh-CN" altLang="en-US" sz="1600" b="1">
              <a:solidFill>
                <a:srgbClr val="333333"/>
              </a:solidFill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pPr marL="17145" algn="l" eaLnBrk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  <a:tabLst>
                <a:tab pos="163195" algn="l"/>
              </a:tabLst>
            </a:pPr>
            <a:r>
              <a:rPr lang="en-US" altLang="zh-CN" sz="1050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        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涵盖会计基本理论、会计核算方法、财务报表编制与分析等核心模块。</a:t>
            </a:r>
            <a:endParaRPr lang="zh-CN" altLang="en-US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42983" y="1069109"/>
            <a:ext cx="3268169" cy="4167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36" tIns="45718" rIns="91436" bIns="45718" rtlCol="0" anchor="ctr">
            <a:noAutofit/>
          </a:bodyPr>
          <a:lstStyle/>
          <a:p>
            <a:pPr algn="ctr" defTabSz="685165"/>
            <a:r>
              <a:rPr lang="zh-CN" altLang="en-US" sz="20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学生 </a:t>
            </a: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层面的</a:t>
            </a: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水土不服</a:t>
            </a:r>
            <a:endParaRPr lang="zh-CN" altLang="en-US" sz="1600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2983" y="1557918"/>
            <a:ext cx="3268169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从他律到自律的鸿沟</a:t>
            </a:r>
            <a:r>
              <a:rPr lang="en-US" altLang="zh-CN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br>
              <a:rPr lang="en-US" altLang="zh-CN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由于环境的剧烈变化，部分新生未能及时调整状态，出现“自由过了度”的情况。主要表现为学习目标缺失、时间管理混乱，难以适应大学的自主学习节奏。</a:t>
            </a: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935368" y="1069405"/>
            <a:ext cx="3268169" cy="4167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36" tIns="45718" rIns="91436" bIns="45718" rtlCol="0" anchor="ctr">
            <a:noAutofit/>
          </a:bodyPr>
          <a:lstStyle/>
          <a:p>
            <a:pPr algn="ctr" defTabSz="685165"/>
            <a:r>
              <a:rPr lang="zh-CN" altLang="en-US" sz="20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评价 </a:t>
            </a: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层面的效能</a:t>
            </a: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缺失</a:t>
            </a:r>
            <a:endParaRPr lang="zh-CN" altLang="en-US" sz="1600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2983" y="3767718"/>
            <a:ext cx="3268169" cy="17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学习能力差异</a:t>
            </a:r>
            <a:r>
              <a:rPr lang="en-US" altLang="zh-CN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br>
              <a:rPr lang="en-US" altLang="zh-CN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部分学生因缺乏前置知识，面对专业术语和复杂逻辑时难以快速适应，导致学习信心不足，参与度降低。</a:t>
            </a: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p"/>
              <a:defRPr/>
            </a:pP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80985" y="2258695"/>
            <a:ext cx="3506470" cy="14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功能导向偏差，忽略育人本质</a:t>
            </a: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b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考核更多地扮演了“筛选”和“区分”的角色，而其应有的“诊断”、“反馈”和“激励”功能未能有效发挥</a:t>
            </a: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80985" y="1557655"/>
            <a:ext cx="3506470" cy="7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评价维度单一，考核深度不足 ：</a:t>
            </a:r>
            <a:b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平时成绩 + 期末成绩</a:t>
            </a: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18940" y="1069340"/>
            <a:ext cx="3560445" cy="4123690"/>
            <a:chOff x="6644" y="1684"/>
            <a:chExt cx="5607" cy="6494"/>
          </a:xfrm>
        </p:grpSpPr>
        <p:sp>
          <p:nvSpPr>
            <p:cNvPr id="21" name="矩形 20"/>
            <p:cNvSpPr/>
            <p:nvPr/>
          </p:nvSpPr>
          <p:spPr>
            <a:xfrm>
              <a:off x="6828" y="1684"/>
              <a:ext cx="5147" cy="6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436" tIns="45718" rIns="91436" bIns="45718" rtlCol="0" anchor="ctr">
              <a:noAutofit/>
            </a:bodyPr>
            <a:lstStyle/>
            <a:p>
              <a:pPr algn="ctr" defTabSz="685165"/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</a:t>
              </a:r>
              <a:r>
                <a:rPr lang="zh-CN" altLang="en-US" sz="2000" b="1" dirty="0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1600" b="1" dirty="0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层面的供需</a:t>
              </a:r>
              <a:r>
                <a:rPr lang="zh-CN" altLang="en-US" sz="1600" b="1" dirty="0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错位</a:t>
              </a:r>
              <a:endPara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644" y="2577"/>
              <a:ext cx="5522" cy="2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  <a:defRPr/>
              </a:pPr>
              <a: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知识的“先天”枯燥性与疏离感 ：</a:t>
              </a:r>
              <a:b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zh-CN" alt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《会计学》作为一门全新的知识领域，其固有的理论性和专业性使其在教学中容易陷入枯燥、抽象的困境，导致学生难以建立直观的认知连接。</a:t>
              </a:r>
              <a:endPara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729" y="6944"/>
              <a:ext cx="5522" cy="1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  <a:defRPr/>
              </a:pPr>
              <a:r>
                <a:rPr lang="zh-CN" altLang="en-US" sz="1600" b="1">
                  <a:solidFill>
                    <a:srgbClr val="4A5C51"/>
                  </a:solidFill>
                  <a:latin typeface="Noto Sans SC" panose="020B0200000000000000" charset="-122"/>
                  <a:ea typeface="Noto Sans SC" panose="020B0200000000000000" charset="-122"/>
                  <a:sym typeface="+mn-ea"/>
                </a:rPr>
                <a:t>知识体系的割裂</a:t>
              </a:r>
              <a: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b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zh-CN" alt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从“点状记忆”到“网状思维”的障碍</a:t>
              </a:r>
              <a:r>
                <a:rPr lang="zh-CN" alt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01" y="5524"/>
              <a:ext cx="5522" cy="1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  <a:defRPr/>
              </a:pPr>
              <a: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教学方法的</a:t>
              </a:r>
              <a: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局限：</a:t>
              </a:r>
              <a:br>
                <a:rPr lang="zh-CN" altLang="en-US" sz="16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zh-CN" altLang="en-US" sz="14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被动接受与主动学习的矛盾。</a:t>
              </a:r>
              <a:endPara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907020" y="3634105"/>
            <a:ext cx="3506470" cy="14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缺乏高阶能力考查 ：</a:t>
            </a:r>
            <a:b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传统试卷难以有效考查学生的批判性思维、问题解决能力、沟通协作能力等高级认知技能，评价维度单一。</a:t>
            </a: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06385" y="5003165"/>
            <a:ext cx="3816350" cy="14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缺乏持续改进机制：</a:t>
            </a:r>
            <a:br>
              <a:rPr lang="zh-CN" altLang="en-US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考核结果未能有效反馈给教学过程，无法形成“教学评价—反馈—持续改进”的良性循环，监控作用失效</a:t>
            </a:r>
            <a:r>
              <a:rPr lang="zh-CN" altLang="en-US" sz="14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26" grpId="0"/>
      <p:bldP spid="39" grpId="0" animBg="1"/>
      <p:bldP spid="12" grpId="1"/>
      <p:bldP spid="17" grpId="1"/>
      <p:bldP spid="22" grpId="1"/>
      <p:bldP spid="26" grpId="1"/>
      <p:bldP spid="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6548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研究背景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872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理论基础与模式</a:t>
            </a:r>
            <a:r>
              <a:rPr lang="zh-CN" altLang="en-US" sz="1200" b="1">
                <a:solidFill>
                  <a:schemeClr val="bg1"/>
                </a:solidFill>
              </a:rPr>
              <a:t>构建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894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学情</a:t>
            </a:r>
            <a:r>
              <a:rPr lang="zh-CN" altLang="en-US" sz="1200" b="1">
                <a:solidFill>
                  <a:schemeClr val="bg1"/>
                </a:solidFill>
              </a:rPr>
              <a:t>分析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99" name="任意多边形 98"/>
          <p:cNvSpPr/>
          <p:nvPr>
            <p:custDataLst>
              <p:tags r:id="rId1"/>
            </p:custDataLst>
          </p:nvPr>
        </p:nvSpPr>
        <p:spPr>
          <a:xfrm>
            <a:off x="4248209" y="3491385"/>
            <a:ext cx="692993" cy="592846"/>
          </a:xfrm>
          <a:custGeom>
            <a:avLst/>
            <a:gdLst>
              <a:gd name="connsiteX0" fmla="*/ 0 w 1083"/>
              <a:gd name="connsiteY0" fmla="*/ 0 h 926"/>
              <a:gd name="connsiteX1" fmla="*/ 1083 w 1083"/>
              <a:gd name="connsiteY1" fmla="*/ 76 h 926"/>
              <a:gd name="connsiteX2" fmla="*/ 1077 w 1083"/>
              <a:gd name="connsiteY2" fmla="*/ 470 h 926"/>
              <a:gd name="connsiteX3" fmla="*/ 4 w 1083"/>
              <a:gd name="connsiteY3" fmla="*/ 926 h 926"/>
              <a:gd name="connsiteX4" fmla="*/ 0 w 1083"/>
              <a:gd name="connsiteY4" fmla="*/ 0 h 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" h="926">
                <a:moveTo>
                  <a:pt x="0" y="0"/>
                </a:moveTo>
                <a:lnTo>
                  <a:pt x="1083" y="76"/>
                </a:lnTo>
                <a:lnTo>
                  <a:pt x="1077" y="470"/>
                </a:lnTo>
                <a:lnTo>
                  <a:pt x="4" y="9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5000"/>
                </a:schemeClr>
              </a:gs>
            </a:gsLst>
            <a:lin ang="10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05" name="圆角矩形 104"/>
          <p:cNvSpPr/>
          <p:nvPr>
            <p:custDataLst>
              <p:tags r:id="rId2"/>
            </p:custDataLst>
          </p:nvPr>
        </p:nvSpPr>
        <p:spPr>
          <a:xfrm>
            <a:off x="4928838" y="5104865"/>
            <a:ext cx="1774209" cy="867322"/>
          </a:xfrm>
          <a:prstGeom prst="roundRect">
            <a:avLst>
              <a:gd name="adj" fmla="val 2443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37000"/>
                </a:schemeClr>
              </a:gs>
              <a:gs pos="73000">
                <a:schemeClr val="accent1">
                  <a:lumMod val="92000"/>
                  <a:lumOff val="8000"/>
                  <a:alpha val="55000"/>
                </a:schemeClr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06" name="任意多边形 105"/>
          <p:cNvSpPr/>
          <p:nvPr>
            <p:custDataLst>
              <p:tags r:id="rId3"/>
            </p:custDataLst>
          </p:nvPr>
        </p:nvSpPr>
        <p:spPr>
          <a:xfrm flipH="1">
            <a:off x="4928838" y="4664094"/>
            <a:ext cx="1763700" cy="447571"/>
          </a:xfrm>
          <a:custGeom>
            <a:avLst/>
            <a:gdLst>
              <a:gd name="connsiteX0" fmla="*/ 382 w 2756"/>
              <a:gd name="connsiteY0" fmla="*/ 0 h 699"/>
              <a:gd name="connsiteX1" fmla="*/ 2339 w 2756"/>
              <a:gd name="connsiteY1" fmla="*/ 3 h 699"/>
              <a:gd name="connsiteX2" fmla="*/ 2756 w 2756"/>
              <a:gd name="connsiteY2" fmla="*/ 697 h 699"/>
              <a:gd name="connsiteX3" fmla="*/ 0 w 2756"/>
              <a:gd name="connsiteY3" fmla="*/ 699 h 699"/>
              <a:gd name="connsiteX4" fmla="*/ 382 w 2756"/>
              <a:gd name="connsiteY4" fmla="*/ 0 h 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6" h="699">
                <a:moveTo>
                  <a:pt x="382" y="0"/>
                </a:moveTo>
                <a:lnTo>
                  <a:pt x="2339" y="3"/>
                </a:lnTo>
                <a:lnTo>
                  <a:pt x="2756" y="697"/>
                </a:lnTo>
                <a:lnTo>
                  <a:pt x="0" y="699"/>
                </a:lnTo>
                <a:lnTo>
                  <a:pt x="382" y="0"/>
                </a:lnTo>
                <a:close/>
              </a:path>
            </a:pathLst>
          </a:custGeom>
          <a:gradFill>
            <a:gsLst>
              <a:gs pos="68000">
                <a:schemeClr val="accent1">
                  <a:alpha val="25000"/>
                </a:schemeClr>
              </a:gs>
              <a:gs pos="0">
                <a:schemeClr val="accent1">
                  <a:alpha val="0"/>
                </a:schemeClr>
              </a:gs>
            </a:gsLst>
            <a:lin ang="53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07" name="圆角矩形 106"/>
          <p:cNvSpPr/>
          <p:nvPr>
            <p:custDataLst>
              <p:tags r:id="rId4"/>
            </p:custDataLst>
          </p:nvPr>
        </p:nvSpPr>
        <p:spPr>
          <a:xfrm>
            <a:off x="5911144" y="1514409"/>
            <a:ext cx="673829" cy="535354"/>
          </a:xfrm>
          <a:prstGeom prst="roundRect">
            <a:avLst>
              <a:gd name="adj" fmla="val 2443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40000"/>
                </a:schemeClr>
              </a:gs>
              <a:gs pos="73000">
                <a:schemeClr val="accent1">
                  <a:lumMod val="40000"/>
                  <a:lumOff val="60000"/>
                  <a:alpha val="3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1299210" y="4043045"/>
            <a:ext cx="3716020" cy="2186940"/>
            <a:chOff x="2046" y="6367"/>
            <a:chExt cx="5852" cy="3444"/>
          </a:xfrm>
        </p:grpSpPr>
        <p:sp>
          <p:nvSpPr>
            <p:cNvPr id="108" name="任意多边形 107"/>
            <p:cNvSpPr/>
            <p:nvPr>
              <p:custDataLst>
                <p:tags r:id="rId6"/>
              </p:custDataLst>
            </p:nvPr>
          </p:nvSpPr>
          <p:spPr>
            <a:xfrm flipH="1">
              <a:off x="6675" y="6388"/>
              <a:ext cx="1204" cy="3377"/>
            </a:xfrm>
            <a:custGeom>
              <a:avLst/>
              <a:gdLst>
                <a:gd name="connsiteX0" fmla="*/ 0 w 1120"/>
                <a:gd name="connsiteY0" fmla="*/ 0 h 3141"/>
                <a:gd name="connsiteX1" fmla="*/ 1120 w 1120"/>
                <a:gd name="connsiteY1" fmla="*/ 840 h 3141"/>
                <a:gd name="connsiteX2" fmla="*/ 1108 w 1120"/>
                <a:gd name="connsiteY2" fmla="*/ 3141 h 3141"/>
                <a:gd name="connsiteX3" fmla="*/ 0 w 1120"/>
                <a:gd name="connsiteY3" fmla="*/ 720 h 3141"/>
                <a:gd name="connsiteX4" fmla="*/ 0 w 1120"/>
                <a:gd name="connsiteY4" fmla="*/ 0 h 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" h="3141">
                  <a:moveTo>
                    <a:pt x="0" y="0"/>
                  </a:moveTo>
                  <a:lnTo>
                    <a:pt x="1120" y="840"/>
                  </a:lnTo>
                  <a:lnTo>
                    <a:pt x="1108" y="3141"/>
                  </a:lnTo>
                  <a:lnTo>
                    <a:pt x="0" y="72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3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7"/>
              </p:custDataLst>
            </p:nvPr>
          </p:nvGrpSpPr>
          <p:grpSpPr>
            <a:xfrm>
              <a:off x="2046" y="6367"/>
              <a:ext cx="5853" cy="3445"/>
              <a:chOff x="2046" y="6367"/>
              <a:chExt cx="5853" cy="3445"/>
            </a:xfrm>
          </p:grpSpPr>
          <p:sp>
            <p:nvSpPr>
              <p:cNvPr id="109" name="任意多边形 108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2061" y="6367"/>
                <a:ext cx="5839" cy="939"/>
              </a:xfrm>
              <a:custGeom>
                <a:avLst/>
                <a:gdLst>
                  <a:gd name="connsiteX0" fmla="*/ 0 w 5431"/>
                  <a:gd name="connsiteY0" fmla="*/ 10 h 874"/>
                  <a:gd name="connsiteX1" fmla="*/ 1670 w 5431"/>
                  <a:gd name="connsiteY1" fmla="*/ 0 h 874"/>
                  <a:gd name="connsiteX2" fmla="*/ 5431 w 5431"/>
                  <a:gd name="connsiteY2" fmla="*/ 874 h 874"/>
                  <a:gd name="connsiteX3" fmla="*/ 1140 w 5431"/>
                  <a:gd name="connsiteY3" fmla="*/ 870 h 874"/>
                  <a:gd name="connsiteX4" fmla="*/ 0 w 5431"/>
                  <a:gd name="connsiteY4" fmla="*/ 10 h 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" h="874">
                    <a:moveTo>
                      <a:pt x="0" y="10"/>
                    </a:moveTo>
                    <a:lnTo>
                      <a:pt x="1670" y="0"/>
                    </a:lnTo>
                    <a:lnTo>
                      <a:pt x="5431" y="874"/>
                    </a:lnTo>
                    <a:lnTo>
                      <a:pt x="1140" y="870"/>
                    </a:lnTo>
                    <a:lnTo>
                      <a:pt x="0" y="1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55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14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chemeClr val="lt1"/>
                  </a:solidFill>
                  <a:sym typeface="+mn-ea"/>
                </a:endParaRPr>
              </a:p>
            </p:txBody>
          </p:sp>
          <p:grpSp>
            <p:nvGrpSpPr>
              <p:cNvPr id="9" name="组合 8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2046" y="7296"/>
                <a:ext cx="4740" cy="2516"/>
                <a:chOff x="2046" y="7296"/>
                <a:chExt cx="4740" cy="2516"/>
              </a:xfrm>
            </p:grpSpPr>
            <p:sp>
              <p:nvSpPr>
                <p:cNvPr id="110" name="圆角矩形 109"/>
                <p:cNvSpPr/>
                <p:nvPr>
                  <p:custDataLst>
                    <p:tags r:id="rId10"/>
                  </p:custDataLst>
                </p:nvPr>
              </p:nvSpPr>
              <p:spPr>
                <a:xfrm flipH="1">
                  <a:off x="2056" y="7296"/>
                  <a:ext cx="4634" cy="2516"/>
                </a:xfrm>
                <a:prstGeom prst="roundRect">
                  <a:avLst>
                    <a:gd name="adj" fmla="val 2443"/>
                  </a:avLst>
                </a:prstGeom>
                <a:gradFill>
                  <a:gsLst>
                    <a:gs pos="0">
                      <a:schemeClr val="accent1">
                        <a:lumMod val="25000"/>
                        <a:lumOff val="75000"/>
                        <a:alpha val="100000"/>
                      </a:schemeClr>
                    </a:gs>
                    <a:gs pos="34000">
                      <a:schemeClr val="accent1">
                        <a:lumMod val="65000"/>
                        <a:lumOff val="35000"/>
                        <a:alpha val="100000"/>
                      </a:schemeClr>
                    </a:gs>
                    <a:gs pos="69000">
                      <a:schemeClr val="accent1">
                        <a:lumMod val="80000"/>
                        <a:lumOff val="20000"/>
                        <a:alpha val="100000"/>
                      </a:schemeClr>
                    </a:gs>
                    <a:gs pos="100000">
                      <a:schemeClr val="accent1">
                        <a:lumMod val="96000"/>
                        <a:lumOff val="4000"/>
                        <a:alpha val="100000"/>
                      </a:schemeClr>
                    </a:gs>
                  </a:gsLst>
                  <a:lin ang="924000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olidFill>
                      <a:schemeClr val="lt1"/>
                    </a:solidFill>
                    <a:sym typeface="+mn-ea"/>
                  </a:endParaRPr>
                </a:p>
              </p:txBody>
            </p:sp>
            <p:sp>
              <p:nvSpPr>
                <p:cNvPr id="111" name="标题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2046" y="7408"/>
                  <a:ext cx="4741" cy="1201"/>
                </a:xfrm>
                <a:prstGeom prst="rect">
                  <a:avLst/>
                </a:prstGeom>
                <a:noFill/>
              </p:spPr>
              <p:txBody>
                <a:bodyPr wrap="square" lIns="90170" tIns="46990" rIns="90170" bIns="46990" rtlCol="0" anchor="b">
                  <a:no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2000" spc="300" dirty="0">
                      <a:solidFill>
                        <a:schemeClr val="accent1">
                          <a:lumMod val="50000"/>
                        </a:schemeClr>
                      </a:solidFill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3.学生滥用外部AI工具进行机机对话</a:t>
                  </a:r>
                  <a:endParaRPr lang="en-US" altLang="zh-CN" sz="20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12" name="标题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2249" y="8711"/>
                  <a:ext cx="4391" cy="1046"/>
                </a:xfrm>
                <a:prstGeom prst="rect">
                  <a:avLst/>
                </a:prstGeom>
                <a:noFill/>
              </p:spPr>
              <p:txBody>
                <a:bodyPr wrap="square" lIns="90170" tIns="46990" rIns="90170" bIns="36195" rtlCol="0" anchor="t" anchorCtr="0">
                  <a:no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sz="1800" spc="300" dirty="0">
                      <a:solidFill>
                        <a:schemeClr val="accent1">
                          <a:lumMod val="50000"/>
                        </a:schemeClr>
                      </a:solidFill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</a:rPr>
                    <a:t>逃避自主思考与职业表达训练。</a:t>
                  </a:r>
                  <a:endParaRPr lang="zh-CN" altLang="en-US" sz="18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</a:endParaRPr>
                </a:p>
              </p:txBody>
            </p:sp>
          </p:grpSp>
        </p:grpSp>
      </p:grpSp>
      <p:sp>
        <p:nvSpPr>
          <p:cNvPr id="113" name="任意多边形 112"/>
          <p:cNvSpPr/>
          <p:nvPr>
            <p:custDataLst>
              <p:tags r:id="rId13"/>
            </p:custDataLst>
          </p:nvPr>
        </p:nvSpPr>
        <p:spPr>
          <a:xfrm>
            <a:off x="4155480" y="1526155"/>
            <a:ext cx="858668" cy="1777918"/>
          </a:xfrm>
          <a:custGeom>
            <a:avLst/>
            <a:gdLst>
              <a:gd name="connsiteX0" fmla="*/ 0 w 1342"/>
              <a:gd name="connsiteY0" fmla="*/ 0 h 2778"/>
              <a:gd name="connsiteX1" fmla="*/ 1326 w 1342"/>
              <a:gd name="connsiteY1" fmla="*/ 1538 h 2778"/>
              <a:gd name="connsiteX2" fmla="*/ 1342 w 1342"/>
              <a:gd name="connsiteY2" fmla="*/ 2778 h 2778"/>
              <a:gd name="connsiteX3" fmla="*/ 16 w 1342"/>
              <a:gd name="connsiteY3" fmla="*/ 2480 h 2778"/>
              <a:gd name="connsiteX4" fmla="*/ 0 w 1342"/>
              <a:gd name="connsiteY4" fmla="*/ 0 h 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2" h="2778">
                <a:moveTo>
                  <a:pt x="0" y="0"/>
                </a:moveTo>
                <a:lnTo>
                  <a:pt x="1326" y="1538"/>
                </a:lnTo>
                <a:lnTo>
                  <a:pt x="1342" y="2778"/>
                </a:lnTo>
                <a:lnTo>
                  <a:pt x="16" y="24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104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14" name="任意多边形 113"/>
          <p:cNvSpPr/>
          <p:nvPr>
            <p:custDataLst>
              <p:tags r:id="rId14"/>
            </p:custDataLst>
          </p:nvPr>
        </p:nvSpPr>
        <p:spPr>
          <a:xfrm>
            <a:off x="977977" y="3095124"/>
            <a:ext cx="4065226" cy="237385"/>
          </a:xfrm>
          <a:custGeom>
            <a:avLst/>
            <a:gdLst>
              <a:gd name="connsiteX0" fmla="*/ 0 w 6352"/>
              <a:gd name="connsiteY0" fmla="*/ 0 h 371"/>
              <a:gd name="connsiteX1" fmla="*/ 4993 w 6352"/>
              <a:gd name="connsiteY1" fmla="*/ 11 h 371"/>
              <a:gd name="connsiteX2" fmla="*/ 6352 w 6352"/>
              <a:gd name="connsiteY2" fmla="*/ 333 h 371"/>
              <a:gd name="connsiteX3" fmla="*/ 2137 w 6352"/>
              <a:gd name="connsiteY3" fmla="*/ 371 h 371"/>
              <a:gd name="connsiteX4" fmla="*/ 0 w 6352"/>
              <a:gd name="connsiteY4" fmla="*/ 0 h 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2" h="371">
                <a:moveTo>
                  <a:pt x="0" y="0"/>
                </a:moveTo>
                <a:lnTo>
                  <a:pt x="4993" y="11"/>
                </a:lnTo>
                <a:lnTo>
                  <a:pt x="6352" y="333"/>
                </a:lnTo>
                <a:lnTo>
                  <a:pt x="2137" y="3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53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15" name="圆角矩形 114"/>
          <p:cNvSpPr/>
          <p:nvPr>
            <p:custDataLst>
              <p:tags r:id="rId15"/>
            </p:custDataLst>
          </p:nvPr>
        </p:nvSpPr>
        <p:spPr>
          <a:xfrm>
            <a:off x="977977" y="1529864"/>
            <a:ext cx="3196049" cy="1578243"/>
          </a:xfrm>
          <a:prstGeom prst="roundRect">
            <a:avLst>
              <a:gd name="adj" fmla="val 2443"/>
            </a:avLst>
          </a:prstGeom>
          <a:gradFill>
            <a:gsLst>
              <a:gs pos="0">
                <a:schemeClr val="accent1">
                  <a:lumMod val="10000"/>
                  <a:lumOff val="90000"/>
                  <a:alpha val="100000"/>
                </a:schemeClr>
              </a:gs>
              <a:gs pos="8300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lumMod val="50000"/>
                  <a:lumOff val="50000"/>
                  <a:alpha val="100000"/>
                </a:schemeClr>
              </a:gs>
            </a:gsLst>
            <a:lin ang="2400000" scaled="0"/>
          </a:gra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16" name="标题"/>
          <p:cNvSpPr txBox="1"/>
          <p:nvPr>
            <p:custDataLst>
              <p:tags r:id="rId16"/>
            </p:custDataLst>
          </p:nvPr>
        </p:nvSpPr>
        <p:spPr>
          <a:xfrm>
            <a:off x="1101725" y="1571625"/>
            <a:ext cx="2981325" cy="774065"/>
          </a:xfrm>
          <a:prstGeom prst="rect">
            <a:avLst/>
          </a:prstGeom>
          <a:noFill/>
        </p:spPr>
        <p:txBody>
          <a:bodyPr wrap="square" lIns="90170" tIns="46990" rIns="90170" bIns="46990" rtlCol="0" anchor="b">
            <a:noAutofit/>
          </a:bodyPr>
          <a:lstStyle/>
          <a:p>
            <a:pPr indent="0" algn="ctr" fontAlgn="auto"/>
            <a:r>
              <a:rPr lang="en-US" altLang="zh-CN" sz="2000" spc="30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000" spc="30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教师过度依赖</a:t>
            </a:r>
            <a:r>
              <a:rPr lang="en-US" altLang="zh-CN" sz="2000" spc="30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endParaRPr lang="en-US" altLang="zh-CN" sz="2000" spc="30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/>
            <a:r>
              <a:rPr lang="zh-CN" altLang="en-US" sz="2000" spc="30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一键生成功能</a:t>
            </a:r>
            <a:endParaRPr lang="zh-CN" altLang="en-US" sz="2000" spc="30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7" name="标题"/>
          <p:cNvSpPr txBox="1"/>
          <p:nvPr>
            <p:custDataLst>
              <p:tags r:id="rId17"/>
            </p:custDataLst>
          </p:nvPr>
        </p:nvSpPr>
        <p:spPr>
          <a:xfrm>
            <a:off x="1281430" y="2397125"/>
            <a:ext cx="2764155" cy="502285"/>
          </a:xfrm>
          <a:prstGeom prst="rect">
            <a:avLst/>
          </a:prstGeom>
          <a:noFill/>
        </p:spPr>
        <p:txBody>
          <a:bodyPr wrap="square" lIns="90170" tIns="0" rIns="90170" bIns="71755" rtlCol="0" anchor="t" anchorCtr="0">
            <a:noAutofit/>
          </a:bodyPr>
          <a:lstStyle/>
          <a:p>
            <a:pPr algn="ctr"/>
            <a:r>
              <a:rPr lang="zh-CN" altLang="en-US" spc="30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不审核、不预演，人机边界模糊。</a:t>
            </a:r>
            <a:endParaRPr lang="zh-CN" altLang="en-US" spc="30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18" name="圆角矩形 117"/>
          <p:cNvSpPr/>
          <p:nvPr>
            <p:custDataLst>
              <p:tags r:id="rId18"/>
            </p:custDataLst>
          </p:nvPr>
        </p:nvSpPr>
        <p:spPr>
          <a:xfrm>
            <a:off x="3326486" y="3488294"/>
            <a:ext cx="924814" cy="599646"/>
          </a:xfrm>
          <a:prstGeom prst="roundRect">
            <a:avLst>
              <a:gd name="adj" fmla="val 2443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37000"/>
                </a:schemeClr>
              </a:gs>
              <a:gs pos="73000">
                <a:schemeClr val="accent1">
                  <a:lumMod val="79000"/>
                  <a:lumOff val="21000"/>
                  <a:alpha val="50000"/>
                </a:schemeClr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19" name="任意多边形 118"/>
          <p:cNvSpPr/>
          <p:nvPr>
            <p:custDataLst>
              <p:tags r:id="rId19"/>
            </p:custDataLst>
          </p:nvPr>
        </p:nvSpPr>
        <p:spPr>
          <a:xfrm flipH="1">
            <a:off x="8918645" y="1646702"/>
            <a:ext cx="789430" cy="1146127"/>
          </a:xfrm>
          <a:custGeom>
            <a:avLst/>
            <a:gdLst>
              <a:gd name="connsiteX0" fmla="*/ 3 w 1234"/>
              <a:gd name="connsiteY0" fmla="*/ 0 h 1791"/>
              <a:gd name="connsiteX1" fmla="*/ 1234 w 1234"/>
              <a:gd name="connsiteY1" fmla="*/ 973 h 1791"/>
              <a:gd name="connsiteX2" fmla="*/ 1204 w 1234"/>
              <a:gd name="connsiteY2" fmla="*/ 1791 h 1791"/>
              <a:gd name="connsiteX3" fmla="*/ 0 w 1234"/>
              <a:gd name="connsiteY3" fmla="*/ 1585 h 1791"/>
              <a:gd name="connsiteX4" fmla="*/ 4 w 1234"/>
              <a:gd name="connsiteY4" fmla="*/ 13 h 1791"/>
              <a:gd name="connsiteX5" fmla="*/ 3 w 1234"/>
              <a:gd name="connsiteY5" fmla="*/ 0 h 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" h="1791">
                <a:moveTo>
                  <a:pt x="3" y="0"/>
                </a:moveTo>
                <a:lnTo>
                  <a:pt x="1234" y="973"/>
                </a:lnTo>
                <a:lnTo>
                  <a:pt x="1204" y="1791"/>
                </a:lnTo>
                <a:lnTo>
                  <a:pt x="0" y="1585"/>
                </a:lnTo>
                <a:lnTo>
                  <a:pt x="4" y="13"/>
                </a:lnTo>
                <a:lnTo>
                  <a:pt x="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0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0" name="圆角矩形 119"/>
          <p:cNvSpPr/>
          <p:nvPr>
            <p:custDataLst>
              <p:tags r:id="rId20"/>
            </p:custDataLst>
          </p:nvPr>
        </p:nvSpPr>
        <p:spPr>
          <a:xfrm>
            <a:off x="9706839" y="1646702"/>
            <a:ext cx="1412567" cy="1014452"/>
          </a:xfrm>
          <a:prstGeom prst="roundRect">
            <a:avLst>
              <a:gd name="adj" fmla="val 1418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37000"/>
                </a:schemeClr>
              </a:gs>
              <a:gs pos="73000">
                <a:schemeClr val="accent1">
                  <a:lumMod val="60000"/>
                  <a:lumOff val="40000"/>
                  <a:alpha val="50000"/>
                </a:schemeClr>
              </a:gs>
            </a:gsLst>
            <a:lin ang="258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1" name="圆角矩形 120"/>
          <p:cNvSpPr/>
          <p:nvPr>
            <p:custDataLst>
              <p:tags r:id="rId21"/>
            </p:custDataLst>
          </p:nvPr>
        </p:nvSpPr>
        <p:spPr>
          <a:xfrm>
            <a:off x="9155412" y="4069394"/>
            <a:ext cx="436443" cy="192258"/>
          </a:xfrm>
          <a:prstGeom prst="roundRect">
            <a:avLst>
              <a:gd name="adj" fmla="val 2443"/>
            </a:avLst>
          </a:prstGeom>
          <a:solidFill>
            <a:schemeClr val="accent1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</a:endParaRPr>
          </a:p>
        </p:txBody>
      </p:sp>
      <p:sp>
        <p:nvSpPr>
          <p:cNvPr id="124" name="圆角矩形 123"/>
          <p:cNvSpPr/>
          <p:nvPr>
            <p:custDataLst>
              <p:tags r:id="rId22"/>
            </p:custDataLst>
          </p:nvPr>
        </p:nvSpPr>
        <p:spPr>
          <a:xfrm>
            <a:off x="4942438" y="1643611"/>
            <a:ext cx="521754" cy="330114"/>
          </a:xfrm>
          <a:prstGeom prst="roundRect">
            <a:avLst>
              <a:gd name="adj" fmla="val 2443"/>
            </a:avLst>
          </a:prstGeom>
          <a:solidFill>
            <a:schemeClr val="accent1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</a:endParaRPr>
          </a:p>
        </p:txBody>
      </p:sp>
      <p:sp>
        <p:nvSpPr>
          <p:cNvPr id="125" name="圆角矩形 124"/>
          <p:cNvSpPr/>
          <p:nvPr>
            <p:custDataLst>
              <p:tags r:id="rId23"/>
            </p:custDataLst>
          </p:nvPr>
        </p:nvSpPr>
        <p:spPr>
          <a:xfrm>
            <a:off x="7654444" y="1742522"/>
            <a:ext cx="728229" cy="261495"/>
          </a:xfrm>
          <a:prstGeom prst="roundRect">
            <a:avLst>
              <a:gd name="adj" fmla="val 2443"/>
            </a:avLst>
          </a:prstGeom>
          <a:solidFill>
            <a:schemeClr val="accent1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>
            <p:custDataLst>
              <p:tags r:id="rId24"/>
            </p:custDataLst>
          </p:nvPr>
        </p:nvGrpSpPr>
        <p:grpSpPr>
          <a:xfrm>
            <a:off x="5531485" y="2184400"/>
            <a:ext cx="3719830" cy="1754505"/>
            <a:chOff x="8711" y="3440"/>
            <a:chExt cx="5858" cy="2763"/>
          </a:xfrm>
        </p:grpSpPr>
        <p:sp>
          <p:nvSpPr>
            <p:cNvPr id="100" name="任意多边形 99"/>
            <p:cNvSpPr/>
            <p:nvPr>
              <p:custDataLst>
                <p:tags r:id="rId25"/>
              </p:custDataLst>
            </p:nvPr>
          </p:nvSpPr>
          <p:spPr>
            <a:xfrm>
              <a:off x="8711" y="3469"/>
              <a:ext cx="627" cy="2734"/>
            </a:xfrm>
            <a:custGeom>
              <a:avLst/>
              <a:gdLst>
                <a:gd name="connsiteX0" fmla="*/ 0 w 621"/>
                <a:gd name="connsiteY0" fmla="*/ 1288 h 2705"/>
                <a:gd name="connsiteX1" fmla="*/ 616 w 621"/>
                <a:gd name="connsiteY1" fmla="*/ 0 h 2705"/>
                <a:gd name="connsiteX2" fmla="*/ 621 w 621"/>
                <a:gd name="connsiteY2" fmla="*/ 2705 h 2705"/>
                <a:gd name="connsiteX3" fmla="*/ 4 w 621"/>
                <a:gd name="connsiteY3" fmla="*/ 1933 h 2705"/>
                <a:gd name="connsiteX4" fmla="*/ 0 w 621"/>
                <a:gd name="connsiteY4" fmla="*/ 1288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" h="2705">
                  <a:moveTo>
                    <a:pt x="0" y="1288"/>
                  </a:moveTo>
                  <a:lnTo>
                    <a:pt x="616" y="0"/>
                  </a:lnTo>
                  <a:lnTo>
                    <a:pt x="621" y="2705"/>
                  </a:lnTo>
                  <a:lnTo>
                    <a:pt x="4" y="1933"/>
                  </a:lnTo>
                  <a:lnTo>
                    <a:pt x="0" y="1288"/>
                  </a:lnTo>
                  <a:close/>
                </a:path>
              </a:pathLst>
            </a:custGeom>
            <a:gradFill>
              <a:gsLst>
                <a:gs pos="85000">
                  <a:schemeClr val="accent2">
                    <a:alpha val="0"/>
                  </a:schemeClr>
                </a:gs>
                <a:gs pos="11000">
                  <a:schemeClr val="accent2">
                    <a:alpha val="4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26"/>
              </p:custDataLst>
            </p:nvPr>
          </p:nvGrpSpPr>
          <p:grpSpPr>
            <a:xfrm>
              <a:off x="9303" y="3440"/>
              <a:ext cx="5267" cy="2747"/>
              <a:chOff x="9303" y="3449"/>
              <a:chExt cx="5250" cy="2738"/>
            </a:xfrm>
          </p:grpSpPr>
          <p:sp>
            <p:nvSpPr>
              <p:cNvPr id="123" name="圆角矩形 122"/>
              <p:cNvSpPr/>
              <p:nvPr>
                <p:custDataLst>
                  <p:tags r:id="rId27"/>
                </p:custDataLst>
              </p:nvPr>
            </p:nvSpPr>
            <p:spPr>
              <a:xfrm>
                <a:off x="9303" y="3449"/>
                <a:ext cx="5251" cy="2739"/>
              </a:xfrm>
              <a:prstGeom prst="roundRect">
                <a:avLst>
                  <a:gd name="adj" fmla="val 2443"/>
                </a:avLst>
              </a:prstGeom>
              <a:gradFill>
                <a:gsLst>
                  <a:gs pos="0">
                    <a:schemeClr val="accent2">
                      <a:lumMod val="25000"/>
                      <a:lumOff val="75000"/>
                      <a:alpha val="100000"/>
                    </a:schemeClr>
                  </a:gs>
                  <a:gs pos="44000">
                    <a:schemeClr val="accent2">
                      <a:alpha val="100000"/>
                    </a:schemeClr>
                  </a:gs>
                  <a:gs pos="79000">
                    <a:schemeClr val="accent2">
                      <a:alpha val="100000"/>
                    </a:schemeClr>
                  </a:gs>
                  <a:gs pos="100000">
                    <a:schemeClr val="accent2">
                      <a:lumMod val="81000"/>
                      <a:alpha val="10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chemeClr val="lt1"/>
                  </a:solidFill>
                  <a:sym typeface="+mn-ea"/>
                </a:endParaRPr>
              </a:p>
            </p:txBody>
          </p:sp>
          <p:sp>
            <p:nvSpPr>
              <p:cNvPr id="126" name="标题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9548" y="3617"/>
                <a:ext cx="4891" cy="1240"/>
              </a:xfrm>
              <a:prstGeom prst="rect">
                <a:avLst/>
              </a:prstGeom>
              <a:noFill/>
            </p:spPr>
            <p:txBody>
              <a:bodyPr wrap="square" lIns="90170" tIns="46990" rIns="90170" bIns="46990" rtlCol="0" anchor="b">
                <a:no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en-US" altLang="zh-CN" sz="20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2.AI生成内容存</a:t>
                </a:r>
                <a:endParaRPr lang="en-US" altLang="zh-CN" sz="2000" spc="300" dirty="0">
                  <a:solidFill>
                    <a:schemeClr val="accent1">
                      <a:lumMod val="5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buClrTx/>
                  <a:buSzTx/>
                  <a:buNone/>
                </a:pPr>
                <a:r>
                  <a:rPr lang="en-US" altLang="zh-CN" sz="20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在专业知识偏差</a:t>
                </a:r>
                <a:endParaRPr lang="en-US" altLang="zh-CN" sz="2000" spc="300" dirty="0">
                  <a:solidFill>
                    <a:schemeClr val="accent1">
                      <a:lumMod val="5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27" name="标题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9842" y="4967"/>
                <a:ext cx="4535" cy="827"/>
              </a:xfrm>
              <a:prstGeom prst="rect">
                <a:avLst/>
              </a:prstGeom>
              <a:noFill/>
            </p:spPr>
            <p:txBody>
              <a:bodyPr wrap="square" lIns="90170" tIns="46990" rIns="90170" bIns="71755" rtlCol="0" anchor="t" anchorCtr="0">
                <a:noAutofit/>
              </a:bodyPr>
              <a:lstStyle/>
              <a:p>
                <a:pPr algn="ctr"/>
                <a:r>
                  <a:rPr lang="zh-CN" altLang="en-US" sz="18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</a:rPr>
                  <a:t>教师未及时纠正，导致知识传递失真。</a:t>
                </a:r>
                <a:endParaRPr lang="zh-CN" altLang="en-US" sz="1800" spc="300" dirty="0">
                  <a:solidFill>
                    <a:schemeClr val="accent1">
                      <a:lumMod val="5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endParaRPr>
              </a:p>
            </p:txBody>
          </p:sp>
        </p:grpSp>
      </p:grpSp>
      <p:sp>
        <p:nvSpPr>
          <p:cNvPr id="128" name="圆角矩形 127"/>
          <p:cNvSpPr/>
          <p:nvPr>
            <p:custDataLst>
              <p:tags r:id="rId30"/>
            </p:custDataLst>
          </p:nvPr>
        </p:nvSpPr>
        <p:spPr>
          <a:xfrm>
            <a:off x="9758149" y="3202690"/>
            <a:ext cx="673829" cy="535354"/>
          </a:xfrm>
          <a:prstGeom prst="roundRect">
            <a:avLst>
              <a:gd name="adj" fmla="val 2443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37000"/>
                </a:schemeClr>
              </a:gs>
              <a:gs pos="73000">
                <a:schemeClr val="accent1">
                  <a:lumMod val="60000"/>
                  <a:lumOff val="40000"/>
                  <a:alpha val="44000"/>
                </a:schemeClr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9" name="圆角矩形 128"/>
          <p:cNvSpPr/>
          <p:nvPr>
            <p:custDataLst>
              <p:tags r:id="rId31"/>
            </p:custDataLst>
          </p:nvPr>
        </p:nvSpPr>
        <p:spPr>
          <a:xfrm>
            <a:off x="1172089" y="3823354"/>
            <a:ext cx="866086" cy="548336"/>
          </a:xfrm>
          <a:prstGeom prst="roundRect">
            <a:avLst>
              <a:gd name="adj" fmla="val 2443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</a:endParaRPr>
          </a:p>
        </p:txBody>
      </p:sp>
      <p:sp>
        <p:nvSpPr>
          <p:cNvPr id="130" name="任意多边形 129"/>
          <p:cNvSpPr/>
          <p:nvPr>
            <p:custDataLst>
              <p:tags r:id="rId32"/>
            </p:custDataLst>
          </p:nvPr>
        </p:nvSpPr>
        <p:spPr>
          <a:xfrm>
            <a:off x="8903808" y="2661154"/>
            <a:ext cx="2215598" cy="129820"/>
          </a:xfrm>
          <a:custGeom>
            <a:avLst/>
            <a:gdLst>
              <a:gd name="connsiteX0" fmla="*/ 1267 w 3462"/>
              <a:gd name="connsiteY0" fmla="*/ 0 h 203"/>
              <a:gd name="connsiteX1" fmla="*/ 3462 w 3462"/>
              <a:gd name="connsiteY1" fmla="*/ 0 h 203"/>
              <a:gd name="connsiteX2" fmla="*/ 2533 w 3462"/>
              <a:gd name="connsiteY2" fmla="*/ 170 h 203"/>
              <a:gd name="connsiteX3" fmla="*/ 0 w 3462"/>
              <a:gd name="connsiteY3" fmla="*/ 203 h 203"/>
              <a:gd name="connsiteX4" fmla="*/ 1267 w 3462"/>
              <a:gd name="connsiteY4" fmla="*/ 0 h 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2" h="203">
                <a:moveTo>
                  <a:pt x="1267" y="0"/>
                </a:moveTo>
                <a:lnTo>
                  <a:pt x="3462" y="0"/>
                </a:lnTo>
                <a:lnTo>
                  <a:pt x="2533" y="170"/>
                </a:lnTo>
                <a:lnTo>
                  <a:pt x="0" y="203"/>
                </a:lnTo>
                <a:lnTo>
                  <a:pt x="126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9000"/>
                  <a:lumOff val="41000"/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33"/>
            </p:custDataLst>
          </p:nvPr>
        </p:nvGrpSpPr>
        <p:grpSpPr>
          <a:xfrm>
            <a:off x="6703060" y="4150360"/>
            <a:ext cx="3934460" cy="2092325"/>
            <a:chOff x="10539" y="6536"/>
            <a:chExt cx="6196" cy="3295"/>
          </a:xfrm>
        </p:grpSpPr>
        <p:sp>
          <p:nvSpPr>
            <p:cNvPr id="101" name="任意多边形 100"/>
            <p:cNvSpPr/>
            <p:nvPr>
              <p:custDataLst>
                <p:tags r:id="rId34"/>
              </p:custDataLst>
            </p:nvPr>
          </p:nvSpPr>
          <p:spPr>
            <a:xfrm>
              <a:off x="10539" y="6582"/>
              <a:ext cx="6197" cy="748"/>
            </a:xfrm>
            <a:custGeom>
              <a:avLst/>
              <a:gdLst>
                <a:gd name="connsiteX0" fmla="*/ 0 w 5482"/>
                <a:gd name="connsiteY0" fmla="*/ 13 h 742"/>
                <a:gd name="connsiteX1" fmla="*/ 1871 w 5482"/>
                <a:gd name="connsiteY1" fmla="*/ 0 h 742"/>
                <a:gd name="connsiteX2" fmla="*/ 5463 w 5482"/>
                <a:gd name="connsiteY2" fmla="*/ 667 h 742"/>
                <a:gd name="connsiteX3" fmla="*/ 5482 w 5482"/>
                <a:gd name="connsiteY3" fmla="*/ 742 h 742"/>
                <a:gd name="connsiteX4" fmla="*/ 911 w 5482"/>
                <a:gd name="connsiteY4" fmla="*/ 690 h 742"/>
                <a:gd name="connsiteX5" fmla="*/ 0 w 5482"/>
                <a:gd name="connsiteY5" fmla="*/ 13 h 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2" h="742">
                  <a:moveTo>
                    <a:pt x="0" y="13"/>
                  </a:moveTo>
                  <a:lnTo>
                    <a:pt x="1871" y="0"/>
                  </a:lnTo>
                  <a:lnTo>
                    <a:pt x="5463" y="667"/>
                  </a:lnTo>
                  <a:lnTo>
                    <a:pt x="5482" y="742"/>
                  </a:lnTo>
                  <a:lnTo>
                    <a:pt x="911" y="690"/>
                  </a:lnTo>
                  <a:lnTo>
                    <a:pt x="0" y="13"/>
                  </a:lnTo>
                  <a:close/>
                </a:path>
              </a:pathLst>
            </a:custGeom>
            <a:gradFill>
              <a:gsLst>
                <a:gs pos="12000">
                  <a:schemeClr val="accent2">
                    <a:alpha val="5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35"/>
              </p:custDataLst>
            </p:nvPr>
          </p:nvSpPr>
          <p:spPr>
            <a:xfrm>
              <a:off x="10623" y="6536"/>
              <a:ext cx="1009" cy="3270"/>
            </a:xfrm>
            <a:custGeom>
              <a:avLst/>
              <a:gdLst>
                <a:gd name="connsiteX0" fmla="*/ 20 w 1001"/>
                <a:gd name="connsiteY0" fmla="*/ 0 h 3245"/>
                <a:gd name="connsiteX1" fmla="*/ 999 w 1001"/>
                <a:gd name="connsiteY1" fmla="*/ 732 h 3245"/>
                <a:gd name="connsiteX2" fmla="*/ 1001 w 1001"/>
                <a:gd name="connsiteY2" fmla="*/ 3245 h 3245"/>
                <a:gd name="connsiteX3" fmla="*/ 0 w 1001"/>
                <a:gd name="connsiteY3" fmla="*/ 1120 h 3245"/>
                <a:gd name="connsiteX4" fmla="*/ 20 w 1001"/>
                <a:gd name="connsiteY4" fmla="*/ 0 h 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" h="3245">
                  <a:moveTo>
                    <a:pt x="20" y="0"/>
                  </a:moveTo>
                  <a:lnTo>
                    <a:pt x="999" y="732"/>
                  </a:lnTo>
                  <a:lnTo>
                    <a:pt x="1001" y="3245"/>
                  </a:lnTo>
                  <a:lnTo>
                    <a:pt x="0" y="1120"/>
                  </a:lnTo>
                  <a:lnTo>
                    <a:pt x="20" y="0"/>
                  </a:lnTo>
                  <a:close/>
                </a:path>
              </a:pathLst>
            </a:custGeom>
            <a:gradFill>
              <a:gsLst>
                <a:gs pos="17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24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grpSp>
          <p:nvGrpSpPr>
            <p:cNvPr id="15" name="组合 14"/>
            <p:cNvGrpSpPr/>
            <p:nvPr>
              <p:custDataLst>
                <p:tags r:id="rId36"/>
              </p:custDataLst>
            </p:nvPr>
          </p:nvGrpSpPr>
          <p:grpSpPr>
            <a:xfrm>
              <a:off x="11551" y="6711"/>
              <a:ext cx="5184" cy="3120"/>
              <a:chOff x="11551" y="6711"/>
              <a:chExt cx="5184" cy="3120"/>
            </a:xfrm>
          </p:grpSpPr>
          <p:sp>
            <p:nvSpPr>
              <p:cNvPr id="103" name="圆角矩形 102"/>
              <p:cNvSpPr/>
              <p:nvPr>
                <p:custDataLst>
                  <p:tags r:id="rId37"/>
                </p:custDataLst>
              </p:nvPr>
            </p:nvSpPr>
            <p:spPr>
              <a:xfrm>
                <a:off x="11551" y="7257"/>
                <a:ext cx="5185" cy="2574"/>
              </a:xfrm>
              <a:prstGeom prst="roundRect">
                <a:avLst>
                  <a:gd name="adj" fmla="val 2443"/>
                </a:avLst>
              </a:prstGeom>
              <a:gradFill>
                <a:gsLst>
                  <a:gs pos="0">
                    <a:schemeClr val="accent2">
                      <a:lumMod val="10000"/>
                      <a:lumOff val="90000"/>
                      <a:alpha val="100000"/>
                    </a:schemeClr>
                  </a:gs>
                  <a:gs pos="49000">
                    <a:schemeClr val="accent2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2">
                      <a:lumMod val="50000"/>
                      <a:lumOff val="50000"/>
                      <a:alpha val="100000"/>
                    </a:schemeClr>
                  </a:gs>
                </a:gsLst>
                <a:lin ang="2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chemeClr val="lt1"/>
                  </a:solidFill>
                  <a:sym typeface="+mn-ea"/>
                </a:endParaRPr>
              </a:p>
            </p:txBody>
          </p:sp>
          <p:sp>
            <p:nvSpPr>
              <p:cNvPr id="104" name="标题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11700" y="7495"/>
                <a:ext cx="4927" cy="1111"/>
              </a:xfrm>
              <a:prstGeom prst="rect">
                <a:avLst/>
              </a:prstGeom>
              <a:noFill/>
            </p:spPr>
            <p:txBody>
              <a:bodyPr wrap="square" lIns="90170" tIns="46990" rIns="90170" bIns="46990" rtlCol="0" anchor="b">
                <a:no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en-US" altLang="zh-CN" sz="20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4.完全依赖AI自动评分导致评价失真</a:t>
                </a:r>
                <a:endParaRPr lang="en-US" altLang="zh-CN" sz="2000" spc="300" dirty="0">
                  <a:solidFill>
                    <a:schemeClr val="accent1">
                      <a:lumMod val="5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22" name="圆角矩形 121"/>
              <p:cNvSpPr/>
              <p:nvPr>
                <p:custDataLst>
                  <p:tags r:id="rId39"/>
                </p:custDataLst>
              </p:nvPr>
            </p:nvSpPr>
            <p:spPr>
              <a:xfrm>
                <a:off x="16119" y="6711"/>
                <a:ext cx="586" cy="257"/>
              </a:xfrm>
              <a:prstGeom prst="roundRect">
                <a:avLst>
                  <a:gd name="adj" fmla="val 2443"/>
                </a:avLst>
              </a:prstGeom>
              <a:solidFill>
                <a:schemeClr val="accent1">
                  <a:lumMod val="40000"/>
                  <a:lumOff val="60000"/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31" name="标题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11970" y="8629"/>
                <a:ext cx="4149" cy="1028"/>
              </a:xfrm>
              <a:prstGeom prst="rect">
                <a:avLst/>
              </a:prstGeom>
              <a:noFill/>
            </p:spPr>
            <p:txBody>
              <a:bodyPr wrap="square" lIns="107950" tIns="36195" rIns="90170" bIns="71755" rtlCol="0" anchor="t" anchorCtr="0">
                <a:no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1800" spc="300" dirty="0">
                    <a:solidFill>
                      <a:schemeClr val="accent1">
                        <a:lumMod val="5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</a:rPr>
                  <a:t>无法真实反映学生学习效果。</a:t>
                </a:r>
                <a:endParaRPr lang="zh-CN" altLang="en-US" sz="1800" spc="300" dirty="0">
                  <a:solidFill>
                    <a:schemeClr val="accent1">
                      <a:lumMod val="5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endParaRPr>
              </a:p>
            </p:txBody>
          </p:sp>
        </p:grpSp>
      </p:grpSp>
      <p:pic>
        <p:nvPicPr>
          <p:cNvPr id="132" name="图片 131" descr="图片2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583502" y="5314431"/>
            <a:ext cx="479098" cy="417897"/>
          </a:xfrm>
          <a:prstGeom prst="rect">
            <a:avLst/>
          </a:prstGeom>
        </p:spPr>
      </p:pic>
      <p:pic>
        <p:nvPicPr>
          <p:cNvPr id="133" name="图片 132" descr="图片12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207574" y="1893979"/>
            <a:ext cx="427788" cy="493935"/>
          </a:xfrm>
          <a:prstGeom prst="rect">
            <a:avLst/>
          </a:prstGeom>
        </p:spPr>
      </p:pic>
      <p:pic>
        <p:nvPicPr>
          <p:cNvPr id="134" name="图片 133" descr="图片9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>
            <a:alphaModFix amt="85000"/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645473" y="3655824"/>
            <a:ext cx="272622" cy="276332"/>
          </a:xfrm>
          <a:prstGeom prst="rect">
            <a:avLst/>
          </a:prstGeom>
        </p:spPr>
      </p:pic>
      <p:pic>
        <p:nvPicPr>
          <p:cNvPr id="135" name="图片 134" descr="图片5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>
            <a:alphaModFix amt="75000"/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018407" y="3382583"/>
            <a:ext cx="166912" cy="18422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93298" y="768021"/>
            <a:ext cx="100370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财会课程AI教学现存四大核心问题</a:t>
            </a:r>
            <a:endParaRPr lang="zh-CN" altLang="en-US" sz="20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7184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</a:t>
            </a:r>
            <a:r>
              <a:rPr lang="zh-CN" altLang="en-US" sz="1200" b="1">
                <a:solidFill>
                  <a:schemeClr val="bg1"/>
                </a:solidFill>
              </a:rPr>
              <a:t>设计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65085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教学效果与评价</a:t>
            </a:r>
            <a:r>
              <a:rPr lang="zh-CN" altLang="en-US" sz="1200" b="1">
                <a:solidFill>
                  <a:schemeClr val="bg1"/>
                </a:solidFill>
              </a:rPr>
              <a:t>反思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6250" y="263525"/>
            <a:ext cx="155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/>
            <a:r>
              <a:rPr lang="zh-CN" altLang="en-US" sz="1200" b="1">
                <a:solidFill>
                  <a:schemeClr val="bg1"/>
                </a:solidFill>
              </a:rPr>
              <a:t>总结</a:t>
            </a:r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1_1*i*2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1_1*i*3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1_1*i*4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1_1*i*1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1_1*i*2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1_1*i*3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1_1*i*4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45_1*i*1"/>
  <p:tag name="KSO_WM_TEMPLATE_CATEGORY" val="custom"/>
  <p:tag name="KSO_WM_TEMPLATE_INDEX" val="20238545"/>
  <p:tag name="KSO_WM_UNIT_LAYERLEVEL" val="1"/>
  <p:tag name="KSO_WM_TAG_VERSION" val="3.0"/>
  <p:tag name="KSO_WM_UNIT_PIC_EFFECT" val="1"/>
</p:tagLst>
</file>

<file path=ppt/tags/tag108.xml><?xml version="1.0" encoding="utf-8"?>
<p:tagLst xmlns:p="http://schemas.openxmlformats.org/presentationml/2006/main">
  <p:tag name="KSO_WM_DIAGRAM_VIRTUALLY_FRAME" val="{&quot;height&quot;:234.9,&quot;left&quot;:-12.55,&quot;top&quot;:167.9,&quot;width&quot;:699.7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3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a*1_3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7"/>
  <p:tag name="KSO_WM_UNIT_FILL_FORE_SCHEMECOLOR_INDEX_BRIGHTNESS" val="0"/>
  <p:tag name="KSO_WM_UNIT_TEXT_TYPE" val="1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3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4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8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a*1_4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8"/>
  <p:tag name="KSO_WM_UNIT_FILL_FORE_SCHEMECOLOR_INDEX_BRIGHTNESS" val="0"/>
  <p:tag name="KSO_WM_UNIT_TEXT_TYPE" val="1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4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1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a*1_1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TYPE" val="1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1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2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2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34.9,&quot;left&quot;:-12.55,&quot;top&quot;:167.9,&quot;width&quot;:699.7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AICARD_INVALID" val="Invalid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118_1*i*1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118_1*i*2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118_1*i*3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118_1*i*4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118_1*i*5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118_1*i*6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5118_1*i*7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5118_1*i*8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118_1*i*1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118_1*i*2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118_1*i*3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118_1*i*4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118_1*i*5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118_1*i*6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5118_1*i*7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5118_1*i*8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118_1*i*1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118_1*i*2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118_1*i*3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118_1*i*4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118_1*i*5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118_1*i*6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5118_1*i*7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5118_1*i*8"/>
  <p:tag name="KSO_WM_TEMPLATE_CATEGORY" val="custom"/>
  <p:tag name="KSO_WM_TEMPLATE_INDEX" val="20235118"/>
  <p:tag name="KSO_WM_UNIT_LAYERLEVEL" val="1"/>
  <p:tag name="KSO_WM_TAG_VERSION" val="3.0"/>
  <p:tag name="KSO_WM_BEAUTIFY_FLAG" val="#wm#"/>
  <p:tag name="KSO_WM_UNIT_PIC_EFFECT" val="1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2"/>
  <p:tag name="KSO_WM_UNIT_ID" val="diagram20231799_1*l_h_i*1_1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1799_1*l_h_i*1_1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99_1*l_h_f*1_1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单击此处添加文本具体内容。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99_1*l_h_a*1_1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2"/>
  <p:tag name="KSO_WM_UNIT_ID" val="diagram20231799_1*l_h_i*1_2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1799_1*l_h_i*1_2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99_1*l_h_f*1_2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单击此处添加文本具体内容。"/>
  <p:tag name="KSO_WM_DIAGRAM_USE_COLOR_VALUE" val="{&quot;color_scheme&quot;:1,&quot;color_type&quot;:1,&quot;theme_color_indexes&quot;:[5,6,5,6,5,6]}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99_1*l_h_a*1_2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349.81680856779803,&quot;left&quot;:107.7499267578125,&quot;top&quot;:133.49476623535156,&quot;width&quot;:797.45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DIAGRAM_USE_COLOR_VALUE" val="{&quot;color_scheme&quot;:1,&quot;color_type&quot;:1,&quot;theme_color_indexes&quot;:[5,6,5,6,5,6]}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a*1_1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gradient&quot;:[{&quot;brightness&quot;:0.4000000059604645,&quot;colorType&quot;:1,&quot;foreColorIndex&quot;:5,&quot;pos&quot;:0.899999976158142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FILL_TYPE" val="1"/>
  <p:tag name="KSO_WM_UNIT_PRESET_TEXT" val="添加项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i*1_2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a*1_2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14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gradient&quot;:[{&quot;brightness&quot;:0.4000000059604645,&quot;colorType&quot;:1,&quot;foreColorIndex&quot;:6,&quot;pos&quot;:0.899999976158142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添加项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i*1_3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a*1_3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7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gradient&quot;:[{&quot;brightness&quot;:0.4000000059604645,&quot;colorType&quot;:1,&quot;foreColorIndex&quot;:7,&quot;pos&quot;:0.8999999761581421,&quot;transparency&quot;:0},{&quot;brightness&quot;:0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添加项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i*1_4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a*1_4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7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gradient&quot;:[{&quot;brightness&quot;:0.4000000059604645,&quot;colorType&quot;:1,&quot;foreColorIndex&quot;:8,&quot;pos&quot;:0.8999999761581421,&quot;transparency&quot;:0},{&quot;brightness&quot;:0,&quot;colorType&quot;:1,&quot;foreColorIndex&quot;:8,&quot;pos&quot;:0,&quot;transparency&quot;:0}],&quot;type&quot;:3},&quot;glow&quot;:{&quot;colorType&quot;:0},&quot;line&quot;:{&quot;type&quot;:0},&quot;shadow&quot;:{&quot;brightness&quot;:0,&quot;colorType&quot;:1,&quot;foreColorIndex&quot;:8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添加项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i*1_5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6_4*m_h_a*1_5_1"/>
  <p:tag name="KSO_WM_TEMPLATE_CATEGORY" val="diagram"/>
  <p:tag name="KSO_WM_TEMPLATE_INDEX" val="2023106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gradient&quot;:[{&quot;brightness&quot;:0.4000000059604645,&quot;colorType&quot;:1,&quot;foreColorIndex&quot;:9,&quot;pos&quot;:0.25,&quot;transparency&quot;:0},{&quot;brightness&quot;:0,&quot;colorType&quot;:1,&quot;foreColorIndex&quot;:9,&quot;pos&quot;:0.8999999761581421,&quot;transparency&quot;:0}],&quot;type&quot;:3},&quot;glow&quot;:{&quot;colorType&quot;:0},&quot;line&quot;:{&quot;type&quot;:0},&quot;shadow&quot;:{&quot;brightness&quot;:0,&quot;colorType&quot;:1,&quot;foreColorIndex&quot;:8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添加项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6_4*m_h_f*1_1_1"/>
  <p:tag name="KSO_WM_TEMPLATE_CATEGORY" val="diagram"/>
  <p:tag name="KSO_WM_TEMPLATE_INDEX" val="20231066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VALUE" val="40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6_4*m_h_f*1_2_1"/>
  <p:tag name="KSO_WM_TEMPLATE_CATEGORY" val="diagram"/>
  <p:tag name="KSO_WM_TEMPLATE_INDEX" val="20231066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VALUE" val="40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6_4*m_h_f*1_3_1"/>
  <p:tag name="KSO_WM_TEMPLATE_CATEGORY" val="diagram"/>
  <p:tag name="KSO_WM_TEMPLATE_INDEX" val="20231066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VALUE" val="40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6_4*m_h_f*1_4_1"/>
  <p:tag name="KSO_WM_TEMPLATE_CATEGORY" val="diagram"/>
  <p:tag name="KSO_WM_TEMPLATE_INDEX" val="20231066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VALUE" val="40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6_4*m_h_f*1_5_1"/>
  <p:tag name="KSO_WM_TEMPLATE_CATEGORY" val="diagram"/>
  <p:tag name="KSO_WM_TEMPLATE_INDEX" val="20231066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VALUE" val="40"/>
  <p:tag name="KSO_WM_DIAGRAM_MAX_ITEMCNT" val="6"/>
  <p:tag name="KSO_WM_DIAGRAM_MIN_ITEMCNT" val="2"/>
  <p:tag name="KSO_WM_DIAGRAM_VIRTUALLY_FRAME" val="{&quot;height&quot;:373.29998779296875,&quot;left&quot;:53.42503937007874,&quot;top&quot;:114.65000610351562,&quot;width&quot;:845.5669406103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i*1_1_2"/>
  <p:tag name="KSO_WM_TEMPLATE_CATEGORY" val="diagram"/>
  <p:tag name="KSO_WM_TEMPLATE_INDEX" val="4049515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VIRTUALLY_FRAME" val="{&quot;height&quot;:359.95001220703136,&quot;left&quot;:77.85,&quot;top&quot;:112.57499389648437,&quot;width&quot;:832.7}"/>
  <p:tag name="KSO_WM_UNIT_LINE_FORE_SCHEMECOLOR_INDEX" val="5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f*1_1_1"/>
  <p:tag name="KSO_WM_TEMPLATE_CATEGORY" val="diagram"/>
  <p:tag name="KSO_WM_TEMPLATE_INDEX" val="40495153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TYPE" val="1"/>
  <p:tag name="KSO_WM_DIAGRAM_VIRTUALLY_FRAME" val="{&quot;height&quot;:359.95001220703136,&quot;left&quot;:77.85,&quot;top&quot;:112.57499389648437,&quot;width&quot;:832.7}"/>
  <p:tag name="KSO_WM_UNIT_PRESET_TEXT" val="请单击此处输入你的正文具体内容，文字是您思想的提炼，为了最终演示发布的良好效果，可酌情增减你的文字。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a*1_1_1"/>
  <p:tag name="KSO_WM_TEMPLATE_CATEGORY" val="diagram"/>
  <p:tag name="KSO_WM_TEMPLATE_INDEX" val="4049515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TEXT_TYPE" val="1"/>
  <p:tag name="KSO_WM_DIAGRAM_VIRTUALLY_FRAME" val="{&quot;height&quot;:359.95001220703136,&quot;left&quot;:77.85,&quot;top&quot;:112.57499389648437,&quot;width&quot;:832.7}"/>
  <p:tag name="KSO_WM_UNIT_PRESET_TEXT" val="单击此处编辑添加项目标题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i*1_1_1"/>
  <p:tag name="KSO_WM_TEMPLATE_CATEGORY" val="diagram"/>
  <p:tag name="KSO_WM_TEMPLATE_INDEX" val="40495153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VIRTUALLY_FRAME" val="{&quot;height&quot;:359.95001220703136,&quot;left&quot;:77.85,&quot;top&quot;:112.57499389648437,&quot;width&quot;:832.7}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i*1_2_2"/>
  <p:tag name="KSO_WM_TEMPLATE_CATEGORY" val="diagram"/>
  <p:tag name="KSO_WM_TEMPLATE_INDEX" val="4049515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VIRTUALLY_FRAME" val="{&quot;height&quot;:359.95001220703136,&quot;left&quot;:77.85,&quot;top&quot;:112.57499389648437,&quot;width&quot;:832.7}"/>
  <p:tag name="KSO_WM_UNIT_LINE_FORE_SCHEMECOLOR_INDEX" val="5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f*1_2_1"/>
  <p:tag name="KSO_WM_TEMPLATE_CATEGORY" val="diagram"/>
  <p:tag name="KSO_WM_TEMPLATE_INDEX" val="40495153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TEXT_TYPE" val="1"/>
  <p:tag name="KSO_WM_DIAGRAM_VIRTUALLY_FRAME" val="{&quot;height&quot;:359.95001220703136,&quot;left&quot;:77.85,&quot;top&quot;:112.57499389648437,&quot;width&quot;:832.7}"/>
  <p:tag name="KSO_WM_UNIT_PRESET_TEXT" val="单击此处添加文本具体内容，请尽量简明扼要地阐述您的内容观点根据需要可酌情增减文字，以便观者能够准确地理解您传达的思想。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a*1_2_1"/>
  <p:tag name="KSO_WM_TEMPLATE_CATEGORY" val="diagram"/>
  <p:tag name="KSO_WM_TEMPLATE_INDEX" val="4049515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TEXT_TYPE" val="1"/>
  <p:tag name="KSO_WM_DIAGRAM_VIRTUALLY_FRAME" val="{&quot;height&quot;:359.95001220703136,&quot;left&quot;:77.85,&quot;top&quot;:112.57499389648437,&quot;width&quot;:832.7}"/>
  <p:tag name="KSO_WM_UNIT_PRESET_TEXT" val="单击此处编辑添加项目标题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i*1_2_1"/>
  <p:tag name="KSO_WM_TEMPLATE_CATEGORY" val="diagram"/>
  <p:tag name="KSO_WM_TEMPLATE_INDEX" val="40495153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VIRTUALLY_FRAME" val="{&quot;height&quot;:359.95001220703136,&quot;left&quot;:77.85,&quot;top&quot;:112.57499389648437,&quot;width&quot;:832.7}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i*1_3_2"/>
  <p:tag name="KSO_WM_TEMPLATE_CATEGORY" val="diagram"/>
  <p:tag name="KSO_WM_TEMPLATE_INDEX" val="4049515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VIRTUALLY_FRAME" val="{&quot;height&quot;:359.95001220703136,&quot;left&quot;:77.85,&quot;top&quot;:112.57499389648437,&quot;width&quot;:832.7}"/>
  <p:tag name="KSO_WM_UNIT_LINE_FORE_SCHEMECOLOR_INDEX" val="5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f*1_3_1"/>
  <p:tag name="KSO_WM_TEMPLATE_CATEGORY" val="diagram"/>
  <p:tag name="KSO_WM_TEMPLATE_INDEX" val="40495153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TYPE" val="1"/>
  <p:tag name="KSO_WM_DIAGRAM_VIRTUALLY_FRAME" val="{&quot;height&quot;:359.95001220703136,&quot;left&quot;:77.85,&quot;top&quot;:112.57499389648437,&quot;width&quot;:832.7}"/>
  <p:tag name="KSO_WM_UNIT_PRESET_TEXT" val="请单击此处输入你的正文具体内容，文字是您思想的提炼，为了最终演示发布的良好效果，可酌情增减你的文字。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a*1_3_1"/>
  <p:tag name="KSO_WM_TEMPLATE_CATEGORY" val="diagram"/>
  <p:tag name="KSO_WM_TEMPLATE_INDEX" val="4049515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UNIT_TEXT_TYPE" val="1"/>
  <p:tag name="KSO_WM_DIAGRAM_VIRTUALLY_FRAME" val="{&quot;height&quot;:359.95001220703136,&quot;left&quot;:77.85,&quot;top&quot;:112.57499389648437,&quot;width&quot;:832.7}"/>
  <p:tag name="KSO_WM_UNIT_PRESET_TEXT" val="单击此处编辑添加项目标题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5153_2*l_h_i*1_3_1"/>
  <p:tag name="KSO_WM_TEMPLATE_CATEGORY" val="diagram"/>
  <p:tag name="KSO_WM_TEMPLATE_INDEX" val="40495153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VIRTUALLY_FRAME" val="{&quot;height&quot;:359.95001220703136,&quot;left&quot;:77.85,&quot;top&quot;:112.57499389648437,&quot;width&quot;:832.7}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1.xml><?xml version="1.0" encoding="utf-8"?>
<p:tagLst xmlns:p="http://schemas.openxmlformats.org/presentationml/2006/main">
  <p:tag name="resource_record_key" val="{&quot;70&quot;:[3332892,3314147]}"/>
</p:tagLst>
</file>

<file path=ppt/tags/tag19.xml><?xml version="1.0" encoding="utf-8"?>
<p:tagLst xmlns:p="http://schemas.openxmlformats.org/presentationml/2006/main">
  <p:tag name="KSO_WM_AICARD_INVALID" val="Invalid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SLIDE_ID" val="slide_0e3763c640ea4c61"/>
  <p:tag name="KSO_WM_AICARD_INVALID" val="Invalid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1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4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2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6000000238418579,&quot;colorType&quot;:1,&quot;foreColorIndex&quot;:5,&quot;pos&quot;:0,&quot;transparency&quot;:0.6299999952316284},{&quot;brightness&quot;:0.07999999821186066,&quot;colorType&quot;:1,&quot;foreColorIndex&quot;:5,&quot;pos&quot;:0.7300000190734863,&quot;transparency&quot;:0.4499999880790710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3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3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.6800000071525574,&quot;transparency&quot;:0.75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4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4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6000000238418579,&quot;colorType&quot;:1,&quot;foreColorIndex&quot;:5,&quot;pos&quot;:0,&quot;transparency&quot;:0.6000000238418579},{&quot;brightness&quot;:0.6000000238418579,&quot;colorType&quot;:1,&quot;foreColorIndex&quot;:5,&quot;pos&quot;:0.7300000190734863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3_2"/>
  <p:tag name="KSO_WM_TEMPLATE_CATEGORY" val="diagram"/>
  <p:tag name="KSO_WM_TEMPLATE_INDEX" val="2023523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4499999880790710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3_3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3_3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,&quot;transparency&quot;:0.44999998807907104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3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3_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75,&quot;colorType&quot;:1,&quot;foreColorIndex&quot;:5,&quot;pos&quot;:0,&quot;transparency&quot;:0},{&quot;brightness&quot;:0.3499999940395355,&quot;colorType&quot;:1,&quot;foreColorIndex&quot;:5,&quot;pos&quot;:0.3400000035762787,&quot;transparency&quot;:0},{&quot;brightness&quot;:0.20000000298023224,&quot;colorType&quot;:1,&quot;foreColorIndex&quot;:5,&quot;pos&quot;:0.6899999976158142,&quot;transparency&quot;:0},{&quot;brightness&quot;:0.0399999991059303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233_3*l_h_a*1_3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cfcfc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智能图形项标题内容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233_3*l_h_f*1_3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SUBTYPE" val="a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cfcfc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正文&#10;单击此处添加正文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1_2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1_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6000000238418579,&quot;colorType&quot;:1,&quot;foreColorIndex&quot;:5,&quot;pos&quot;:0,&quot;transparency&quot;:1},{&quot;brightness&quot;:0,&quot;colorType&quot;:1,&quot;foreColorIndex&quot;:5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1_3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1_3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,&quot;transparency&quot;:0.4000000059604645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1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1_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6000000238418579,&quot;colorType&quot;:1,&quot;foreColorIndex&quot;:5,&quot;pos&quot;:0.8299999833106995,&quot;transparency&quot;:0},{&quot;brightness&quot;:0.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233_3*l_h_a*1_1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智能图形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233_3*l_h_f*1_1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SUBTYPE" val="a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正文&#10;单击此处添加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5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6000000238418579,&quot;colorType&quot;:1,&quot;foreColorIndex&quot;:5,&quot;pos&quot;:0,&quot;transparency&quot;:0.6299999952316284},{&quot;brightness&quot;:0.20999999344348907,&quot;colorType&quot;:1,&quot;foreColorIndex&quot;:5,&quot;pos&quot;:0.7300000190734863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6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6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7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7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6000000238418579,&quot;colorType&quot;:1,&quot;foreColorIndex&quot;:5,&quot;pos&quot;:0,&quot;transparency&quot;:0.6299999952316284},{&quot;brightness&quot;:0.4000000059604645,&quot;colorType&quot;:1,&quot;foreColorIndex&quot;:5,&quot;pos&quot;:0.7300000190734863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8"/>
  <p:tag name="KSO_WM_TEMPLATE_CATEGORY" val="diagram"/>
  <p:tag name="KSO_WM_TEMPLATE_INDEX" val="20235233"/>
  <p:tag name="KSO_WM_UNIT_LAYERLEVEL" val="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10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1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11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1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2_2"/>
  <p:tag name="KSO_WM_TEMPLATE_CATEGORY" val="diagram"/>
  <p:tag name="KSO_WM_TEMPLATE_INDEX" val="2023523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.8500000238418579,&quot;transparency&quot;:1},{&quot;brightness&quot;:0,&quot;colorType&quot;:1,&quot;foreColorIndex&quot;:5,&quot;pos&quot;:0.10999999940395355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2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2_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75,&quot;colorType&quot;:1,&quot;foreColorIndex&quot;:5,&quot;pos&quot;:0,&quot;transparency&quot;:0},{&quot;brightness&quot;:0,&quot;colorType&quot;:1,&quot;foreColorIndex&quot;:5,&quot;pos&quot;:0.4399999976158142,&quot;transparency&quot;:0},{&quot;brightness&quot;:0,&quot;colorType&quot;:1,&quot;foreColorIndex&quot;:5,&quot;pos&quot;:0.7900000214576721,&quot;transparency&quot;:0},{&quot;brightness&quot;:-0.1899999976158142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233_3*l_h_a*1_2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efefe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智能图形项标题内容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233_3*l_h_f*1_2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VALUE" val="32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efefe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正文&#10;单击此处添加正文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12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1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6000000238418579,&quot;colorType&quot;:1,&quot;foreColorIndex&quot;:5,&quot;pos&quot;:0,&quot;transparency&quot;:0.6299999952316284},{&quot;brightness&quot;:0.4000000059604645,&quot;colorType&quot;:1,&quot;foreColorIndex&quot;:5,&quot;pos&quot;:0.7300000190734863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13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13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solid&quot;:{&quot;brightness&quot;:0.6000000238418579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14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14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4099999964237213,&quot;colorType&quot;:1,&quot;foreColorIndex&quot;:5,&quot;pos&quot;:0,&quot;transparency&quot;:1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4_2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4_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.11999999731779099,&quot;transparency&quot;:0.5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4_3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4_3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,&quot;colorType&quot;:1,&quot;foreColorIndex&quot;:5,&quot;pos&quot;:0.17000000178813934,&quot;transparency&quot;:1},{&quot;brightness&quot;:0,&quot;colorType&quot;:1,&quot;foreColorIndex&quot;:5,&quot;pos&quot;:1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h_i*1_4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TYPE" val="l_h_i"/>
  <p:tag name="KSO_WM_UNIT_INDEX" val="1_4_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6000000238418579,&quot;colorType&quot;:1,&quot;foreColorIndex&quot;:5,&quot;pos&quot;:0.49000000953674316,&quot;transparency&quot;:0},{&quot;brightness&quot;:0.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5233_3*l_h_a*1_4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智能图形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33_3*l_i*1_9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TYPE" val="l_i"/>
  <p:tag name="KSO_WM_UNIT_INDEX" val="1_9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5233_3*l_h_f*1_4_1"/>
  <p:tag name="KSO_WM_TEMPLATE_CATEGORY" val="diagram"/>
  <p:tag name="KSO_WM_TEMPLATE_INDEX" val="20235233"/>
  <p:tag name="KSO_WM_UNIT_LAYERLEVEL" val="1_1_1"/>
  <p:tag name="KSO_WM_TAG_VERSION" val="3.0"/>
  <p:tag name="KSO_WM_BEAUTIFY_FLAG" val="#wm#"/>
  <p:tag name="KSO_WM_UNIT_SUBTYPE" val="a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72.3264569860744,&quot;left&quot;:51.07503937007874,&quot;top&quot;:119.24480285644532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正文&#10;单击此处添加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  <p:tag name="KSO_WM_UNIT_HIGHLIGHT" val="0"/>
  <p:tag name="KSO_WM_UNIT_COMPATIBLE" val="0"/>
  <p:tag name="KSO_WM_UNIT_DIAGRAM_ISNUMVISUAL" val="0"/>
  <p:tag name="KSO_WM_UNIT_DIAGRAM_ISREFERUNIT" val="0"/>
  <p:tag name="KSO_WM_UNIT_ID" val="diagram20235233_3*l_x*1_1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VALUE" val="115*132"/>
  <p:tag name="KSO_WM_UNIT_TYPE" val="l_x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  <p:tag name="KSO_WM_UNIT_HIGHLIGHT" val="0"/>
  <p:tag name="KSO_WM_UNIT_COMPATIBLE" val="0"/>
  <p:tag name="KSO_WM_UNIT_DIAGRAM_ISNUMVISUAL" val="0"/>
  <p:tag name="KSO_WM_UNIT_DIAGRAM_ISREFERUNIT" val="0"/>
  <p:tag name="KSO_WM_UNIT_ID" val="diagram20235233_3*l_x*1_2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VALUE" val="136*118"/>
  <p:tag name="KSO_WM_UNIT_TYPE" val="l_x"/>
  <p:tag name="KSO_WM_UNIT_INDEX" val="1_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  <p:tag name="KSO_WM_UNIT_HIGHLIGHT" val="0"/>
  <p:tag name="KSO_WM_UNIT_COMPATIBLE" val="0"/>
  <p:tag name="KSO_WM_UNIT_DIAGRAM_ISNUMVISUAL" val="0"/>
  <p:tag name="KSO_WM_UNIT_DIAGRAM_ISREFERUNIT" val="0"/>
  <p:tag name="KSO_WM_UNIT_ID" val="diagram20235233_3*l_x*1_3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VALUE" val="76*75"/>
  <p:tag name="KSO_WM_UNIT_TYPE" val="l_x"/>
  <p:tag name="KSO_WM_UNIT_INDEX" val="1_3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IRTUALLY_FRAME" val="{&quot;height&quot;:372.3264569860744,&quot;left&quot;:51.07503937007874,&quot;top&quot;:119.24480285644532,&quot;width&quot;:850.4483798193744}"/>
  <p:tag name="KSO_WM_UNIT_HIGHLIGHT" val="0"/>
  <p:tag name="KSO_WM_UNIT_COMPATIBLE" val="0"/>
  <p:tag name="KSO_WM_UNIT_DIAGRAM_ISNUMVISUAL" val="0"/>
  <p:tag name="KSO_WM_UNIT_DIAGRAM_ISREFERUNIT" val="0"/>
  <p:tag name="KSO_WM_UNIT_ID" val="diagram20235233_3*l_x*1_4"/>
  <p:tag name="KSO_WM_TEMPLATE_CATEGORY" val="diagram"/>
  <p:tag name="KSO_WM_TEMPLATE_INDEX" val="20235233"/>
  <p:tag name="KSO_WM_UNIT_LAYERLEVEL" val="1_1"/>
  <p:tag name="KSO_WM_TAG_VERSION" val="3.0"/>
  <p:tag name="KSO_WM_BEAUTIFY_FLAG" val="#wm#"/>
  <p:tag name="KSO_WM_UNIT_VALUE" val="51*46"/>
  <p:tag name="KSO_WM_UNIT_TYPE" val="l_x"/>
  <p:tag name="KSO_WM_UNIT_INDEX" val="1_4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1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93.5572615866675,&quot;left&quot;:53.5471496171986,&quot;top&quot;:84.3,&quot;width&quot;:298.777856486317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DIAGRAM_VIRTUALLY_FRAME" val="{&quot;height&quot;:393.5572615866675,&quot;left&quot;:53.5471496171986,&quot;top&quot;:84.3,&quot;width&quot;:298.777856486317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1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1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DIAGRAM_VIRTUALLY_FRAME" val="{&quot;height&quot;:393.5572615866675,&quot;left&quot;:53.5471496171986,&quot;top&quot;:84.3,&quot;width&quot;:298.777856486317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1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220_1*i*1"/>
  <p:tag name="KSO_WM_TEMPLATE_CATEGORY" val="custom"/>
  <p:tag name="KSO_WM_TEMPLATE_INDEX" val="20235220"/>
  <p:tag name="KSO_WM_UNIT_LAYERLEVEL" val="1"/>
  <p:tag name="KSO_WM_TAG_VERSION" val="3.0"/>
  <p:tag name="KSO_WM_UNIT_PIC_EFFECT" val="1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47_1*i*1"/>
  <p:tag name="KSO_WM_TEMPLATE_CATEGORY" val="custom"/>
  <p:tag name="KSO_WM_TEMPLATE_INDEX" val="20238547"/>
  <p:tag name="KSO_WM_UNIT_LAYERLEVEL" val="1"/>
  <p:tag name="KSO_WM_TAG_VERSION" val="3.0"/>
  <p:tag name="KSO_WM_UNIT_PIC_EFFECT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1_1*i*1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1_1*i*2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1_1*i*3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1_1*i*4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1_1*i*1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1_1*i*2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1_1*i*3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1_1*i*4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ags/tag78.xml><?xml version="1.0" encoding="utf-8"?>
<p:tagLst xmlns:p="http://schemas.openxmlformats.org/presentationml/2006/main">
  <p:tag name="KSO_WM_UNIT_PIC_EFFECT" val="1"/>
</p:tagLst>
</file>

<file path=ppt/tags/tag79.xml><?xml version="1.0" encoding="utf-8"?>
<p:tagLst xmlns:p="http://schemas.openxmlformats.org/presentationml/2006/main">
  <p:tag name="KSO_WM_BEAUTIFY_FLAG" val="#wm#"/>
  <p:tag name="KSO_WM_UNIT_VALUE" val="1190*25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73_1*d*1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3_1*i*1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3_1*i*2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3_1*i*3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3_1*i*4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4.xml><?xml version="1.0" encoding="utf-8"?>
<p:tagLst xmlns:p="http://schemas.openxmlformats.org/presentationml/2006/main">
  <p:tag name="KSO_WM_UNIT_PIC_EFFECT" val="1"/>
</p:tagLst>
</file>

<file path=ppt/tags/tag85.xml><?xml version="1.0" encoding="utf-8"?>
<p:tagLst xmlns:p="http://schemas.openxmlformats.org/presentationml/2006/main">
  <p:tag name="KSO_WM_BEAUTIFY_FLAG" val="#wm#"/>
  <p:tag name="KSO_WM_UNIT_VALUE" val="1190*25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73_1*d*1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3_1*i*1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3_1*i*2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3_1*i*3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3_1*i*4"/>
  <p:tag name="KSO_WM_TEMPLATE_CATEGORY" val="custom"/>
  <p:tag name="KSO_WM_TEMPLATE_INDEX" val="20238573"/>
  <p:tag name="KSO_WM_UNIT_LAYERLEVEL" val="1"/>
  <p:tag name="KSO_WM_TAG_VERSION" val="3.0"/>
  <p:tag name="KSO_WM_UNIT_PIC_EFFECT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PIC_EFFECT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077_1*i*1"/>
  <p:tag name="KSO_WM_TEMPLATE_CATEGORY" val="custom"/>
  <p:tag name="KSO_WM_TEMPLATE_INDEX" val="20235077"/>
  <p:tag name="KSO_WM_UNIT_LAYERLEVEL" val="1"/>
  <p:tag name="KSO_WM_TAG_VERSION" val="3.0"/>
  <p:tag name="KSO_WM_BEAUTIFY_FLAG" val="#wm#"/>
  <p:tag name="KSO_WM_UNIT_PIC_EFFECT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077_1*i*2"/>
  <p:tag name="KSO_WM_TEMPLATE_CATEGORY" val="custom"/>
  <p:tag name="KSO_WM_TEMPLATE_INDEX" val="20235077"/>
  <p:tag name="KSO_WM_UNIT_LAYERLEVEL" val="1"/>
  <p:tag name="KSO_WM_TAG_VERSION" val="3.0"/>
  <p:tag name="KSO_WM_BEAUTIFY_FLAG" val="#wm#"/>
  <p:tag name="KSO_WM_UNIT_PIC_EFFECT" val="1"/>
</p:tagLst>
</file>

<file path=ppt/tags/tag93.xml><?xml version="1.0" encoding="utf-8"?>
<p:tagLst xmlns:p="http://schemas.openxmlformats.org/presentationml/2006/main">
  <p:tag name="KSO_WM_UNIT_PIC_EFFECT" val="1"/>
</p:tagLst>
</file>

<file path=ppt/tags/tag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0_1*i*1"/>
  <p:tag name="KSO_WM_TEMPLATE_CATEGORY" val="custom"/>
  <p:tag name="KSO_WM_TEMPLATE_INDEX" val="20238570"/>
  <p:tag name="KSO_WM_UNIT_LAYERLEVEL" val="1"/>
  <p:tag name="KSO_WM_TAG_VERSION" val="3.0"/>
  <p:tag name="KSO_WM_UNIT_PIC_EFFECT" val="1"/>
</p:tagLst>
</file>

<file path=ppt/tags/tag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70_1*i*2"/>
  <p:tag name="KSO_WM_TEMPLATE_CATEGORY" val="custom"/>
  <p:tag name="KSO_WM_TEMPLATE_INDEX" val="20238570"/>
  <p:tag name="KSO_WM_UNIT_LAYERLEVEL" val="1"/>
  <p:tag name="KSO_WM_TAG_VERSION" val="3.0"/>
  <p:tag name="KSO_WM_UNIT_PIC_EFFECT" val="1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70_1*i*3"/>
  <p:tag name="KSO_WM_TEMPLATE_CATEGORY" val="custom"/>
  <p:tag name="KSO_WM_TEMPLATE_INDEX" val="20238570"/>
  <p:tag name="KSO_WM_UNIT_LAYERLEVEL" val="1"/>
  <p:tag name="KSO_WM_TAG_VERSION" val="3.0"/>
  <p:tag name="KSO_WM_UNIT_PIC_EFFECT" val="1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70_1*i*4"/>
  <p:tag name="KSO_WM_TEMPLATE_CATEGORY" val="custom"/>
  <p:tag name="KSO_WM_TEMPLATE_INDEX" val="20238570"/>
  <p:tag name="KSO_WM_UNIT_LAYERLEVEL" val="1"/>
  <p:tag name="KSO_WM_TAG_VERSION" val="3.0"/>
  <p:tag name="KSO_WM_UNIT_PIC_EFFECT" val="1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45_1*i*1"/>
  <p:tag name="KSO_WM_TEMPLATE_CATEGORY" val="custom"/>
  <p:tag name="KSO_WM_TEMPLATE_INDEX" val="20238545"/>
  <p:tag name="KSO_WM_UNIT_LAYERLEVEL" val="1"/>
  <p:tag name="KSO_WM_TAG_VERSION" val="3.0"/>
  <p:tag name="KSO_WM_UNIT_PIC_EFFECT" val="1"/>
</p:tagLst>
</file>

<file path=ppt/tags/tag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71_1*i*1"/>
  <p:tag name="KSO_WM_TEMPLATE_CATEGORY" val="custom"/>
  <p:tag name="KSO_WM_TEMPLATE_INDEX" val="20238571"/>
  <p:tag name="KSO_WM_UNIT_LAYERLEVEL" val="1"/>
  <p:tag name="KSO_WM_TAG_VERSION" val="3.0"/>
  <p:tag name="KSO_WM_UNIT_PIC_EFFECT" val="1"/>
</p:tagLst>
</file>

<file path=ppt/theme/theme1.xml><?xml version="1.0" encoding="utf-8"?>
<a:theme xmlns:a="http://schemas.openxmlformats.org/drawingml/2006/main" name="2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YxOTc5NjQ4MTg1IiwKCSJHcm91cElkIiA6ICI2OTUzOTIyOCIsCgkiSW1hZ2UiIDogImlWQk9SdzBLR2dvQUFBQU5TVWhFVWdBQUJEZ0FBQVVYQ0FZQUFBQzhuZERZQUFBQUNYQklXWE1BQUFzVEFBQUxFd0VBbXB3WUFBQWdBRWxFUVZSNG5PemRkNXhWNVlILzhlKzVkWHFmWVFZWWl2U2lWQkdrQ0lxSVlrZFVMRkdUdUhHanhpU2IvZjJ5OFpkVk42dnVwbXhpb29tUjFkaTdXRUFSQlZGNkgzb2RPa2daWnBnK2M5czV2eitHdVhDWk83MXhuYy83OWJxUmUrNXpudk9jYXpqZTh6MVBNU3pMc2dRQUFBQUFBQkRCYk8zZEFBQUFBQUFBZ09ZaTRBQUFBQUFBQUJHUGdBTUFBQUFBQUVROEFnNEFBQUFBQUJEeENEZ0FBQUFBQUVERUkrQUFBQUFBQUFBUmo0QURBQUFBQUFCRVBBSU9BQUFBQUFBUThRZzRBQUFBQUFCQXhDUGdBQUFBQUFBQUVZK0FBd0FBQUFBQVJEd0NEZ0FBQUFBQUVQRUlPQUFBQUFBQVFNUWo0QUFBQUFBQUFCR1BnQU1BQUFBQUFFUThBZzRBQUFBQUFCRHhDRGdBQUFBQUFFREVJK0FBQUFBQUFBQVJqNEFEQUFBQUFBQkVQQUlPQUFBQUFBQVE4UWc0QUFBQUFBQkF4Q1BnQUFBQUFBQUFFWStBQXdBQUFBQUFSRHdDRGdBQUFBQUFFUEVJT0FBQUFBQUFRTVFqNEFBQUFBQUFBQkdQZ0FNQUFBQUFBRVE4QWc0QUFBQUFBQkR4Q0RnQUFBQUFBRURFSStBQUFBQUFBQUFSajRBREFBQUFBQUJFUEFJT0FBQUFBQUFROFFnNEFBQUFBQUJBeENQZ0FBQUFBQUFBRVkrQUF3QUFBQUFBUkR3Q0RnQUFBQUFBRVBFSU9BQUFBQUFBUU1RajRBQUFBQUFBQUJHUGdBTUFBQUFBQUVROEFnNEFBQUFBQUJEeENEZ0FBQUFBQUVERUkrQUFBQUFBQUFBUmo0QURBQUFBQUFCRVBBSU9BQUFBQUFBUThSenQzUUFBQUFDZ0k3TXNLK1RWRVJtR0VmSUNnS1lnNEFBQUFBRGFnV1ZaTWkyL1NxeGo4aHBGQ3RpOGt0SEJBZzdMa00xMHloR0lWM1FnVFE2N1N3NkhnNkFEUUpNWVZrZU5pUUVBQUlCMllsbVdLcTBpRlJzSFpScSs5bTdPK1NGZ2w2c2lRekgyWkxsY0x0bHNOa0lPQUkxQ3dBRUFBQUMwc1FxelVJVzJQZTNkalBPU3ZhaVQ0cHdwY3J2ZHN0dnQ3ZDBjQUJHRVNVWUJBQUNBTmhRd2ZTbzJEclozTTg1Yi90ZzhsVmVVeXV2MXlqVE45bTRPZ0FoQ3dBRUFBQUMwRWN1eVZLcmpERXVwZytFd1ZlbklsOGZqVVNBUTZMQVRyd0pvUEFJT0FBQUFvSTFZbGlXUEN0dTdHZWM5STZwU0hvOUhQcCtQZ0FOQWd4RndBQUFBQUczRXNpd0ZERzk3TitPOFp6aE5lYjFlZW5BQWFCUUNEZ0FBQUtDTldKYlY4WmFDYlFMREpnVUNBWm1tU2NBQm9NRUlPQUFBQUFDY2R5ekxJdHdBMENnRUhBQUFBQURPT3dRY0FCcUxnQU1BQUFBQUFFUThBZzRBQUFBQUFCRHhDRGdBQUFBQUFFREVJK0FBQUFBQUlzd1REOHpTeVdPRnJWSzNHVEQxNXJPZjY3OS8vb3JLaWl0YTVSZ0EwQm9jN2QwQUFBQUFBRTMzeEFPemFtejcwYU0zNis5UHpnNWIvckhuNzYrMXJvQS9vUGYvOXlzZDNuZEM4WW14ZXVQWnozWG53MU1WR3gvZFl1MEZnTlpDd0FFQUFBQkV1Qi84M3h1VWxCcW40b0l5emZxdmo1U2VsYXhIbnJ4ZGtsUndvbGh2L09WelBmeWJXK3VzbzZ5NFF1KytzRUFuanhmcWV6K2RwcVRVT0wzK2w4ODE2K21QZE91UEpxdHo5L1MyT0JVQWFES0dxQUFBQUFBUm9yeWtVcVhGNVZWL0xqM3o1NWk0S01VbHhDZ21Qa3FTWkhmWTlNM2M5VHArcEVCeGlURXliRkpTYXJ5U1V1UEQxcnRyODBFOS81K3o1YW53NnA2ZlR0UEo0NFdLaW5Icm5wOU9VL2MrbVhyeHQ1OW8wWngxOHZzQ2JYT2lBTkFFOU9BQUFBQUFJc1JmZi9OK2NGNk1mL3grVG5CN2VXbWxYRzZIeWtzcWc5dU9ITWpUd0JFWEtPQVB5RzYzaDYydklLOVlDMmF2MHZZTit6VnE0aUJkZWZNbE9yRDdxRDU0OFN2NWZRRU5IZE5YTjkwM1NUMzZkdGI4OTFacTQ0cGRHamQxcUlhTzZTT0hrMXNKQU9jWHJrb0FBQUJBaFBqRmIrL1N2aDFIOU9xZlB0T0RqODlRV21hU25uaGdsbDc4NzQ5cmxDMHJxVkJzZkpSOFhyOGNydENBSS85NGtaWit2a0diVnVVcUxTdEo5LzNMZGVyV08xT1MxR3RnVjQyZE1rUnozMWlxckc1cDZ0UWxSY1BHOWxPZndkbWEvOTVLZmZyV1VpMzhhTFhHVFIycXNWT0d0TWw1QTBCREVIQUFBQUFBRWVSQTdyRWEyeDcrelcxS1NVOVFZWDZKbm5uMGJWbVdwWXBTajJMam8zWDhjTDZpb2x3aDVjdEtLclJuMjJGZE0vTlNEUi9iWDRiTkNQbjg4dXRIS2lZMlNtbWRrb0xiNGhKak5QMkhsMnZjMUNINjV0TWNkZStUMVRvbkNBQk5STUFCQUFBQWhPRU5TUHVMcFFwZkMxWnFTaG1aemF0aS84NmprcVMzLy9hRmJ2amVaV0hMVkpSNVpGbVdmRjYvOG80V3loM3RVbUYraVNRcE1UbE8zWHBuNnFkUHo1VE5adFA2cFRzMDUvVWxZZXY1Y3ZhcWtQZVBQWCsvT25WTjFhMC9tdHk4a3dDQVZrREFBUUFBQUp5bHdpKzl1Rm1hdjYvcXp5MHAxaTQ5UDczcCs1Y1ZWOGl5TEVuU3VLbER0V1JlamlUcEw3OStKNlJjZVduVlhCelBQZjVlY05zemo3NHRTZnJaMDNjb0lUbFdObHZWZWdPRFJsd1FISjVTbTNkZldDQ25pMXNIQU9jM3JsSUFBQURBYWR2enBhZFdTcWM4MHBRZVVwOWtLVE8yQlpjZU5KdTMrOVoxZTlXalgyY2R6RDJtcmowek5IUk1YejN4d0N6ZC84c2JsWlFXcjVMQ01yM3l4OCtVbHBta3g1Ni9YNUkwNittUE5HakVCYnAweWtWaDYzUkh1K1NPRGgzQ1lwcG1NQURKM1hKSWVkK2UwdmQrZWszekdnOEFyWXlBQXdBQUFKQlU1SkYrdlZUcUhDZjlibUpWc05IUy9INHByeG43cjErNlE5ZmZQVUdMUDEwZnNqMHExcTJZdUNpNTNFNzk0bmQzQnJjWG55clQwWU1uTldqa0JRMCt4dUxQY3JSLzExSE4vUEVVMld3MmZmN2VDdlVlbksyZS9iczBvK1VBMFBwYUxJd0dBQUFBSXRrejZ5UkwwbS9HdFU2NDBSSjhYcjg2OTBnUCs1bW53cXMvLy9vZHJmMW1lM0RiMnNYYlpGbVdkbXpZSDNhZmZUdU95REl0ZVNxOSt1cmp0VHFWVjZ4ZUE3cm8yLzE1ZXZPNStTbzZWYXFzN0RSTm5URkdac0RVdkhlVzY5c0R6WWxvQUtEMUVIQUFBQUNnd3p0U0tpMCtMTjB6U0VwMHQzZHJhbmZkWGVOci9jd2Q3Vkt2Z1YzMDlkejE4bFI0Vlh5cVRLdSsycXBPWFZPRFpYeWVNNU9LSE5sM1FxLys2VE1keUQwbVQ0VlBTK2JsNk5USkVuWHBtYUU3SDU2cXczdFA2TE8zbHVubTcwOVNiSHkwcEtybFpkLys2eGNxS1N4cnZaTUVnQ1lpNEFBQUFFQ0h0KzcweXF1RDB0cTNIZlhwMGE5enlQdnFDVWQzYlRxZ1dmLzFrVGF0ekpWa2FmbVhtL1R4cTk4b01TVk9JOGYzcnlwcld2ckRMOThJaGhOYjErOVRYRUtNdW9lWllEUzdWeWROLzhFa2RldlZTWWJOVU02eUhmcmJiejdROUI5Y0xwdmRwbmYrdmtBQmZ6TW5GQUdBRmtiQUFRQUFnQTZ2MEZQMXorNEo3ZHVPeHFvc3IycjQvUGRXS2pZdVN2Lzg3OU0xODhkWDZmaVJBaDNhZTF3ejdyOUNObnZWVDM2Znp5OVBoVmQydTEwQnY2bE5xM2Jyd2t0Nnk3QVpNb3lxK3FvREUwbnFQN1NISmt3YkxrazZjZlNVWWhPaUZSM3Ixb3o3cjlEUmd5YzEvLzBWYlh1eUFGQVBKaGtGQUFBQVRuTkUyT08vcUdpM3NudDEwdmlyaDZuUDRHd0YvQUV0bmI5UmU3WWQwY3dmVDFGNjUyUWRQWlN2MHFKeTdkNThTRkV4THNYRVIyblRxdDBxSzZuUThMSDlKRWt4Y1ZGeU9CM2F1SEszNHBOaVpiTVp3V01VRlpScWU4NStYWGJOTUVsU2w1NFptalp6ckxLNm5lZmRYUUIwT0FRY0FBQUFRSVF5YklidSs4WDF3UjRZSDc3OHRmYnZPcXE3SDdsYTNVNFBQZW5STjB0K1gwRHZ2N2hRNDY0YUtrbnExanRUMDJhT1UxcG1raVRKN3JEcm10c3YxY0tQMW1qejZ0eVFZN2pjVHZVYjBsMFhUeHdVM0RaOFhQODJPRHNBYUJ6RE9yc2ZHZ0FBQU5BQnZicTE2clhnMXRZOWp0L3ZWNTVqWTdQcnlkMTZTTjE3WjhucERuMWU2ZlA2NWFuMEtpNGhwdG5IYUc4VmU1T1ZuSnlzK1BoNE9Sdzhsd1ZRUDY0VUFBQUFRSVRwUFNnNzdIYW55eUduaTUvNEFEcW1DQnRsQ0FBQUFBQUFVQk1CQndBQUFBQUFpSGdFSEFBQUFFQmJzb3o2eTNSd2xpa1poaUhENExzQzBIQUVIQUFBQUVBYnNwbk85bTdDZWMvMEdnUWNBQnFOZ0FNQUFBQm9JNFpoeUJHSWIrOW1uUGU4SlhiWjdYYlpiRFpDRGdBTlJzQUJBQUFBdEJIRE1CUWRTSk1DOXZadXlua3I0SlVDUlZGeXVWeXkyKzBFSEFBYWpJQURBQUFBYUNPR1ljanBjTXRWa2RIZVRUbHZsUjkxeSsyS2x0dnRsdFBwSk9BQTBHQUVIQUFBQUVBYk1ReERkcnRkTWZaazJZc3laUG41T1Y0dDRKVktEcmpsTkdNVkV4TWp0OXRORHc0QWplSm83d1lBQUFBQUhZbk5acFBMNVZLY2xhcnlJcmNxSGZreW9pcGxPRTBaSFN6dnNNeXFDVVc5SlhZRmlxSVU1WXBXVEh5TVltSmk1SEs1WkxOMXNDOEVRTE1RY0FBQUFBQnR6R2F6eWUxMlYwMDY2bkhKVStpUjErdFZJQkNRWlZteUxLdTltOWdtcWxkS2NkcnRpbzEzeWUxMnkrMTJFMjRBYUJJQ0RnQUFBS0NOR1lZUkREbnNkcnRjTHBjQ2dVQXc0T2hJcW9mdDJPMTJPUndPT1J3T2xvZ0YwQ1FFSEFBQUFFQTdDUFplY0RybGNEZzZWTStOYzFWL0Z3UWJBSnFEZ0FNQUFBQm9SOXpVQTBETFlHQWJBQUFBQUFDSWVBUWNBQUFBQUFBZzRoRndBQUFBQUFDQWlFZkFBUUFBQUFBQUloNEJCd0FBQUFBQWlIZ0VIQUFBQUFBQUlPSVJjQUFBQUFBQWdJam5hTzhHQUFBQUFFQkhaVmxXeUF2aEdZWVI4Z0xDSWVBQUFBQUFnRFptV1paTXk2OFM2NWk4UnBFQ05xOWtFSERVWUJteW1VNDVBdkdLRHFUSllYZko0WEFRZENBc0FnNEFBQUFBYUVPV1phblNLbEt4Y1ZDbXpkZmV6VG0vR1paTXUxZGVlNzY4Z1VLNUtqSVVFMGlXeStXU3pXWWo1RUFJNXVBQUFBQUFnRFpVYVJXcDBMWkhwa0c0MFNqMmdMeHhSMVhpelpmSDQ1RnBtdTNkSXB4bkNEZ0FBQUFBb0kwRVRKK0tqWVB0M1l5STVvL05VM2xGcWJ4ZUx5RUhRaEJ3QUFBQUFFQWJzQ3hMcFRwT3o0MW1NaHltS2gxVnZUZ0NnUUNUc3lLSWdBTUFBQUFBMm9CbFdmS29zTDJiOFoxZ1JGWEs0L0hJNS9NUmNDQ0lnQU1BQUFBQTJvQmxXUW9ZM3ZadXhuZUM0VFRsOVhycHdZRVFCQndBQUFBQTBBWXN5MklwMkJaaTJLUkFJQ0RUTkFrNEVFVEFBUUFBQUFDSU9KWmxFVzRnQkFFSEFBQUFBQ0RpRUhEZ1hBUWNBQUFBQUFBZzRoRndBQUFBQUFDQWlFZkFBUUFBQUFBQUloNEJCd0FBQUFCMFVFODhNRXViVnVYV1cyN0RpbDE2NG9GWmRkWno4bGhoaXgwUGFBcEhlemNBQUFBQUFOQndkUVVOOWJucHZrbTY2SkxlTGRJT3Z5OGdtOTJRelhibXVibGxTUUcvWHc2blE1WnB5VlBwVlZTTXUwV09COVNIZ0FNQUFBQUFJc3pFYTBkbzBNZ0xhbXgvOVUrZnFkZkFMaG83WlVqWS9lS1RZbHFzRFg5L2NyWXV1M2E0Qm8vc0ZkeDJZUGRSdmZuczUvckpiMjdUbHJWN3RlcXJMYnJ0Z1N1Vm1aM2FZc2NGYWtQQUFRQUFBQUFSSmpZaFdtbVpTU0hiOG84WHFhU3dUR01tWDFUanM3T2QrUGFVdkI1ZjhQMnB2R0lkM25kQ2t0UzFaMGJZb1NhbFJlV1NGUHpNSGVWVTcwSFpXdlAxdHBDQVkvUHFYR1ZtcHlvdU1VWWpKL1RYNGIzSDlkTHZQOUd0OTA5Vzc4SFpUVDlob0FFSU9BQUFBQUFnUXAwOFZxam5Ibjh2Wk52Zi91UDlzR1VmZS81K1NkSVg3Ni9Vc2NQNU1nT21KR25Gd3MxYXMzaWJKT2tYdjcyclJuMW5xLzZzMzVEdW1uRDFNSzFjdURrWWV2aThmbTFkdTFmWHpMeFVrdVJ3T2pUOWgxZG8zanZMdEhuTkhnSU90RG9DRGdBQUFBQ0ljQTgrUHFQV3p3cFBsdWlOWno4UHZyL3JKMWRMa3RZdDJhRzVieXpSTmJlUERabVhvem9JcWJacjgwRzk5ZHo4c0ovMUdaeXRpaktQSkNudmFLSGlrMkkwYU1TWm9UT0dJVjF6KzFnRi9HWVR6d3hvT0FJT0FBQUFBSWh3ZFExSnFjMnVUUWNrVmZXOEtDa3NVM3hTYkkweWxtVnAwU2RyNVk1MnlWUGhEZm1zTUw5RTE4d2NHM3dmbnhpdE94K2VxcEtpY2lVbXgybnRrdTNxM2p0VEdWMVNaSGV3Z0NkYUh3RUhBQUFBQUp3anIxdzZXbGExS2tpTE1hV016SmFweWpCQzN6ZDJaWlhTNG5MdDNYRkVrdlROM0hYNmVzNDZ6WHh3aWpwM1R3OHB0MjdKRHAwNGNrcGpyeHFpSmZOeVFqNTc1dEczUTk2LytxZlBnbi8rMmROMzZQRGVFL3JpL1pXNjZwYlJHbm5ad0VhMUQyZ0tBZzRBQUFBQU9DM25oUFQ4Qm1sUHpYazJteTNXTGowL3ZYbDFWTStiWWJPSDlvaDQrRGUzMWJyUHFieGl2ZjduZVNIYjFpN2VyaDc5T2l0M3l5Rk5tRFpjbTFmbjZ1VS96TldNKzY5UW53dTdTYXJxb2ZIbDdGVWFOV21nVWpJU2F0VDc2RisrZjdxdWJaci8za285OE92cFNzMUlsQ1E1bkhiZGROOUVkZW1ScnMvZVdTN0RadE9JOGYyYmZ1SkFBeEJ3QUFBQUFPandBcGIwdHczU1I3dWxBYW5TUFlPbFhrbFNiRXZlTWJYQU5CUitYMENTNUhEWW0xeEhaYmxYS3hkdTBmVjNUMUR1bGtOeXVaMjY0NkdyOVBJZjV1cXJUOWFxWi84dU1nenB2VmtMRlIzajFxVHJSbXBienI0YTlUaWNWVzNZc0dLM0pHbjVGeHZWNzZMdUdualdIQnlqSmcxU1puYXFPbmRQYTNKN2dZWWk0QUFBQUFEUTRiMjFYWnFUS3owOFhMcStWODBoSUMzQjc1ZnltbGxINWVsNU1LS2lYU0hiLy9McmR4cGN4OEtQMXlncTJxWCtRN3NIdDdtalhQcmVUNitSMCtXVTNXSFRCLy83bFk0ZHpOZTkvM0t0WEZIT1d1dmF2ZmxnY01uWmhPUTR6ZjdISXJsT0x5RnJXVkpaU2Jsc2RwdDJiRHlnd3BNbGtxUmw4emRvMmZ3Tktpd28xYytlbXFtb0dIZUQydzdVaFlBREFBQUFRSWVXZTBwNmJhdDA1MERwaHQ3MWwyOVBKWVZsa3FTNHhCaEpVbkphdk83L3R4dGxtcFk2ZDArVFpWcjZ6NGRlMHJWM2p0ZXdzWDExOGxpUjR1S2pWWHg2UDh1MHRHVk5ycTY4K1JMWmJLSERYS0pqbzJSWmx1YTh0a1JiMSszVnRKbGpsZDJyVTYxdE1RT212dmhnbFM2Wk5FaWZ2N3RDUTBiM2tjTmgxNXpYbDJqeVRhUDB5V3VMZ3oxT29tUGRTa3FObHlRbHBzYXIxNEF1U2s2TGw5TlZlM2dDTkJZQkJ3QUFBSUFPN2QyZFVsS1VkTWVBOW01Si9ZNGZLWkFrSmFkVnpZbGhkOWkxUFdlL1ZpN2NvcDg5UFZOUk1WVTlPd3hEOG5zRGV1V1BjNVhaTlZWM1BEaTFhcnZOME5RWlkzVFI2RDQxNnZiN0F2cndINHUwYmYwK1hUWnRlTDBUZzM3eldZNDhGVjZOR045Zm43KzdRcEkwWWRwd0RSL1hUNVlsVGYvQjVVcE9pMWRTV3J6Y1VWWHRldUtCV1JvOHNsZklzclJBUzJHdEhnQUFBQUFkMnJyalV2OFVLUkpXTXQyNy9ZalNzNUtEUWNiT1RRZTBkUDRHalo4NlJERnhVU0ZsWFZGT1hYLzNCTzNiK2EwK2VQRXJXYWVYaEJreXBxK01jOGJnV0thbGwvOW5ycmF0MzZlSjE0M1F4T3RHMU5rT1Q2VlhTK2R0ME5SYng4amhQUFBjM0RDaytLUllKU1RIcXYvUUh1clVOVFVZYmdDdExRTCtDZ01BQUFCQTZ5bnlTTjFxTGhKeTNpa3ZxZFRPVFFjMFlGZ1BTZEt4US9tYS9kSWk5ZWlUcGZGWEQ2c3FkSHBaMitvQW85OUYzWFh0SGVPMFBXZGZzSmRGT0liTjBPakxCK3ZHZXk3VFpkT0cxL2c4NERlbHN6SVJkNVJMTjl3eklXUkNVYUM5TVVRRkFBQUFRSWZuaklCSHY0dm41Y2l5TEkwWVAwREhqeFRvOVQvUFUzU01XelB1bjZ4OU83K1ZWTFcwcTZTUWlVR0hqK3V2NDBjS3RIclJWblh0bWFFTFI0VWZIakw0NGw3QlAxZVVWV3Ixb20xeVJ6dGxtWmJXTHRtaDVOTnphRlM3NkpLYXcxeUE5a1RBQVFBQUFBQVJJTy9vS1YxODJTQWxKTWVxcUtCVXFaMFNkZDFkNHhVVEg2V05LM2RwMDZwY1NWSmlTcHg2RGVnU3N1OVZNMGJMNlhLbzcwWGRHblFzZDVSTGl6L0xrV2xXclcwYmx4Q2o2KzRhMTdJbkJMUXd3Nm9laUFVQUFBQjBVSzl1clhvdHVMVzlXNEwyTVBsZDZYdURxbDZ0eWUvM0s4K3hzY243bDVkV3l1R3doMTIydGFLc1VoVmxIbG1XbEpRYUwzc0RKeFE1ZGloZlNhbHhZWmRxdGF6cS82a2F3bEtYdy90T0tMTnJxaHhPZTczbFV0SVRhc3dYMGhRVmU1T1ZuSnlzK1BoNE9Sdzh1d2M5T0FBQUFBQWdJdFFWQ2tUSFJpazZ0dkdoUVdaMmFxMmZHVWIxLzlTdmE4K01GaTBITkVVRWpEUURBQUFBQUFDb0d3RUhBQUFBQUFDSWVBUWNBQUFBQU5CV3JJWU4rVURkTExOcUtWeWpnVU5vMERFUWNBQUFBQUJBRzdHWk5TY0lSZU9aWG9PQUF6VVFjQUFBQUFCQUd6QU1RNDVBZkhzMzR6dkJXMktYM1c2WHpXWWo1RUFRQVFjQUFBQUF0QUhETUJRZFNKTUNkUytsaXJvRnZGS2dLRW91bDB0MnU1MkFBMEVFSEFBQUFBRFFCZ3pEa05QaGxxdUNwVktiby95b1cyNVh0Tnh1dDV4T0p3RUhnZ2c0QUFBQUFLQU5HSVlodTkydUdIdXk3RVVac3Z6Y2pqVkd3Q3VWSEhETGFjWXFKaVpHYnJlYkhod0k0V2p2QmdBQUFBQkFSMkd6MmVSeXVSUm5wYXE4eUsxS1I3Nk1xRW9aVGxNR2VVY05sbGsxb2FpM3hLNUFVWlNpWE5HS2lZOVJURXlNWEM2WGJEYStOSnhCd0FFQUFBQUFiY2htczhudGRsZE5PdXB4eVZQb2tkZnJWU0FRa0dWWnNpeXJ2WnQ0M3FoZUtjVnB0eXMyM2lXMzJ5MjMyMDI0Z2JBSU9BQUFBQUNnRFJtR0VRdzU3SGE3WEM2WEFvRkFNT0JBcU9xaFBYYTdYUTZIUXc2SGd5VmlFUllCQndBQUFBQzBzV0RQQktkVERvZURuaHYxcVA2K0NEWlFGd0lPQUFBQUFHZ24zTEFETFlkQlN3QUFBQUFBSU9JUmNBQUFBQUFBZ0loSHdBRUFBQUFBQUNJZUFRY0FBQUFBQUloNEJCd0FBQUFBQUNEaUVYQUFBQUFBQUlDSVI4QUJBQUFBQUFBaW5xTzlHd0FBQUFBQUhaVmxXU0V2aEdjWVJzZ0xDSWVBQXdBQUFBRGFtR1ZaTWkyL1NxeGo4aHBGQ3RpOGtrSEFVWU5seUdZNjVRakVLenFRSm9mZEpZZkRRZENCc0FnNEFBQUFBS0FOV1phbFNxdEl4Y1pCbVRaZmV6Zm4vR1pZTXUxZWVlMzU4Z1lLNWFySVVFd2dXUzZYU3phYmpaQURJWmlEQXdBQUFBRGFVS1ZWcEVMYkhwa0c0VWFqMkFQeXhoMVZpVGRmSG85SHBtbTJkNHR3bmlIZ0FBQUFBSUEyRWpCOUtqWU90bmN6SXBvL05rL2xGYVh5ZXIyRUhBaEJ3QUVBQUFBQWJjQ3lMSlhxT0QwM21zbHdtS3AwVlBYaUNBUUNUTTZLSUFJT0FBQUFBR2dEbG1YSm84TDJic1ozZ2hGVktZL0hJNS9QUjhDQklBSU9BQUFBQUdnRGxtVXBZSGpidXhuZkNZYlRsTmZycFFjSFFoQndBQUFBQUVBYnNDeUxwV0JiaUdHVEFvR0FUTk1rNEVBUUFRY0FBQUFBSU9KWWxrVzRnUkFFSEFBQUFBQ0FpRVBBZ1hNUmNBQUFBQUFBZ0loSHdBRUFBQUFBQUNJZUFRY0FBQUFBUkRETGtqeVZMYnM2UzhCdnRtaDlRRnR3dEhjREFBQUFBQUJOZDJUZmNiMzArem02KzVGcjFMTmY1MmJYbDdOOHA3NmVzMDQvL3ZkYjVJNTIxVnZlVStsVlNXRjVvNDZSbHBuVTFPWUJ0U0xnQUFBQUFJQUl0bWwxcnR4UlRtVmYwS2xGNnV2ZUowdWx4UlZhOXNVbVhYN0R5SHJMNzl4NFVCLytZMUdqanZIWTgvYzN0WGxBclFnNEFBQUFBQ0JDUFBIQXJGby9lL0xobCtyZDMrbDI2RmZQM0ZkblBkV1d6TXZSa25rNVlUOXpSN3YweXovZUU3THQzNTY1Vnk2M3M4NDYxeTdlcmsvZlhGcnZzWUdtSU9BQUFBQUFnQWp4NE9NelF0NHYvWHlETnEvWm8vdCtjWjJpR2pDY3hEQ01zUFhzM254UUdWMVNsSmdTVjJPZmlqS1A4bzZlVXJmZW1jRnROcHZSbE9ZRHJZcUFBd0FBQUFBaXhObHpWNVNYVkdwN3puNE5HbkdCdXZiTUNHNFArQU02ZnFSQXFSbUp0YzZoY1hZOWZwOWZLNy9hb3ZqRUdIMy9YNitYelI2NkZzVm5ieS9UMnNYYjlkQVR0eW9sUGFHRnp3aG9PYXlpQWdBQUFBQVJhTkdjdGZKNmZCb3orY0tRN1VXbnlqVHI2WTkwSVBkWWcrcHhPQjI2NmI1Sk9uSWdUNHZtckF2NTdQaVJBcTFidkVPWFhua1I0UWJPZS9UZ0FBQUFBSUFJYzJqUGNhMWRzbDBEaHZWUVZyZTBadGZYbzIrV3hsMDFWRjE2cEFlM1daYWxPYTh2VWVjZTZRMmFiUFRwUjE1dWRqdUE1aURnQUFBQUFJQno1SlZMUjhza3kyckJTazBwSTdQK1l2WHhWdnIwMFN2ZlNKWjArUTBYTjdtZTFWOXYxYnkzbHplbzdHOSsvR0xJK3lGait1ckdleTZUSk1VblJxdG4veTY2YXNabzJlMTFEeEk0bUh0TVc5YnViVnFEZ1hvUWNBQUFBQURBYVRrbnBPYzNTSHNLVzc3dVdMdjAvUFRtMXpQbjlTVXFPRkVrcVdvdWpka3ZMZExtMWJrMXlyMzEzUHdhMjhJdHozcnVoS01OY2ZhRXBqMzdkMUhQL2wwYXRGOWFacEtHait2ZjZPTUJEVUhBQVFBQUFLRERNeVU5bXlOOXRGc2FrQ3JkTTFqcWxTVEZ0dVFkazluOEtyNzVkTDIyck4yanVJUVlsUmFYUzVLbVRMOUVFNjRaRml4VFZGQ3ExLzg4VDlQdUdLY2VmYk5xcjh5U1pJUk9PTnBZdFMwMysrRGpNNVNXbWFUQy9CSTk4K2piWWN0TS8rSGxHanl5VjVPUERaeUxnQU1BQUFCQWg3Y2xUOXFjSnowOFhMcStsMlMwd2lxb2ZyK1UxNHo5OTI0L29xL25yRlAzdmxtNjhPTGVtdnZHRWtsU1hHS000aEpqZ3VXcVYwRkpTSTZ0TTd3SStBUDFEaWxwaURzZm1xcWt0UGpnKytjZWY2OUdtUWQrUFQza1dPSEtBTTFGd0FFQUFBQ2d3OXQwUXJwcmtIUkQ3L1p1U2UyeWUzWFN3QkVYNlBxN3gydDd6djVtMTFkUjdwVTdLdnd5c28yUmxCWmZieStRMUl4RU9aejJaaDhMcUFzQkJ3QUFBSUFPeisyVTdoalEzcTJvbTlQbDBJejdyMml4K2s2ZExBN3ArUUZFdXViM1J3SUFBQUNBQ0pjZUxUazYwTjJSWlZXdGFOS3BTMHA3TndWb01mVGdBQUFBQU5EaEpiamJ1d1ZOVTFaY29ZcHlUOGkyb29KU1NWTHhxVEtkUEZaek9aaTB6Q1R0M254QXhhZksxRzlJOTJhM3dlZjF5K3Z4MVZuR01pMlpaZ3ZNc2dyVWdZQURBQUFBUUlkbmI0VkpSZHZDb2pucnRHN0o5ckNmZmZybTByRGJmL0c3dS9UWjI4dVYyaWxSQTRiMWFIWWJYbmpxdzNyTFBQWElQNXA5SEtBK0JCd0FBQUFBRUdGY2JxY1NVK0owN1ozamRPMmQ0eHExYjFGQnFTekwwazMzVHBUTjFqYXJxUHo0c1Z0a2Q1eVpaUFF2djM2bjJjY0Z6bVZZbG1XMWR5TUFBQUNBOXZUcTFxclhnbHZidXlWb0Q1UGZsWVprU0grWTJMckg4ZnY5eW5Oc2JOMkROSkRQNDVmVDNmem4zVjZQVDA2WE0yUlozYk8zV1piazgvcmtjanRyN09kdzJwc1ZzRlRzVFZaeWNyTGk0K1BsY1BEc0h2VGdBQUFBQUlBT3B5WENEVWsxZ290enR4bEcvV1dBbHRLQjVna0dBQUFBQUFEZlZRUWNBQUFBQUFBZzRoRndBQUFBQUVCYnNTSjB1WmJ6akdWS2htSElNUGcrY1FZQkJ3QUFBQUMwRVp2SjNCTXR3ZlFhQkJ5b2dZQURBQUFBQU5xQVlSaHlCT0xyTDRoNmVVdnNzdHVyVm1FaDVFQTFBZzRBQUFBQWFBT0dZU2c2a0NZRjdPM2RsSWdXOEVxQm9paTVYQzdaN1hZQ0RnUVJjQUFBQUFCQUd6QU1RMDZIVzY2S2pQWnVTa1FyUCtxVzJ4VXR0OXN0cDlOSndJRWdBZzRBQUFBQWFBT0dZY2h1dHl2R25peDdVWVlzUDdkampSSHdTaVVIM0hLYXNZcUppWkhiN2FZSEIwSTQycnNCQUFBQUFOQlIyR3cydVZ3dXhWbXBLaTl5cTlLUkx5T3FVb2JUbEVIZVVZTmxWazBvNmkyeEsxQVVwU2hYdEdMaVl4UVRFeU9YeXlXYmpTOE5aeEJ3QUFBQUFFQWJzdGxzY3J2ZFZaT09lbHp5RkhyazlYb1ZDQVJrV1pZc3kycnZKcDQzcWxkS2NkcnRpbzEzeWUxMnkrMTJFMjRnTEFJT0FBQUFBR2hEaG1FRVF3NjczUzZYeTZWQUlCQU1PQkNxZW1pUDNXNlh3K0dRdytGZ2lWaUVSY0FCQUFBQUFHMHMyRFBCNlpURDRhRG5SajJxdnkrQ0RkU0ZnQU1BQUFBQTJnazM3RURMWWRBU0FBQUFBQUNJZUFRY0FBQUFBQUFnNGhGd0FBQUFBQUNBaUVmQUFSd3djV29BQUNBQVNVUkJWQUFBQUFBQUloNEJCd0FBQUFBQWlIZ0VIQUFBQUFBQUlPSVJjQUFBQUFBQWdJam5hTzhHQUFDQXhyRXNLK1FGZkJjWWhoSHlBam9LcnVrTnd6VUNEVUhBQVFCQWhMQXNTNmJsVjRsMVRGNmpTQUdiVnpMNE1Zd0laeG15bVU0NUF2R0tEcVRKWVhmSjRYQndFNFB2UEs3cERjUTFBbzFBd0FFQVFBU3dMRXVWVnBHS2pZTXliYjcyYmc3UWNneExwdDBycnoxZjNrQ2hYQlVaaWdra3krVnl5V2F6Y1FPRDd5U3U2WTNBTlFLTndCd2NBQUJFZ0VxclNJVzJQVElOZmdqak84d2VrRGZ1cUVxOCtmSjRQREpOczcxYkJMUUtydWxOeERVQzlTRGdBQURnUEJjd2ZTbzJEclozTTRBMjQ0L05VM2xGcWJ4ZUx6Y3crTTdobXQ1OFhDTlFHd0lPQUFET1k1WmxxVlRIZWNxSERzVndtS3AwVkQyaERRUUNUTHlJN3d5dTZTMkRhd1JxUThBQkFNQjV6TElzZVZUWTNzMEEycHdSVlNtUHh5T2Z6OGZOQzc0enVLYTNISzRSQ0llQUF3Q0E4NWhsV1FvWTN2WnVCdERtREtjcHI5ZkwwMWw4cDNCTmJ6bGNJeEFPQVFjQUFPY3h5N0pZTmhBZGttR1RBb0dBVE5QazVnWGZHVnpUV3c3WENJUkR3QUVBQUlEemttVlozTGdBcUJYWENKeUxnQU1BQUFEbkpXNWVBTlNGYXdUT1JjQUJBQUFBQUFBaUhnRUhBQUFBQUFDSWVBUWNBQUNnMFNyS1BQSlVocTRFNFBjRlZGcGMzazR0Q3VYMStOcTdDUUR3bmNKSUVFUUNBZzRBQURxZzkxNVlvRGVmL2J6SiszLzY1bEw5K2RmdnFLeWtJcmh0Mi9wOStzUC9lU09rbk5majA5N3RSOExXY1dUZkNiMzB1MDkwYU0veEdwOTVLcjE2NGFrUHRUMW5YNlBiZHZUZ1NmM3BWMjlwK1plYkdyM3YyVDU3YTVubXZyRzBXWFUweC81ZFIvWFM3ejVSd0cvV1dXN2ZqaU42NlhlZk5Lak9aZk0zNmxSZXNhU3FzZXZ2dmJCQTY1ZnVhTkMrM3g3SXEzR0RjL0pZb1o1NFlGYU5zaWVPRkhBekJMU0R0WXUzNjRrSFpxbTh0TExaZFIzTVBhWW5IcGlsd3Z3U0hUdVVyMmYvL1IxdFdic25iRmxQcFZjbmp4VTI2Z1cwQmtkN053QUFBTFN0a3NKeTdkaHdRRU12N2R1ay9UZXZ6dFhXZFh0MTdaM2pGUnNmSGJhTXorUFgrbVU3dE9UekRmSlUrUFR3Zjl5cWhPVFlrREk1eTNmcDZNR1RTczFJckxILzdzMkhkUFRnU2NVbHhEUzZmWm5acWVyY1BWMkxQOHZSaFJmM1ZueFMvWFdVbDFScTJaY2JOV3JpSUNXbXhFbVM0aEpqOVBXY2RSbzVZWUF5czFPRFpmZHVQNkp0Ni9mcWloc3ZWblJzVkhEN2IvL2xOVldVTmU2bTRySG43Nis5VGFXVk9yVG5lTDBUNkpXZExsZWZyZXYyYXNHSHE1V1FIS3ZrOUFRWmhpR2J6YVlsOHpab3lPZytzanZzdGU1YlZGQ3FsMzczaVhyMjY2THBQNWlrcUJoM3JXVnp0eHpTTzMvL1VsT21qOWJGRXdmVzJ5NEFqV09hcHVhL3QxTDloM1JYei81ZEdyUlAzdEZUV3JGZ3M2Yk5IQ2U3bzJIUHVKMnVxbHRGeTdTVW5wV3NDMGYxMW9jdmZhM05xM04xK3dOVFpOaU1ZTm1kR3cvcXczOHNhdFI1MUhYOUE1cUtnQU1BZ08rd1k0Znk5ZmNuWjRmOWJQM1NIUTErZWwvOVEvVEl2aE9hOC9vU1RiNXBsRWFNN3grMjdQejNWaXBuK1U1WnBxWGg0L3JyMGlzdlZIeFNhTGpocmZScDgrcGNEUjNUVnpIeFVUWHEyTFJxdDVMVDRwV2VsYXpLOHRDaE1PNG9wenlWUHYzM3oxK3B0OTMvODhzM3dtNi83cTd4R2o3dVRQdDlQcitXZjdGSmFabEpHblpwUDBuUzZDc0dhOVdpTFZydzRXcmQ5Wk9yZzJYMzdmeFdHMWJzMHRXM1hScFM1dzkvZVlQTVFGVnZpdzNMZDJuWkZ4djFvMGR2bHNOWk16aFkvRm1PRHU4TkgwcWMyeVBpeVlkZnF2Yzh6OTV2eFBnQnV2Yk9jU0dmbFJhWGE5NDd5OVZyWUZkZE9LcDNjUHVrNjBmb3VTZmUxK0xQY2pUcCtwRzExcDJZRXFmYkg1aWk5MS84U3JPZS9raDNQRFJWcVoxcUJsT2JWK2ZxbzFlK1VmOGgzVFY4WEw4R3RSdEE0NWdCVThjTzVTdG4yVTdkOGRCVTllaWJWV2Q1VDZWWDd6ei9wY3BLS2pYaDZtRktTb3R2MEhHcUE0NUF3SlRkWWRQRTYwYW96K0JzSFR1Y0h4SnVuTzNmbnJsWExyZXp6bnJYTHQ2dVQ5OXN2OTV4K0c0ajRBQUE0RHNzUFN0SkR6NCtJL2plTkMyOS9JYzVTazVQMEUzM1RteFVYVWYyNStuMXY4eVR6K3RYdnlIZEpVbWVDcThPN1RtdXZUdS8xYzZOQnlSSnVWc1A2ZkxyUjJySW1ENXlSN2trU2JOZldxU0xMeHVvN0Y2ZFFtN2cxeTdlcnJXTHR3ZmZQL2I4L1NvK1ZhYmNiWWRsbVZiWUVPTUgvL2NHcFhWS2tpUk52WFdNZWczczJxanplTzd4OTJwc1MweUpVMXBta25adE9oZ01PRnh1cHk2Wk5GaUxQbG1ydzN1UHErc0ZuU1JKaC9jZVYxYTM5Qm85SGxMU0U0Si9ka1ZWL2NEdjFDV2x4bzFBd0c5cXo3YkRHbjNGaFdIYlYvM3ZhOCsydy9yODNSVjY0TmZUWmJmWC9zUjE5NVpEK3VMOWxjSDlvcy9wWFdFR1RMMzN3a0pacHFYcjc1NFEydWFNUkkyZk9sU0w1K1dvVysvTU9yL0wzb096OVlOL3ZWNnYvWG1lMWkzZG9TblRMd241dktTd1RKKzh0bGlqSmc3U2xGc3VrV0dFdndFQzBEd09wME16Znp4RkwvNzJFNzMxM0h6ZDgvTnA2dHc5UFd4Wnk3VDAvcXl2ZENxdlJIZjlaR3FOY0NQY0VMTnpoYnRtem4xanFhNmFNVWFqcnhqY3RKTUFXZ2tCQndBQTMyRjJoMTFwbVVuQjl4dFg3RkpGbVVmWHpMd3daSHQ5RHV3NnFqZWUvVnk5QjJVSDU4WFl2ZVdRM25wdXZpekxVa0p5ckJKVDRsUndva2cvZm15R3pyNjN0U3hMMjlidlZjOStuWlhkcXlva0dEZDFxQVlNNnhFc3N6MW52NVordmtHU3RHTEJaa1hIdW5Ydno2NE5DUWRLaThyMXloOC9EYm5aajArS2JkUjUxS1gvMEI1YTlkVVdlU3Q5d1lCaTFNU0JPbllvUHpnVXhldng2ZkMrRXhvN1pVaWRkWGtycXlZNUxTMnVxREZFWnZ1R2Zhb285MmpvbVBCRGhLclA1OFMzcHlSSnFSbUpZWHVCVkR0Mk9EOWt2N05abGpUbjlTVTZ0T2U0N3ZySjFUV0dDVW5TaEduRGRDRDNtTjU5WVlIdWZHaXF1dlhPUExPL2FTbi9SRkh3dldFemROTzlseWt1SVVZbmp4V3E4R1NKSkFYSDA4LzRwOGxLU1U5US92RXorNlJtSk5iNnRCZEEwMFRGdURYendhdjB2Ly8xa2Q1NDluTTk4T2owc01QeFBuMXJtWEszSGRJTjM3dXMxdUVzRTY4ZG9VRWpMNml4M1Z2cDA2ei8ra2czZjMrU3NycWwxZmc4TGlIOEVFV2dQUkZ3QUFEUVFRVDhwaGJQMjZEa3RIaGxkRTVwMEpNN3FhcFhSVXBHb3ZvUDdhRWJ2bmVaL3ZPaEZ5Vkp2UWRsYTlvZFk1WGRLMU1ablpPMWMrTUJ2ZjIzTDNSNDcvRmdrR0ZaMG80Tit4WHdteUh6V0NTbXhJVThjZnoyd0VsSlZTSEd1cVhiTlc3S0VLVjNUZzVwaCtOMGp3bTd3eTUzdEZNUFBqNURDVWsxYjlqcjg4Ly9mb3NTd3R3SVhEU3F0NVordmtGYjF1NEpEbCtKaW5IcjFoOU5EcGJadWZHQS9MNkFCZ3p2V2VjeEtzbzlrcVIxUzdkcjRyVWpRajVidDJTSCtnek9idERjSUpLVWY2S296aDRjSllYaFY2NnhMR251RzB1cWh0UGNmcWt1R0JEKzVzWm1zK20ySDAzV3kzK1lxOWVlK1V6VDdoZ1hERjhxeWoxaG45NmVxNjR5Ly9MYk81czBsd3FBdXFXa0oyajZEeTdYd2R4anRWNVBlZzNzb3JUTXhGb0RWVW1LVFlnT0c1QldEN21MaVl0cXNTQVphRzBFSEFBQWRCQ3J2dHFpZ2hORnV1bStTVXJOU0F3WnVuS3VaVjlzMUlibHU5Um5jTFlrS1Q0cFJqZC9mMUpJR2NPb211K2gyZ1g5dXlnek96WHNpaDZEUi9ZSyt3VHdYR3VYYkpmRDRkQWxZYm85QjA3LzJMYmJiWHJuK1MrRFEyS2E2dHdKN3RJN0o2dHJ6d3l0V3JRMVpINk9rUFl0M3E3TTdGUjE2cEpTWjkxbHhWV3J5Nno1ZXB2R1hqbEVUdmVabjF6N2QzMHJXV2U2aHRzZGR2Mi9aNzlmYTEzUC8rYURCcDNQMlR5VlhzMSthWkYyYlRxb3lUZVAwcWlKZytvc0h4WGoxajAvdjFadi8rMExmZnpLTjlxUnMxOVRab3hXU25wQ2plL0pNaTJ0WDdaVDM4eGRwMzVEdW12dDR1MmFkUDFJWldhbnF2ZWdyckxaV0tRUGFFMm44b3FEMThQRWxEaGRPS3Azc0JkVjliV25JSzlZNWFXVlNzOUtWbnBXY3NpcUpRME5LMngybXh4T2V6Q3dsYVQ4NDBWYThPRnFUYjVwVk5oNWVKNSs1T1dtbmhiUUlnZzRBQUJvUVhubDB0RXl0ZHdTbWFhVWtWbC9zZm9VNUJYcm0wL1hTNUl1SE5WTGhtR0UvWkhyOC9nMTk4MGwyclFxVitPbUR0WGxOOVNjZUxKVDE5U3dReWFjYm9mKzZWYzNxNmlnUkg1ZlFKSmtHSWFpWTkyS2lhczVrV2c0bDAwYm9VSERMOURTenpmcWd2NmRRN3BVbTJiVkQzcUgwNjVwTThkcThrMmphcTJuZXBMUHVrS2NjQzZkY3BIZS9mc0NiYy9aSHpLRVJwSU83RDZxZzduSGRNUDNMcXUzbnFKVHBlcmVKMHZIaitScnhjTE5tbkROc09CbkR6NVcxYVlUUndyMDNxeUY5UVkvai83bCszVU9VZG15ZG84KytOK3ZRcmF0WDdKRHVWc1BhK3F0WTlSdlNIY1Y1cGZVMjJaSnV2UGhxZnBtN25xdFdMQloyYjA3aFF6RnFTanphUFBxWEsxWXVGa3V0MU8zL2ZNVXVhT2NXcnQ0dTVMVDRyVml3V1o5L09vM0dqeWlsNGFNN3FQT1BjTFBDZEFZaDB1a1haV1M1NFFVYU9WUkxzc090Mjc5aUR3dGZqMlhXdVNhL3NvZlAxVlJRV21kWlY3ODc0OXIvZXpjMFBMVE41ZldtUFJ6NnExamRNbmxneFVkR3hVTVRTUnA5ZGRidFd2endScVRMTWNuUnF0bi95NjZhc2JvT251Y1NWWEx6MjVadTdmT01rQlRFWEFBQU5BQ2NrNUl6MitROWhUV1g3WXhZdTNTODlPYlY0ZHBtcHI5MGlKNVBWWHpRdFEyK1dOQlhySGVmUFp6bFpkVzZ2WWZUMUcvaTdyWEtPUDMrWFhMRHkrWDN4Y0llU0pZRzh1eXd2N1lMU3V1Q05tLytnZTBZVlE5WGZ6MlFKN1dmTE5OOS8veXh1QlR3dXJ1MG5hSFRYRUpNYXFlS3UvYi9YbUtUWWdPTHU4cUtiZ3lTMk83VmZjZjJsT1oyYWxhTUh1Vitnek9EZ1lMbG1scC9uc3JsWnllb0l0Rzk2NnpEc3VxR2xZeWN2d0E5ZWlicGFYenE1WmhyVzVmZFp0V2ZiVkZralJ1YXQzemVUUmxpTXFZS3k5U3IwSFpPbllvWDg4OCtuYWQ5Wi90L2wvZXFDdW5YNklSRXdZb0pUMUJ4YWZLdEhQVEFlVnVPYVRjYlljVmx4Q3RjVmNOMWNnSkEyVFlEQlVWbEtwNzN5eGRPS3AzOENueW1tKzI2WlUvZnFyRTFEZ051N1NmaG96dTArQ0E2MXg3Q3FWTnBkTGVTcWtzMEtRcWdFWnJyZXU1MURMWDlKOCtOYlBXejZwWEtQblgzOTlkNzkrNzZtdnE1SnRHQlNlT2xxUy8vc2Y3d1JWVTRoTmpWSHlxVEZMVmRYcjkwcDBhY2ttZkd2UDU5T3pmcGNGTDFxWmxKdFhhU3c1b0xnSU9BQUNhSVdCSmY5c2dmYlJiR3BRbTNYZWgxRE5SaW0ycC84S2F6YS9pMHplWDZjaStFMHJMVEtvemxEaTg5NFR5anhmcHAwL05EQWtMenZidGdaUDZ4Ky9uTk9yNE45eHpXWTN4MzEvUFhhZXY1NjRMVzk2d0dicmxoMWZvaGFjLzFGdC9uYS83ZjNtajNORXUrZjJuZTNDY3MzckozRGVYeWhYbDFMMC92N1pSN1FwN2JLUHF5ZVhML3pOWFgzMjhSbE51R1MxSldqcC9nNDRlUEtrN0hwcGE3eENNdktPbjVQUDQxYWxycWdZTzc2a05LM2JwdzVlLzFqMC9uUmFjYkxPb29GUTV5M2VwUjkrc3NFSFMyWm95UkVXU01qb25LejByU1FOUHp4ZGlCa3c5L2JPWE5YWEdtSkNoUlZKVmwvZS8vc2Y3Y3B5K3FhbGVFY1pUNGRYQ0Q5ZW9XKzlPdXVuZWlSbzRvbWZJK2Z0OUFYWHFmR2E0VGxwbWtxNis3VkpOdW02azFpN2VwcVh6TnlpemEwcURiM3pPMVN0SnlrcVhQUGJXNzhIeCtYNXBieXZjMENKeVdKS2V6V25GNjduVUl0ZjBsdUwxK0NWVnJhWlVIYnlhcGluTHRJSUJSMUpxWEhDaTRhOCtXU3ZKMHNUclF1Y1ZxbTArcHdjZm42RzB6Q1FWNXBmVUdyUk8vK0hsR2p5eVYwdWNEaUNKZ0FNQWdHWjVhN3MwSjFmNnlYRHB1bDVTUzYrTTZmZExlYzNZZjkvT2I3Vis2UTROR25tQitsM1VYYk5mV3FTNWJ5elZ1aVhiYTkzblQ3OTZxOGEyYzdzMFAvTGs3VXBLUGJQY1lFV1pSOFduU3RXcGEycEl1ZHArK0U2N1k1eEdUamh6azEzOTFMRmFkS3hiTTM1NGhWNzg3U2Y2NkpWdmROc0RWeXJncjNxRWYvYnlySlpwNmVTeFFnMnBaUUs5MmdLZGxQUUUyV3JwRmRHOVQ1WXVtVFJZS3hadVZuYXZUbks2SEZvMFo1MkdYdG8zT0NkSlhYWnRxcG9icE52cGZhKy9lNEplLy9NOGZmSEJTbDAxWTR5a3FpN2hobUhvbXBsajY2MnZLVU5VcWhtR0VkeTNvTEJNc3FwdVpzNnR6enJkQjk5NXp2YVVqQVQ5MDY5dURINVgxVTl5ZytlNithQjJiTnl2TVZmV1hQSjI4TVc5MUg5b0R5V2ZzeXhsWTNTTmw1S1RwZmg0eWRIS3YxcExmUVFjSGQySk1tbHJYdXRkejZYbVg5UE5nS25LQ20rdG4vdE85OVNyS1BQVVdrYXFtamkwdkxTcTU5elpxNkY0SzZ0Q2orcVZwTkl5azdSaHhTNGR6RDJtbkdVN05lR2FZV0ZYWTdyem9kQWxhTU5OUEh6dWt0Y05tY0FZYUN3Q0RnQUFtaWozbFBUYVZ1bk9nZEwxZFk5YWFEYzkrM1hXMWJkZnFvc25ETlRXOVZWam5pZGROMEtqdzB6aXVXdlRRWDA1ZTFXajU2MlFwQjBiOSt1VDF4YnJzYi9kWDMvaEJ1cmNJMTFUYnJsRVRwZERscVhndkI1bjM1d2ZPWkFubjlldmJxZFhiVGxYYlQrZ3p3MW96blhselpmbzZNR1RtdjNTSXRsc05tVjFTOU0xdDljZlJsaVd0SEhsYm1WbXB5cjVkQytJQ3daMDBhVHJSK3FyajlmSUZlV1N5KzNRN2kySGRQM2RFNVNlRmJwU2pMZlNwK0xDcWhDaDVQUS9HenBFcGI1SkJBL3ZQUzVKeXNwT3JmR1oxM3Y2cHNidERObCs5RkIrbldQNXE5VTFET2ErWDF3WHN2UXNjTDQ2WGliZFBlajh2WjVMVXU2MnczcnJ1Zm4xbG52MnNYZnIvUHl4NSs5WFFWNnhKSVZjQ3oyVlZlRkpWSlJMVXRWMWVQRm5PWHIzaFFWSzdaU284VmNQRFZ0ZlVscDh2VU1DNjF2eUdtZ0pCQndBQURUUnV6dWxwQ2pwamdIMWwyMVA1NjZnRVpzUXJkaXpudGhWcTE2cXRTbkxBWG9yZlhLNW5QVVhiS1JMTGo4VHhQaDhmdGtkOXBBNVJMYXQzeWRKdFFZQTUvWThhU2k3dzZZaG8vdm9ZTzR4U1FIMUd0Q2xRVC9NdDYzZnE1UEhDalh0bko0WjQ2OGVxb3F5U2kwK1BkSHIrS3VIYXRqWWZqWDJ6OTEyV08rOXNDQmtXME9IcUp3ZDVvUTc3eTFyOXFoVDExVEZKZFpjVHRKYldmWFUxeDBkK3Urd1M0OE1QZnFYOEN1OG5Nb3Ixdk5QemxaeVdyeGNicWZ1K2ZrMDJlMDF2eU83Z3h1YStsaVdGZkxxaUF6RENIbTFCNGZ0L0wrZTl4N1lWZi82Kzd0ci9YemppbDM2NG9OVmV1aUpXeFVkNjY2enJxTUg4eFVkR3hXeXhHenA2Zm1RcXZmdDNqdFRobUhJVStIVDl4NjVKdmozZWZXaXJVcE1pUXVadXdNNEh4QndBQURRUk91T1M0UFRxbjRVZDNRbnZqMGxwOHVoWTRmeWxSbW1oMEJMOEZiNmd1UENwYW9ualRuTGRzcnVzR3YrK3l2VnZXK1dZdU5yQmplTlZWUlFxaTgvV0tXdDYvYXE5K0JzMld5R2xzemJvRDNiajJqeVRhUFVzMS9uc1B0NUtyMzY4b05WU2txTjE3Q3hvUlBvbFJTVzYrVHhvdUQ3L2J1TzZ2aVJnaHJMelE0YzNyTkdPRkZXVXFGVlgyM1ZoR3VHaFlRc096YnMxNm1USlJvNnBtKzlOekw3ZG42cjNWc1BhVm90dlZBcXlqMm5sNFFNL1dsb0dBb2I3RlNVVldyMlB4YXBVNWNVM2YzSTFYcmhxWS8wNFV0ZmEvb1BMdy81ZDRTNldaWWwwL0tyeERvbXIxR2tnTTByR1IwczRMQU0yVXluSElGNFJRZlM1TEM3NUhBNDJpWG9pSEdlLzlkem05MVc1K1NoenRPOXNCcXlldFdlYllmVnZVK215a29xVkZKWXJxaG9sOVl2M1NHSDA2R1VqQVJacHFWNTc2eVFaVm1LaW5HRjlQVFl1bTZ2RXBKakNUaHczdUcvUUFBQU5GR1JSK3FXME42dGFGdXg4ZEc2Y0ZUdmtLRU1lN1lkMXNhVnUrVjBPZlQzSjJjcm8wdUtob3p1bzR0T3I2eFJQV0hsMmNJdFMxaWZvb0pTUmNXNGd1OFhmYkpPbGVVZTNmbndWTTE3ZTdsZS9zTmNUZi9CNVUwT1dJNGR5dGZxUlZ1MWNkVnV1YU9jdXZiTzhSbytycjhNUThwWnRsTUxQbHF0Vi8vNHFiSzZwV240Mkg0YU9QeUM0R290VmVlMFRFVUZwYnJ6NGFteW43NUxxaWp6YU5WWFc3Ujh3U1laTW5UdG5lT1VrcDZnajE5ZHJPZi84d01OR05wREl5Y01WTTkrbllNVGtGWXJLNm5ReW9WYnRQcnJyWklsOWVpYnBRc0duSm1zTTNmcklhMWZ0bE5mZmJ4R0YxN2NXNk1tRFFwNzdpZU9GT2lELy8xS25idW5hL2o0OENzWG5EaFNVT3ZFc3VmYXZmbWdQbnQ3dVF4RHV1Zm4xeW82TmtwM1BqeFZyLzd4VTgxNitpTmRmZnVsdFlaQU9NT3lMRlZhUlNvMkRzcTArZHE3T2UzSHNHVGF2ZkxhOCtVTkZNcFZrYUdZUUxKY0xwZHNObHViaGh6dURuUm5kQ3F2V0FkeWorckdleWFxdEtoY2YzOXl0cVNxUUhQS0xhTVZDSmo2NE1WRjJyRnh2eTY5OGlLdFdyUkZINysyV0xmODRISkowdkhEQlNFVEpQdTgvdUJLWGJXeFRDdTQzRGZRV2pyUVgyTUFBRnFlOHp4LzJsZWY0bE5sY2pqc2NrYzdsWGYwVkwxUDMxTTdKZXJtNzA5U1dVbUZ0cTdkcTAycmRtdlg1b1BxUDdTSGJ2bmhGVHEwNTVqV0w5dXBSWitzMWNJUDE2anZSZDNrcWZUSnNxeVFHNVdKMTQ3UW9KRVhCTjl2WGJzM1pGV1Z6YXR6Zy9XbWRVcFVjV0c1VmkvYXF1NTlzeVJKMjlidDFhcEZXM1RocU43cVBTaGJkejl5amQ3ODYzejkvYW5aNnRtdmk2elRQNkkzTE44bG0vM01jYzFBMVE5c3Z6K2dQb095SmNQUXR2Vjd0V1hOSGgwN2xDOTNsRXRqcDF5a1M2OGNFaEttREJ2YlQ0TkdYS0JWaTdabzFhS3QrdlN0WmZyczdlWHEwaU5kb3lZTlVsbEpwVGF2enRXb2lZUFVhMkMyOXU4NnFrMnJkbXZMbWowSytFME5HZDFIbDk4d01qZzg1S0VuWm1qbHdpMWF1WENMdHVmc1YweGNsSG9ON0tvYjc3MU1SL2JsYWQzU0hkcXlabzlzTmtNakx4dW9jVk9HaElRcGtuVHRuZU0xL3VwaFd2UE5OcTFmdWtNNXkzZXFSNy9PR25mVkVQVWEyRldXSlcxWXNWUHozMTJwMlBnbzNmYWpLMld6MlZSYVhLNXY5K2NwSmo1YVRwZERCU2VLdFBycnJSbytObno0WVpxbWpoOHUwSjV0aDdWNXpSNmRPRktnUVNNdjBMU1pZeFVkZTJZNTNuOTY5Q2JOZVcxSk1BUWFPTHludXZmSlVucFdjc2gzaVNxVlZwRUtiWHZhdXhubkYzdEEzcmlqQ2hTWmlyTlM1SGE3d3c1N2FpMFJmamx2bElVZnJWRk1iSlFHamVncGg5T2hmM3ZtWHZtOGZrVkZ1MVJhWEtFWG52eFF4WVZsdXZtK1NicHdWRytsZDA3V0o2OHUxb3Y1SHlzeEpVNmVTcSs2OXprenQ4NExUMzFZN3pHZmV1UWZyWGxLZ0NRQ0RnQUFPclFsODNLMGR2SHBGVlVNYWZ6VThCUElXYWFsT2E4dlVVRmVzUXBPRktta3FGeUdZYWhiNzB6TitLZkp3YVZJZS9UcnJCNzlPcXV5Zkt4eWx1M1E2bSsyNmMxblAxZTMzcG02N3hmWEJldUxUWWdPbWV2ajNEbEJFcEpqdFdYTkhtMVpjK1lHc0V2UERGMTU4eVd5TEVzTFBseXRsUFRFNE1TZlNXbngrdEd2YnRhR0ZUdTFiZjArNVIwdmt0UHQwQ2V2TDVabDF1enliM2ZZZE5Hb1BqcTA5N2dXekY2dDlNN0p1dnEyU3pWMFROL2c2Z0huY2tVNU5mN3FZYnIweWlIYXNXRy9OcXpjcFJOSEN0U2piNVlxeWp6cU42UzdycnExYWxuWnhaL2w2T2pCa3hvK3JyOUdYekc0eG9TbURxZEQ0NllPMVpqSkYycnJ1cjNhdUhLMzByT1NsUGZ0S2IzMCswOFVFeGVsY1ZjTjBhaEpnK3JzWnA2WUVxZkpONDNTaEd1R2FjM1gyN1I4d1NZdC9peEgzWHBuNnFYZmZhSmpoL0kxWUZoUFhYZlh1R0FZRWZDYmVtL1d3dUNrclhhSFhRT0g5OVRFYTBmVXFIL2J1cjJhL1k5RkN2aE5SY2RHYWNDd0hycnhuc3VVMVMydFJ0bTRoQmpOZlBBcTdkLzVyVll0MnFxdjU2NVh3Qi9RbE9tWGFNeVZGOVY2RGgxUndQU3AyRGpZM3MwNGIvbGo4MVJlNUpKaEdISzczZlV1ell6R2MwVTVOZW42a2NGaGFTNjNNOWd6THlFNVZ2Mkc5dENRMFgyQ3craUdqdW1yaEtSWUxmeDRqWEszSHRiUVMvdXFTOCtNWUgwTldVWGx4NC9kRWpJbnoxOSsvVTZybkJzNk5zUHFxRE1aQVFEUVRKUGZsYjQzcU9yVld2eCt2L0ljRzF1a0xxL0hwOUxpaXBBaEkzNmZYNTRLbjB6VGxDdktLWGRVN1UvYVZ5N2NyR09IOHBXU2thaE9YVk9VZlVHbmVzZDRXNWFsWFpzUHlqSXQ5Ui9hUTVKVW1GK2ltTmlvV29PRWFtYkFsTmZqVnlBUWtOUHBDQ2wvWVBkUkphWEdOMmhZaFdWSmxtWEtPdDB6MnJCSmhtRUxMZ0ZaY0tKSUtSbUo5ZFpUMi9tRjYwSmZVZWFSeSsxbzBnU2IrM2QrcSt4ZW1jRmhMbzNoOC9wVlVlWlJRbktzOW13N0xKZmJxZXhhVnBpcDdpNXVzOXRyWFE3VE1pM2xMTitwek94VVpYVkxhOVJ3QWEvSHA4TjdUNFFkZnROUUZYdVRsWnljclBqNGVEbGFlWjNZVjdkV3ZSYmMycXFIa1dWWktyYU9xTngydkhVUEZPRUNSVEdLczdJVUd4c2JuSk9qTlUxK1Y4cU1sVjZmMXFxSGFkRnJlamdsaFdYS08xcW9IbjJ6YWwwS1c1SUMva0NkZi9jYncrdnh5ZWx5aHRSMTlqYkxrbnhlWDQxVm1yd2VueHhPZTdNQ3JMYThSaUF5OFA4Q0FBQTZDSmZicVpUMDBCK1lEcWVqeHNTU3RSbDl4WVdOUHFaaEdDSGp0Q1hWdVR6cjJXeDJXNjFERzdyM3lXcEVHNm9DamRyNm56YzEzS2lxTy96ZFFYMlRmdGFsUnpQbXIzQzZITUZoUnIwR2RxMnpyR0V6WkxmVkhjQVlOa1BEeDRVZnVsSWZsOXNaTW1jSXFsaVdKWThLNnkvWXdSbFJsZklVZXVSeXVXUzMyOXR0WlpWSUU1OFVxL2lrMkhyTHRlVHFSdWNHRitkdU00ejZ5d0F0aGY1ZUFBQUFRQnV4TEVzQnc5dmV6VGp2R1U1VFhxOVhnVUNnd3k2ZEM2RHhDRGdBQUFDQU5tSlpWc2RiQ3JZSkRKc1VDQVJrbWlZQkI0QUdJK0FBQU9COFo5RTFHeDJQWlZZTkFXSm9Rc2RsV2RaM005emdtdDRpdUVZZ0hBSU9BQURPY3phVGNjcm9lRXl2d2MxTEIvZGREVGorUDN2M0hSN1ZlYWQ5L0h1bVNxTmVFQklDSVVEMDNudXhEUmpqaWgzYk9JN3RPSTRUSjA3ZlRmWk50emVic3Rsa0U4Znh4ckhqSGp2dUZZTXJ2ZmNpdW1paVNDQ0VlcG5Sekp6M2owRWpCbFdFS3JvLzE2VUx6YW5QRVRDYWM1L24rVDE2VDI4WmVvK1F1aWpnRUJFUjZjQU13OERtYTFwUlRwRXJpYWZFaXRVYW1HRkJOekJ5cGRCN2VzdlJlNFRVUlFHSGlJaElCMllZQnVHK1JQQzFYTVY3a1k3TzV3RmZVWmhtMEpBcmp0N1RXNGJlSTZRK0NqaEVSRVE2TU1Nd3NOdWNPQ3FTMnJzcEltMm1QTWVKMHhHTzArbkVicmZyNWtXdUdIcFBieGw2ajVENktPQVFFUkhwd0F6RHdHcTE0ckxHWVMxS3d2VHFWN2RjdVh3ZUtEbm14TzZQd09WeTRYUTY5WFMyaWRaOHZJT0N2R0lnVUx2aWphYytZK3ZxZlUzYTk5U3hQQzR1ZFhFMnQ1QkhIM3E2MXJablRwNnJ0YTAwbmQ3VEw0L2VJNlF4K2g4bElpTFN3VmtzRmh3T0I1SDJCQnhGcWZpS1hQamRGa3gvZTdkTTVQS1pmdkJWR2xUazJhaklqaVRNaUNZcUtncVh5NFhENGNCaTBjZlZ4dXplY3BqUDN0bklpU05uZ01CTnRNVmlZZFdTN2ZpOHZnYjNMVHBYeXJQLzh6NnYvUFVqS3N2ZERXNmJsWG1jcDMvM0xwdFg3R214dG5kRmVrKy9OSHFQa0V0aGErOEdpSWlJU09Nc0ZndE9wek5Rb003dHdGM294dVB4NFBQNXJ0aVpCcVJycUo0RndXNjFFaEhsd09sMDRuUTYyKzNHeGVzSFd5ZTZYeW90TG1mSmEydnBONlFud3lka0JKZGZkZE5Zbm5qMFRWWXUzc1pWTjQycmQvK1krRWdXUGpTWE41OVp5dE8vZlpjdmZtc2VDZDFqYW0yM2EyTVc3NzZ3Z2tFamV6Tm0yc0JXdVphdVJPL3BUZGZSTWtSVGtBQUFJQUJKUkVGVTNpT2tZMVBBSVNJaTBnbFVQNUd0N283cmNEancrWHpCRDhNaW5WbDF0MzJyMVlyTlpzTm1zN1g1OUkreHpzQ2Z4NHFoWDJ5Ym5mYXkrSDErM25qcWMweS95VTMzekFoWkY1OFV3L1I1bzFpNVpCdHBHY24wRzlLejN1TmtET3ZGQXorOGlaZitzb1F0cS9jeDk3YUpJZXRMQ3N0NC82V1ZUSmcxbExsZm1LamhBQzFBNyttWHBpTzhSMGpub0lCRFJFU2trd2creGJMYnNkbHNlc29uVjVUcWY5L3RkZE15TmpudzUrNnpuU1BnTUUzNDRKK3JPSDdvTkYvNnpuVkV4MFhVMm1iRzlhTTVscFhMNjA5OXh0M2Zta2RhUm5MTi9uNlQvRE5Gd2RlR3hXREJsMmNTR2UzaWJHNGhoV2RMZ0VBdERvRGJ2emFiK0c3UjVKK3UyU2NoS1FiRG9odk01dEo3K3FWcDcvY0k2UndVY0lpSWlIUXkrbkFuMHZKU0kyRkdUM2hoTjh6b1ZkT2pveU15VFZqMDhpcTJyenZBZFF1bjBIZHdhcDNiV1N3Vzd2ejZiSjcvNHlKZWVtd3gxMzl4R3FNbUR3Q2dvdHpORTQrODBlaTVHdHJtMzM1L041SFJydVpkaEFUcFBWMms1UmltWWtJUkVaRm1tZjA2M0RzMDhDVWluVitSR3g3NENIcEV3bzhuUVVydFRoR1h6ZXYxa21mYjBlejkzWlVlM241MkdRZDJaalA3MWdsTW5UdXkwWDBxeXR5OCtyZFB5TTdLWmVDSTNzeTlmUkx4M2FKcmJXZjZUYmF1MmMrS1JWc1lPTEkzbTFmdTVhcWJ4cEhjSzRHTW9UM2J2TjVCeGVFNDR1TGlpSXFLd21acjNlZXlzMStINUFqNDUvV3RlaG9SYVdYcXdTRWlJaUlpQXNRNDRWZlQ0RGZyNGNHUFlVNXY2QjhIS1pFdE9QV2dINUtTRzkrc1BsdFg3U05yOXdubTNUR1pnU043VTVoZjBxVDk3djcyUEZZczJzcTZ6M2JSSzZON1NEQlNVZVptMThZczFuMitDNGZUenAzZm1Jc3p6TTdtbFh1SlM0eGkzV2U3ZU8vRkZRd2IyNCtSay9yVEk3MWI4eS9nRW16T2hjUEhJTWNMRlcwd3cwaUZ0L1hQSVNLdFN3R0hpSWlJaU1oNWd4UGdxV3ZobVYzd3lSSDQ0RkRMSGovQ0NrL2Uxdno5Sjg4WlFiK2h2Y2c5bnM5alAzMjF5ZnM5K1A5dVljNXRFeGs3WXpEeDNhSXBMaWhqLzg1alpHVWVKMnZQQ1NLanc1bDI3U2pHelJpTVlURW9PbGRLN3dFcERKK1F3ZkFKR1p6TkxXVFRpajI4OEtjUGlVbUlaUFNVZ1l5YzFCOVhaRmp6TDZZUlpWVnd1aHlPVmtKWnc3UGR0b2pTcXRZL2g0aTBMZ1VjSWlJaUlpSVhDTGZCdDBiRDEwYkEwV0tvYU1rYjN4Ym9pWkRVSTQ1dUtiRU1HZE1uY0VpZm45OSsvM25tM1Q2WnNkTUhoMnhia0ZmTS8vM25tOWdjZ1kvOTFVTlQzQlVlUG45bkUya1ozVm53NVZrTUdkc25aQWlLdDhwSDl4N3h3ZGVKeWJGY2QrY1VycnB4SEp0WDdtSDF4OXRKN2hsUG4wRjExLzlvQ1JGMjZPNEN2NlAxZTNBY0xvSW9SK3VlUTBSYW53SU9FUkVSRVpFNk9Ld3dJSzVsaituMVFsNExITWN3REd4Mkt3RG5Dc3ZBREV3Tlc3MnNXblc1UGZ0RnkrT1Rvdm5hVDI3QllnMkVHc1VGWlNIckQrektadCtPbzB5ZU03eld1WWVONzhlZ1VlbkVKVWExd0pYVWIxd3l6SW1EcUNobzVSSWN6SDRkd3F5TmJ5Y2lIWnNDRGhFUkVSR1JUdXpFNGRNQXBQUktxTFhPNHdrVWxuQTQ3U0hMYzQ3bjg4eC92OWZvc1JzYUJuUC92OThZTXZXc2lFaDdVOEFoSWlJaUl0S0paVzQ2UlBlZUNVVEcxSjZ5MVZNWkdGL2pEQThOT0ZMVGsvanA0MStwODNnRmVjVTgrZXUzaVV1TXd1RzBjOThQcnNkcXJkMjl3V3BUbHdjUjZWZ1VjSWlJaUlpSWRGSkg5cC9pNE83alhMOXdhcDNySzhyZFdLd1diUGJRai8yR1FhM2hMQUFWWlpXOC9kd3l1cWZHYzg5M3IrT3AzN3pMTzg4dTU3YXZYbzNkb1Z1SDFtQ2Fac2lYZEMyR1lZUjh5ZVhSdTVTSWlJaUlTQ2QwNXVRNTN2ckhVbnIwN3NhWTZZUHEzU1ltUHJKSnh6dTRLNXZGcjY3Rk1PQytIOXhBZUVRWWQzOTdIaS8rNlVPZS91MjdYTGR3Q24wRzltakpTK2pTVE5QRWIzb3BNWFB4R0VYNExCNHdGSEIwR2FhQnhXL0g1b3NpM0plSXplckFack1wNkxoTUNqaEVSRVJFUkRvUjA0VHQ2L2J6OGV2cmlZZ0s0ODZ2ejhGaXNWQmFYTTZwbzNtNG9zS3hPMnljTzFQRXh1VzdHVE8xN3ZERDcvZHorc1E1RHUwNXdhNU5oemh6OGh4RHgvWGwrcnVtRWg0Um1QNDFNVG1Xci8xMEFSKzh0SW9YLy9RaEtXbUpEQm5UaDk3OVUraVdFa2VZUzFPUE5JZHBtbFNhUlJRYjJmZ3RtcCsyU3pKTS9GWVBIbXMrSGw4aGpvb2tYTDQ0SEE0SEZvdEZJVWN6S2VBUUVSRVJFZWtrcWp4ZW52MmY5OGs5bnMvZzBYMjQ4VXZUZ21HRXordm5qYWMveDF2bEF3STFNb2FNNmNPc0c4YldPczZlTFlkNSs3bGwrTHgrd2lQQ0dEdzZuVnZ1bTBsS1dtS3RiU09qWGR6MThMVWMzWCtLRGN0MnMzelJWbnhlSDNOdm04amtPU05hOTRLdlVKVm1FWVdXUSszZERPa29yRDQ4a1RuNGl2eEVtdkU0bmM0NjY5NUk0eFJ3aUlpSWlJaDBFbmFIamRrTEp1QncydW5WcjN2SXVwajRTSDc2K0Zjdy9TWit2eCtMMVVwOUQ0RUhqKzdEL0FvUHliMFNTRWxMYk5MVDR2U0JQVWdmMkFPUHU0b1RoODlvdUVveitmeFZGQnZaN2QwTTZZQzhFWG1VRnprd0RBT24wNG5GWW1udkpuVTZDamhFUkVSRVJEcVJma042TnJqZXNCaFlMUTAvL1RVc0JtT20xVDEwcFRFT3A1MitnMU9idFc5WFo1b21wWnpHYjJoWWl0Um0yUHhVMnZLeHVWV1BvN2tVQ1ltSWlJaUlpTFFCMHpSeFU5amV6WkFPekFpcnhPMTJVMVZWcFZsMW1rRUJoNGlJaUlpSVNCc3dUUk9mNFdudlprZ0hadGo5ZUR3ZWZENmZBbzVtVU1BaElpSWlJdEtXVEhVNWI0enA1NHJzbm0rYXBxYUNsUVlaRnZENWZQajlmZ1VjemFDQVEwUkVSRVNrRFZuODl2WnVRb2ZuOXhoWFpNQWgwaFNtYVNyY2FDWUZIQ0lpSWlJaWJjUXdER3krcVBadVJvZm5LYkZpdFZxeFdDd0tPYVRMVWNEUmZBbzRSRVJFUkVUYWlHRVloUHNTd2Rmd0xDZGRtYzhEdnFJd0hBNEhWcXRWQVllSU5Ka0NEaEVSRVJHUk5tSVlCbmFiRTBkRlVuczNwY01xejNIaWRJVGpkRHF4MiswS09FU2t5UlJ3aUlpSWlJaTBFY013c0ZxdHVLeHhXSXVTTUwzNk9GN041NEdTWTA3cy9naGNMaGRPcDFNOU9LVEZlYXU4N2QwRWFVVjZSeFVSRVJFUmFVTVdpd1dIdzBHa1BRRkhVU3ErSWhkK3R3WFQzOTR0YTN1bUgzeVZCaFY1TmlxeUl3a3pvb21LaXNMbGN1RndPTEJZZEx0U0g5TUVuOWVIeDExRlpibWJzdUlLaWd2S09IZW1pSnpzc3h3OWtNUCtuY2ZZdVNHTHpTdjJzR1hWdmxySHFISjdlZlZ2bjVCN1BQK3kyL1BjSHo3Z3dLN3N5ejVPU3ptYlc4aWpEejBkc3N3MFRSNy94ZXRzV0pyWjZQNkg5cHpnekttQ1dzcy9mV3NES3o3YzJtTHRsSlpsYSs4R2lJaUlpSWgwTlJhTEJhZlRHU2c2Nm5iZ0xuVGo4WGp3K1h4ZHFzQmc5VXdwZHF1VmlDZ0hUcWNUcDlPcGNLTVJINyt4bnZXZjcycHdHNHZGZ3QxaHd4Rm14eGxtSnp6Q3laaXBBekVzTlQxaWZENC8rM2NjWTl5TXdVQkNyV080S3ozazV4Wng1bFFCcDArZUl5ZjdMT2Z5aXZuZWJ4YlcrdnZKUHBUTHFKSUJ6YjZtcmF2MzRmYzM3OTk5b1AwQlJlZEtzZHJxL3JkelpOOHBpZ3ZLNk4wL3BkRmpibDk3Z0wzYmp6RHorckZNdTNZa2hzWEE3L096WS8xQnhzNFl6Tm5jd25yM3RWZ3R4SGVMdnZRTGtjdW1nRU5FUkVSRXBJMFpoaEVNT2F4V0t3NkhBNS9QRnd3NHVwTHFZVHRXcXhXYnpZYk5abXVYS1dJNzAwOTkycnlSREIvZkQ0dlZndFZxd1dxellMVlpLUzRvNDluL2VaK2YvZldCZW0veUc3Si94ekYyYmpoSWNVRVpCV2RMS0N1cEFBSi9SN0VKa1NUMWlHZlU1QUZVdWIwNHd4MmhPNXRnVVBmZldVTmhRR0p5TEFDTFgxMkx6K3U3NURaRGFNQ3grdU1kbEJTV01YdkJoRnJiYlZtMWwrNDlFMGp1VlR2TXVkaHRYNzJhamN0Mjg4bGI2d2x6T1JnL2N3aTd0eHltcktTQ2xSOXVaV1VEdlRnaW8xMzgyKy92YnRhMXlPVlJ3Q0VpSWlJaTBnNkN2UmZzZG13Mlc1ZnF1WEd4NnA5RmV3UWIxU283VVdtR2lLaHdJcUxDYXkydjhnUXVvckZ3bzdTb25Nb0tENTdLS2dDS0M4bzRtMXVJWVRFb1BGZEtmTGRvdXZlTVo4dXFmU3k0ZnhaRHh2VEJacTk5NjdqMjA1MTgrdGFHNE92M1hsekJleSt1Q0w2ZWMrdEVwc3dkd1JPUHZGRnZXMzc1NUlNQS9PeXZYNmwzbTBjZmVwckpjMFl3OTdhSkRWNFhRRkYrQ1lrcGNiV1dGeGVVc1cvN01meCtmNjJoS3hkYWNQOHNSa3pzRDhDRXE0YVNQckFIM1pKajhWWjVXZmIrWm1iZE9KYVoxNDhCWU1XSFcxbjMyUzUrOUlkN3NGZ3QrSDErSHYvRjY2UmxKRGZhVG1rZENqaEVSRVJFUk5wUmU5N1VTNDF5TDNqOTBJeU9EMjNxTHo5L2pZSzg0Z2EzYWVnR2ZzNXRFemx6cW9BZDZ3NEVsMzN3ejFWQUlHd1lNRHdOZ0RPbkN0aXlhaCt4Q1ZGMWhoc0FvNmNNWk1Ed05QdytQMy83MVZ2TXZXMGkvYy92Ly9SdjM4VmlyZmwzZmVPWHBqTm0ycURnNjYycjl3WFAyNUxPbkNyZ1lPWngxbjI2RXdqOExGTDdKSkhhdXh0UnNTNis5SjNyK1BDVjFZUkhPTG42NXZHOC9ld3l1cWZHTSttYVlUejVYMi9qREF2dG1kSXRPWllWaTdmaWROcnh1TDFNdW5vWUVDaFd1bjF0NEdkWVhGaEdiRUlVdTdjY3BxaWdsSm5YajI3eDY1S21VY0FoSWlJaUlpSmRudGNQcit5RmU0ZTJkMHNhZHM5MzU5Y2F5bkUydDVEUDN0bElXVWtsbGVWdXdseE9rbnJFY2RWTjQ0aU1EdTNwRVJFVlRuaUVrMXZ1bTBsbHVZZi8vc0VMM1AzdGVXUU03WFhKYlFtUGNCSWU0UXoySEltSmp3d09PVEV4Mjd5T1NuRkJHVVhuU3JuNzIvUEFoSmYvK2hFUFAzSTc1YVdWdlBqbnhjeTdmUktKeWJHVWxWYVNNYXdYaWNteHVDdXI2TjR6Z2VpNENBQWN6cHBiNU1weU4yLytZeWxIOXAvaW51L081NnYvY1RQT2NBYytyNCszbjExT2VXa2xxWDJTZVBIUGkvbml3OWN5ZkVJRzNYc21FSjhVMDZiWExUVTZlRDRwSWlJaUlpTFMrcnE3NE9VOThGNVdZSWFTamlvdU1ZckU1RmdTazJQeGVYMnMvbWc3Yi81aktYMEhwM0xQZDY4RDRKdS8rQUtPTURzdlAvNFJhejdaUVVXWm00VHVNU1FteHhJZTRXenhObFVITGpaSFRUaGcrc0ZpYWR1ZVNWbTdqeE1lRVVhL0liMklUWXdDQWpVK05pek5KQ1l1Z2pIVEJsSGw4WEkydDVEVTN0MHcvU2JGQmFYRUowWGpjUWRDR3NmNUhoekhENTNteWY5Nm05TW56bkhmOTY4bmZVQUtzWWxSSE5wemdxZCsreTZIOXB6Z2pxL1A1cTV2emlXK1d6Ui8vL1U3TFB0Z1M2MUFTZHFXZW5DSWlJaUlpRWlYMXowQ0p2ZUF4N2ZDMG15WWtBeDlZaUdpSmUrWS9KQjBHZVVaZkY0L0o0K2U0Y2orVSt6WmVvUXpwODR4WUhnYVgvdkpBcEo2eEFXTGVVYkZ1cmo3Vy9NNHV2OFVLeFp2NDlrL3ZFKzRLNHplL1pOSlNVdGsrbldqbWp3c0toQUNCSHBHVlA5WlZGREsrSmxEZ3IwMXFudHcyQzhJT1B3K1B4WnIyejVQUDNlbW1JeWhQYm40MG1iZE9KYktjZzhXcTRXc1BTZXdXQ3lrcGlkUmNMWVliNVdQN3FueHdYb2t6akE3T3pjYzVMMFhWcEtTbHNDZEQ4MGxLdGJGaHFXWmJGcXhoL3pUUlF3WWtjYkNoK1lRZDM2bWxMdS9QWS8xbisxaXhZZmJXUFB4ZHZvTzdzbjBlYVBvMWE5N20xNi9LT0FRRVJFUkVSRUI0T0hSTURVVm50d0J6MlcyL1BFanJQRGtiYzNmdjdMY3pUOGZYNExEYVdmbzJMN2MvdUExSkNiSFV1WDI4dUcvMWpCd2VCclRyNnVwLzVBK3NBZnBBM3RRa0ZkTTV1WkRITnA3a3Z6VGhiWENqVk5IODhqTEtTU2xWd0tIOXA2azZGd3ArV2VLQUhqK1Q0dUNVOHhZckJhaVl5T0lpWS9FZlQ0UUFLZ285d0NCY0tDYTMrL0gyc1lCeCt4Ykp3Um5mcWwyOG1nZXh3N2tNR1h1Q0FBeU54Mmk3NkFlMkowMmpoOCtneXN5akpqNFNFNGNQZzBFcnFGMy94VEdUaC9FN0ZzblVGeFFoanZYZzJFeGlFdU01dXFieHBHVUdvL1A1dytaSGFiLzhEUjZaU1J6N0dBT2gvZWVwRnRLYk50ZHVBUXA0QkFSRVJFUkVUbHZWQkk4T1FmeXlpR25ySVdIcS9ndmIvZUk2SEFlK3VtdHhIV0xEZ2twbHI2L2laM3JEekpsemdneWh0V3VwUkhYTFpycDE0ME9oaDlabWNjNXZQOFUyVm01QUN4YnRJVStBMU94V0F3TzdUbEJUSHdrOGQyaU9YVTBqNnR2R2svZlFUMklpWThrSXRwVnEzY0VRRWxoR1FCUk1hN0FaZm9DRjlyV1BUZ2dVR09rdktTU1BWc09BL0NQMzcxTFluSXNVK2FPNE55WkluWnZPY3dYdm5vTkFJZjNucVIzL3hTQVlHRGpESFBnQ0xNei82NnBGQmVVMVpvQkptdjM4UWJQLzIrL3Y1dXBjMGUyOUdWSkV5bmdFQkVSRVJFUnVVZzNWK0NySlhtOWtIZVp4M2o4RjYvWHUrNHZQM3UxMGYzSFRoOU03dkd6VkZaNDZOV3ZPeWVQbk9IT3I4OWgwS2gwQUNhZW55WGt6S2tDTWpjZG9uZi9aRkw3SkRWNHpMeWNRdXdPRzVFeGdVS2QzcXBBVFE2cnpkcVVTMm94SjQ2Y1ljV2lyUnplZXhLL1B4Q3kzUGY5NitrOW9BZW1hZkxCUDFlUjNET0JRYVBTOFZaNTJiZmpLUE1YVGdXZ3NzSVRtTGJaYWE5MTNQdCtjQVBwQXdKQmlHbkMzbTFINk5rbktWaVlGQUpoeVV1UExXNkRxNVNHS09BUUVSRVJFUkhwSkI1KzVQYmc5MlhGRmJ6OHhFY01IcFVlTWpTbDJ0cFBkckpyVXhiM2Z1LzZZSEhSY0pjVHE4MUttTXRCWmJtSDdXc1BZTE5mV2hEaHJ2U0VUS2Q2NHNocGtsTGpnNzA3dk43cWdLTnRlM0RrNXhhU2wxUEFqUG1qNmRXdk95ODl0cGowZ1QwQStQaU5EUncvZkpvSGY3d0F3NEF0cS9aaFlEQm9WTy9BTlZWNGNEanRkZlpRdVpEUDYrV05wejdqOWdldlljall2cTE5U1hLSkZIQ0lpSWlJaUloMEV0V0ZQWDFlUHgvOGN4VmVqNCswakdUQ0k1eEVSTlhNNExGajNRRzJyenZBdGJkUGF2RmlsMy8reWF0Y2M4dDR4czBZak4vdjU4aStVNHllTWpDNHZycm9xSzJOZTNBTUhkZVhFWlA2WXhoR1NIMk16OS9keFByUGQzSFR2VFBvbmhwUFdYRUZLejdjeHVRNXc0TkJUWGxwSmM3dzJyMDNMbFplNmdab2xkbG81UElwNEJBUkVSRVJFZWwwVEtiTUdjR0I1R3hXTE5yS29sZFdrNXFleE1BUnZTa3BLbVBUOGoxTW16Y3FPT1NrcFhpcmZGU1d1ekg5Z2VJa1didFBVRjVheWNDUnZZUGJCQU9PQzNxR1ZKWjdLQzRvQzNuZDBtejJ1bTl2WXhNaW1YUHJSRVpQR1lqZjcrZXRaNVlTR1IwZVVpdWpvdHhOV0xpanp2MHZkUHhRb0JocFNWRUZmcjhmaTZYdDY0eEkvUlJ3aUlpSWlJaUlkREpXbTVXQkkzc3pjR1R2WUYySUphK3RaZWw3bTREQWxLMGVkeFZIOXAraWQvL2tTNzRScng2cDRmZUhWbGt0T0ZzTVFIeFNZSXJVTlIvdklERTVOcVNYU0VGZVlKc3dWMDB2aDAvZjNzQ25iMitvODF3WDFzeW9UK0haa2dZTGZHWU1yVjFjdGRyWTZZT0J3SlMzN3p5N25KemorVHp3bzV0Q0FwaThuRUlpb2tPTHJqakQ3Y3k4WVF5eENaRUFuTTB0NUxOM054SVY0K0s5RjFldzVMVzFEQnpabXlHajA0bFBpbUhtRFdOdzFGSERROXFPQWc0UkVSRVJFWkZPb3F5a2d2S1NTb29MeThnL1hjVHBrK2M0ZnZnMGVhY0tpRTJJWXZhQ0NhUVBTR0hmam1QczNuS1lqY3QyRStaeU1uQkVHb05IOTZIL3NGNlVGbGZnOC9tRHZSRXVyS2RSTFNyV2hjVmlZZFdTYlpRVWxtRllERXkveWRZMSs3SGFMS1NtSjdGelF4YlpXYm5jOHVWWlpHZmxjbVQvS2NMQ0hXeGR2UTlIbUozRTdqSEI0ODFmT0pXUmsvc0hYKzlZZDVERnI2NEI0TlVuUDZISzdXM3d1dmR1TzhMZWJVZnFYZi9MSng5c2NQL0tjamR2UGJPTUUwZE84NlZ2WDBmK21TS083aitGTTl6Qm1WTUZITXpNWnZhQ0NTSDdPTU1jako0eWtPT0hUdlBaMnh2WnUrMG9TYWx4M1AzRGVWaHRGdlpzUGNMT0RWbjg2MitmNEF4ek1IaDBPaWNPbjZIUHdCNFlsa2FLZVVpclVNQWhJaUlpSWlMU1NiejRwdzg1YzZvQUNFeUptdHdyZ1dGais5THYzbDcwNk4wdFdDUXp0VThTMTl3eW5wenNzMlJ1UGtUbXBrTWNQWkJELzJGM3NuNXBKdXMrM1FsQTk5UjRVdE83MVRwUG1NdkpkWGRPWnZtSFczbjcyV1dCaFFiRXhFVnkwejB6Q1hNNVdQZlpUbnIxNjg2SWlmM0pQcGpEaWtWYk1VMFRaNWlEK1hkT0NabEZ4V3F6aFBSdXVMQUE2ZmQvYzFmTFRzZGJod083amxPWVg4SURQN3FaeE9SWVZueTRsZVVmYkRuZkZpc2pKdzFnMHZuaFBLWEY1Yno4K0VlY08xT014MTJGWVJqMDZ0ZWRHNzgwblJHVE1vSzlZY1pPSDh6WTZZTXB6QzloeDdxRDdGaC9nTzFyRDVDU2xoZ3NaaXB0eXpETjF2Nm5KQ0lpY21XYS9UcmNPelR3SlNJaW5kZnMxMkZrRXZ4eFZ1dWV4K3Yxa21mYmNWbkh5RDlkaE5mckl6WStFbWNUYWtaVU0wMG9LeTRuTXNaRmFWRTVCV2RMc05vc0pQZE13R0p0WGgySmdyeGlMRllMTWZHUk5lZnhteDJpOTRLM3lrZnVpWHg2WGpERjdjVnRNMDBUdjgrUHhXcXRGVWFzKzJ3WFBxK1A1SjRKOU95YkZETGNwajZtQ1VjUG5BTFRwTStnMUdhM3ZlSndISEZ4Y1VSRlJXR3pxVS9DcGRCUFMwUkVSRVJFcEpOSXVHRFl4NlV3RElpTUNkU1lpSXh4QmIrL0hISGRvbXVmcHdPRUd4QW9jSHBodUFHMTIyWVlSa2d2a3d0Tm5qMzhrczlwR05Ebi9MUzAwajVVOGxWRVJFUkVSRVJFT2owRkhDSWlJaUlpSWlMUzZTbmdFQkVSRVJFUmFTdG14eGpDSVIyVDZROE1uVEZVb2JSWkZIQ0lpSWlJaUlpMEVZdmYzdmhHMG1YNVBZWUNqc3VnZ0VORVJFUkVSS1FOR0lhQnpSZlYzczJRRHN4VFlzVnF0V0t4V0JSeU5JTUNEaEVSRVJFUmtUWmdHQWJodmtUdzFUMXpoM1J0UGcvNGlzSndPQnhZclZZRkhNMmdnRU5FUkVSRVJLUU5HSWFCM2ViRVVaSFUrTWJTNVpUbk9IRTZ3bkU2bmRqdGRnVWN6YUNBUTBSRVJFUkVwQTBZaG9IVmFzVmxqY05hbElUcDFlMllCSHB1bEJ4ell2ZEg0SEs1Y0RxZDZzSFJUTGIyYm9DSWlJaUlpRWhYWWJGWWNEZ2NSSm9KbEJjNXFiVGxZNFJWWXRqOUdNbzd1Z3pUSHlnbzZpbXg0aXNLSTh3UmppdktoY3Zsd3VGd1lMSG9IME56S09BUUVSRVJFUkZwUXhhTEJhZlRHU2c2Nm5iZ0xuVGo4WGp3K1h5WXBvbHBtdTNkUkdsbDFUT2wySzFXSXFJY09KMU9uRTZud28zTHBJQkRSRVJFUkVTa0RSbUdFUXc1ckZZckRvY0RuODhYRERpa2E2Z2VzbVMxV3JIWmJOaHNOazBSZTVrVWNJaUlpSWlJaUxTeDRCTjh1eDJiemFhZUcxMVU5YjhEQlJzdFF3R0hpSWlJaUloSU85R05yVWpMMGVBZUVSRVJFUkVSRWVuMEZIQ0lpSWlJaUlpSVNLZW5JU29pMGlhcXg1VnFmS20wRkkxWkZSRVJFWkVMS2VBUWtWWmxtaVorMDB1Sm1ZdkhLTUpuOFlDaGdFTXVnMmxnOGR1eCthSUk5eVZpc3pwVWRWeEVSRVJFRkhDSVNPc3hUWk5LczRoaUl4dS9wYXE5bXlOWENzUEViL1hnc2ViajhSWGlxRWpDNVlzTHpodXZrRU5FUkVTa2ExSU5EaEZwTlpWbUVZV1dRL2dOaFJ2U1NxdytQSkU1bEhqeWNidmQrUDMrOW02UmlJaUlpTFFUQlJ3aTBpcDgvaXFLamV6MmJvWjBFZDZJUE1vclN2RjRQQW81UkVSRVJMb29EVkVSa1Jabm1pYWxuRmJQRFdremhzMVBwUzBmbTF2MU9FUkVwSE5SSWZhbVVYRnhhUW9GSENMUzRrelR4RTFoZXpkRHVoZ2pyQkozb1J1SHc0SFZhdFdISHhFUjZkQlVpTDJKVkZ4Y0xvRUNEaEZwY2FacEJuNUppN1Fodys3SDQvSGc4L24wQkV4RVJEbzBGV0svQkNvdUxwZEFOVGhFcE1XWnBxa25FTkxtREF2NGZENzhmcjhDRGhFUjZkQlVpTDJaVkZ4Y0dxR0FRMFJFcmhnYXZ5d2lJaDJkQ3JGZlBoVVhsL29vNEJBUmtTdUdBZzRSRWVuSVZJaTlaVlFYRjNlNzNScWFLaUVVY0lpSWlJaUlpTFFCRldKdk9VWllKVzYzbTZxcUtnVWNFcVNBUTBSRVJFUkVwQTJZcG9uUFVDSDJscURpNGxJWEJSd2lJaUlpSWlKdFFJWFlXNDZLaTB0ZEZIQ0lpSWlJaUloSXA2UGFXM0l4QlJ3aUlpSWlJaUxTNlNqZ2tJc3A0QkFSRVJFUkVSR1JUazhCaDRpSWlJaUlpSWgwZWdvNFJFUkVSRVJFcmhBK3I3OVZqcXVSSU5JWktPQVFrVTZuNEd3Smhma2xMWElzYjVXUHpTdjIxUG93Y09Md2FiYXZPOUFpNTdqd21Nc1hiYUhvWENrQVdidVBVMXhRMXV6akhkaVZ6Wm1UNTFxcWVVRTcxaC9rNklHY0ZqbFdTV0VaZTdZZWFaRmppWWlJU01PMnJkM1BYMzcrS3U2S3k1K0tOanNybDBjZmVwckMvQkp5aitmejExKzhSdWJtUTNWdTY2NzBjRGEzOEpLK1JGcURyYjBiSUNKeXFaYTh1b2FEbWNkNStKSGJTVXlPdmF4akxYMXZFK3MrMjRYZk5Ka3dhMmh3K2ZaMUI5bXlhaStqSmc4STJmNWc1bkhzZGl2cEEzdGM4cmxPSFR2TGlrVmI2VHNvRlZka0dJdGVYazFGbVp0Wk40NWwwalhETUF6amtvNzNyeWMrWnV6MHdkeHc5N1JMYmt0OXNyTnllZmY1NVZ4OTh6alNCNlJjMXJGOFhqL1AvZUVEQ3M2V2NQTjlNMnY5TEVWRVJLUmw5ZTZmUW1seEJXcysyY25WTjQrN3JHUFpIWUZiUmROdjBpMGxqdUVUTW5qbjJlWHMycGpGd29mbVlsaHFQcmZzMzVITk84OHR1NlRqLy9MSkJ5K3JmU0oxVWNBaElwMUtRVjR4V2J0UGtKZ2NlOW5oeHI3dFIxbjMrUzc2RE96QitKbERHdHcyT3l1WDVSOXM0Y2orVXlRbXgvTE5YM3doNUJkN1U5anNWZ0Q4UGo5Mmg0MnYvL1JXRnIyeW1rL2VYRTllVGdFMzNUT2oyZGZTbUxMaUN2YnZQRmJ2K2hFVE03QllMQ3g1YlMwV3F3V2J6Y3JHNWJ0RHRnbDNPUmsrSWFQSjU3VGFMTng4MzB4ZStOOFBXYmw0RzROSHArTU1jelQ3R2tSRVJGcVR2NU1Nd1hqMG9hY2IzV2JWa20yc1dyS3R6blhPY0FmLzcwLzNOWHFNNm9ERDUvTmp0Vm1ZZGVOWStnL3JSZTZKL0hvL0EvMzRzUy9qY05vYlBPN21sWHY1OEpYVmpaNWZwRGtVY0loSWgrUnhWL0hiN3o1ZjcvcXp1WVZOK2dWL29RdWZGSnc0ZkpxM24xMUdYR0kwdDM5dGRyMjlKM1p1eUdMVDh0MmNPSEtHaUtod3JybGxQQk5tRGIza2NBTUkvc0wzZW4wQWhFYzR1ZjNCYTlneXFBZDlCcVZlOHZFdVJmNlpJajc0NTZwNjF3OFlrY2JtbFh2SlBaRlBWRXdFNno3UHJGbHBtcFFVbFpPWUhGc3I0SGovcFpWc1c3Ty8wZk1YNUJYenUrKzlVTy82a1pNSGNNdDlNeHUvRUJFUmtWWlM1Rzd2RmpUTnc0L2NIdkw2NEs1c2tsTGppWW1QckxWdFJabWJ2SndDMGpLU2c4c3NGM3lHYWNwbnFTY2VlYVBXc2tVdnIrYmEyeWN6NlpwaGw5SjBrVmFuZ0VORU9pU3IxY3JVYTBlR0xQTlcrZGl3TkJPTHhSSVkwdEdNa0FIZzJNRWNYdm5yeDFSNXZBd2IxNC93Q0dkd1hVV1ptME43VG5EaThHa0Ezbmx1R2QxVDQ3bmg3dW1NbkpTQnpXNmp2TFNTM1dzUE0yUk1uMkNQaExlZlhjYXVqVmxOT3YvTGozOVU3N29GOTE5RmZGSTB6L3ozZTAwNjFwWlZlOW15YW0rRDJ6endIemVUbHBFY0RIZzJMdHZOaXNWYitmZmYzME4xcm5Ob3p3bFdmcmlOU1ZjUDU5cmJKNFhzdjJySmRwYSt2NG1yYnFxL3ErdmtPU09hMU42NnJQdDBaN1AzRlJFUmFTbG5LOERyQjFzSHIxSjRZUTlXYjVXWDlVc3ppWXB4OFpVZjNvVEZHdHI0eGErdVlmUEt2WHpyMFR1STd4WmQ1L0ZtM1RDV29lUDYxbHJ1cWF6aTZkKzl5NjFmdVlxVXRNUmE2eU9qd3kvelNrUmFuZ0lPRWVtUXJEWUxzeGRNQ0ZtMmNWbGd5TVRJU2YyWmM5dkVaaDEzMjlyOWZQaktHc0pkVGp6dUtnQ3FQRjZXZmJDRm8vdFBrWHM4SC9PQ011RmYvcmNiNk4wL3RCWkYwYmxTM245eEpWVnVMeE91R2hxeTd1SlE1dUw5TWpjZFlzRE1QTDlIQUFBZ0FFbEVRVlNJTkxxbHhOVzVUVktQT0Z5UllVeS9iblNEMTdGbDFWN0tTeXNCR0Q0aGc5aUVxSHEzalk2TkNIbDlZRmMydlROU2d1SEdtVk1GdlBtUHBmVG9uY2hWTjQ3RlcrVUxibnYwd0NtV3ZiK1phZGVPWXNEd3RPQzY2dUUyMWVZMjgrOERGSENJaUVqSFVPbUZWL2JDdlVNYjM3YWpzTmx0TExqL0tsNzQweUtXZmJDRmEyNFpIMXgzK3VRNXRxemN4NVE1SStvTk53QWlvc1BySFBicjl3VUtzTHNpd3k1N1dMQklXMUhBSVNLTk1vRlNENXlyaEhNVmdUL3pLNkhZRFZWKzhQak9mNTMvM3ZERDE2ZTNiQnQ4WGo5clB0bUJ4V3BoeHZXaldiNW9TNVAzZFVXR01XSFdVTXBLS2xqOHJ6VkV4Ymk0NTN2emVmem5yd0dCTWFZbmo1eWhxS0NVNFJNeUdEUXFuZjA3anJKai9VRjY5dWxlNjNnRlp3TXp1TlQxWWVIaVVPWkN4dytkSm5QVElRYU5TbWYwbElFTnRybWh3bUNIOXB4ZzlVZmJBeStNd05PYnBoWVNxeXgzYy9SQUR2TVhUZ0VDdldKZStldEhPTVBzbkR5YXgyKy85M3lkKzYzK2FIdk5PYWtaN3VPS0RLdXpTK3lsaUlnT0p5eGN0VGxFUktSOWplZ0dMKytCR0NmYzFBOHVzZlozdTBrZmtNSzBhMGVSbXQ0dHVNdzBUVDc0NXlwNnBIZHJkckZSaTlXQ3pXNmxvcnhtN0U3KzZTSStlMmNqc3hkTUlLRjdUSzE5R2hwZUxOSVdGSENJQ0JBSU1jNVdRSFl4SEN1dStmTk1XU0RRcUxxRUtkVWpySTF2YzZuV2ZycUQ0b0l5cHM0ZFNXeENGQ3NXYlczeXZnbmRZNWd3YXlnUlVlSGMrS1VaOUJ1U1NrUlVhTGZLTHo1OExZNHdSL0REek5uY0FnQStmM2NqR1VON0JiZXI4bmhadFdRYmhtR1EzQ3Zoa3E3QkdSYW93ZUd1cUFwWmJwcG1rMmRROGJpcldQVHlha1pNNnMrT2RRY1lNRHlOZzVuSE9iTHZaSlBxZU96Y2tJWGY1MmZneU41QW9DZkdnaS9QSWlJNm5DY2VlWU5oNC92UmYxZ2FBRWYybjJUNzJnUGNkTThNckxiQVgrckJ6R3d5TjlWTUVUZDd3WVFHUTUybStQZmZmK215OXIvUVQzYWxZYkZZTUN3VzJ1cHo2ZDc4TmpxUmlJaTBxdUhkb0U4TVBMNFZsbWJEaEdUb0V3c1JMWG5INUllazVNWTNhOHpHNWJ0Wjh1cmFKbTM3cTI4K0UvTDY0cnBYSDc2eXVsYlJ6M2wzVEdiaTFjTUlqd2lqckxnaTVMd0hkbVZ6M1oxVFFyYVBpZ21uejZCVXJyMTlFbFpydzJOOHNyTnl5ZHg4dUVsdEY3bFVDamhFdWlBVE9GVUttV2RoOTFrNFhCZ0lOTXE5N2QyeXVoV2RLMlhWa3UxRXgwVXc4L294UU9OVGkyVnVQc1FILzF5RmFacE11M1pVY1BtSWlYWFBBdUs4cUFmQm1HbUQyTFh4RU9zKzI4VzZ6M2FGckxOWUxWeDEwemdpWTF5WGRCM1Z0VDRxeTBPcm1MMy8wa29xeXR6Y2ZPL01rSG9nZFZueTZsb3F5dHhjYy9ONGRxdzdRRlJNQk9ObkRXWFJ5NnQ1NkdlM1lYZlcvN1p1bXJCNTFWNU0wK1FQUC94bmNQa0QvM0Z6c090cFNscGk4R2ZrY1ZleGZlMEJobzdyR3l5UVdscGNIZ3c0RHU4OXlVdVBMYjZrbjBGREh2aVBtK25aSitteWpuSFczZmEvMW82WHRQa3BSVVNrRlJqQXc2TmhhaW84dVFPZXkyeDBsMHNXWVlVbmIydTU0MTFjY0xRcHFudE5WZzlCbWIxZ1F2REJCOEQvL2VlYndSbFVvbUpjRkJlVUFZRVoyYmF1M3MvSWlmMkpqZ3NkL3RwblVHcVRDNlluSnNjeVp0cWdTMjYzU0ZNbzRCRHBBcngrMkg4T2R1Y0hBbzNNczVkZUtkeHBoWVJ3aUErcitUUFdDVTRiT0N6Z3NKNy9zb0NqQlIrZG0zNlRkNTVmVHBYSHk2Z3BBeHE4Z1lkQWtkQ1BYbC9MemcxWjlPeVR4SUt2WEZYdnVOUCt3OVBxSFZNYUVSWE9OMzd4QlFyelM2ankxQ1EvRm90QmRHd0VqckM2cDBDcnJ4cjVUeDY3SDFka0dBQ2xGendKS1MrcEpIUFRJZUlTb3dsek5SeHViRnV6biszckRuREQzZE9JaXEwSlYyYk9IODNPOVFkWjh2cmFCcWVhM2J2MU1IbW5BajFURnR4L0ZXWEY1WHp5MW9ZR3o5bVEyTVNvQm11T1ZGdno4UTdDSTV5TmZwaTV1RlpJY3p3MTdqQnhjWEZFUlVWaHM3WCtyN2pacjBQM3kyKzJpSWgwSUtPUzRNazVrRmNPT1dXQkJ3UXQ1aEo2eERiSUJBd3VxemFHeHgzNGZCT2ZGQk04anQvdngvU2J3WUFqTmlHUy9ETkZBQ3g5ZnpOZ011dkdzU0hIcWUreno4T1AzRTVpY2l5RitTVTg5dE5YNjl6bXRxOWV6YkJ4L1pwOURTSVhVOEFoY29VcWNzT0dIRmgzQ2piblFrVVRlbWRFMkNFdEducWYvMHFMaGg2UmtCQUc0WGFhM09YZjY0Vzh5MnA5alJXTHQzTHNRRTZUdHMzYWZaeDNuMStCeDFQRnRiZFBadUxWUStzZCtuRmsveW42RGtxbHZMU1M5WjlmMmlPYXVxWkU4L3Y4R0JZanBMY0lCQXA2bmo2Umo4MWh3ekRBRlJWR2NVRnBjUDJhVDNiZ3JmSXgvYnBSRFk3MVBYWWdody8vdFpvQnc5TVlPMzF3eURwbnVJTjVkMHptcldlVzByTlBVcDFCZ3Qvblo5a0hOWFZMUmt6TTRGeGVjYTJBNDlPM052RHBSY3ZxRzA4YjN5MDZaSGhLVHZaWll1SWljVVdGaFd5MzV1TWR1Q0xETG5zb2k0aUlTRnZxNWdwOHRhU1crb3prOC9vYUhRclNtUExTd0FPWEMyZEQ4VlFHUGpCV1A4aEpUSTVsKzdvRFpHZmxzbTNOZm1iTUgxMnI5d2JBM2QrYVIyeGlUY0h6dXFhV2Zlam50NFcwdWE1dFJDNlhBZzZSSzRRSkhDc0tCQnJyVGdYcUFqVDB3Q0hLQVVNVFlWZ2lESWdMQkJyeDRVMFBNZHBDNXVaRHJQaHdLd25kWThnL1hkVG85Z2QyWlZOV1VzRjNmNzJ3d1ZsRkFIWnZQdHpvOUtyMXFTdmdxS3J5NGd5ejF5cmtWWmhmd3JrelJjSHdJaTR4bW5ONXhVQmc2TTJtRlh0SVNVdGsyUGk2aDg0QTVCN1A1MTkvKzRTbzJBZ1czRCtyem0yR2plL0h2dTFIK2ZCZmE0aU9qU0JqV0srUTlhcy8zc0haM0VJR2pVcG4zL2FqOVo1cjJyeFJqSnpVSHdqOGpKWXYyc0xYZnJJZytDUm4rOW9EclBsa1I2MzlUTC9KUDM3M0h1a0RVN2pudS9QclBiNklpSWhjdm9weVQzQ3ErdWFxL2p4eTRXY21kNlVIZ0xEengrNlIzbzJWaTdmeCtsT2ZrZEE5aHVuWGphcDlJQUs5T2h2clRaS1FGRk5yRmphUmxxYUFRNlNUTzFjSm54MkRUNDdBMGVMNnQwdU9DQlRQR25ZKzFFaUw2dGpWd2ZOeUNuajMrZVU0blE0V2ZtTnVNT1YvNVltUE9iZ3J1OEY5NitzR1dWZmRqcnFXVlpaN3NOa3QyT3loYjVIdnY3U1NiV3YyMTNuc3luSlBuVU5NUE82cVlQMEtnRzRwc2V4WWZ4QnZsWmVQWGw5SFZaV1hlWGRNcnZmdjRzekpjN3owbDhWZ3dsM2Z2TGJCWVN3M2ZtazZ1U2Z5ZWYycHoxajRqYm4wSFZ3ekZ0WlRXVVhHMEY0TUh0Mm56b0REN3cvMG1ZMkpqd3grUUlrNC8wUW5vWHRNOEJvdTdwMVI3VnhlTVg2L24rNDk2eTY4V2w3cVp1bDdtK3RjWjdFWXRicTdpb2lJU1AwS3poWmZjaTJ3aStWazV4TWVFUll5N0xWNkdHMTFUYkRlR2NrWWhvRzdvb3A3dnpzL1dIUjg0N0xkeE1SSGh0VHVFT2tJRkhDSWRFSWVINnc5Qlo4Y2hVMjVkWThOTll4QWtERzVSK0NyVjhNZEdqcWN4T1JZMHZvbE0rUDZNU0ZQQklhUDcwZVAzb2wxN25Ndzh6aW5qdVl4ODRZeHpUNnYzK2ZudjMvd0F1Tm5EV0grd3FsTjNxKzRvQ3prQTBLMXlncFBTQUhUMVBRa3RxODl3SkxYMXJGdisxSEd6eHhDV2tiZDVkUlBIczNqNWNjL3d1T3U0dTV2WFV0U2o3Z0cyK0FNZDNEWE42L2xtZCsveHl0UGZNek45ODVnK0lSQXo1RFp0MDZnc3R6TmdWM0g2OXkzNnZ3NFhFY2pOVTdxYy96d2FTQXdWVjFkS3NvcVdiVmtXNTNyREFVY0lpSWlUV2FhZ1psSWV2ZXYrM2R1VXgzYWM0TGUvWk1wSzZtZ3BMQ2NzSEFIVzFmdncyYTNFWjhVamVrM1dmTGFPa3pUSk16bENPbnBzWHZMWWFMakloUndTSWVqZ0VPa0V6bFJBbThmaEtYSG9MU3E5dm93VzJCS3M4bXBNREVGb2krdjUySzdNZ3lEZTc0N0g4TVMycldoK29hOUx1V2xsWnc2bXNlc0c1cC9zK3oxK2dDd1dKbytydFZiNWFPb29MVE9vS0tpdEpJd1Y4MWZSSFd2aXEycjk5RXRKWTQ1dDA0TXJpc3VLQXVPYXoyd0s1czMvL0U1UHErZk83NDJ1OG1WeVJPNngzRDN0K2J4NG1PTGVmdlpaZVFjeitlYW04ZGp0VmthN1AxUlVsUU93RHZQTGVlZDU1YUhyR3ZLblBiN2R4d0RJQ0t5N2g0ZUNkMWorTmFqZHpUcEdrUkVSS1IrQjNjZG83aWc3TExDaFlLOFlvNWw1WERMZmJNb0xTcm43NzkrR3doTUh6LzNDNVB3K2Z5ODljd3k5dTA0eXBRNUk5aXdMSlAzWGxySkZ4NjRHb0RUSjg0eGNFVE4rYXM4WGp6dU9qNmNYc0QwbThFZW95S3RSUUdIU0FkbkFqdlB3SnNIQXJVMUxtWUFvN3JEdGVrd0xUVVFjbHdwTGc0MzJrTHArUnY5U3hramV2cEVQcWJmcEh2UCtKRGxuc29xenVVVmh3d1ZjVGhzMkIwMnFqeGVGdHcvSzJSV21PZis4QUhwQTFQb042UW5ieit6REl2VndwMWZuMDE4VWt5OUZjcTNyTnBicTViSUw1OThrSHUvZHowdlA3NkU5Wi90SW4xQUNnT0dwelY0RFhrNWdkbFZ2dkxEbTRMZFVwdGFnNk9zdUlLRG1ZRmhRNSsrdlpIN2ZuQjl2Y1ZkUlVSRXBQbktTaXBZL09wYUVyckhNSGgwZXJPUDgvbTdtM0JGaERGMGJCOXNkaHMvZnV6TFZIbThoSVU3S0MydTRLbGZ2ME54WVJtMzNuOFZ3eWRrMEsxSEhPKy91SkpuOHQ4akpqNFNkNldIM3Yxckh1dzg5WnQzR2ozbmI3NzdYTFBiSzlKVVY5Q3RrTWlWeGV1SDVjY0R3VVpXUWUzMXFaRXd0dy9NNlExSkxWemh1eXZMMm4wQ2dNeE5oM0E0N1l5YzFKK1krTWdHOXptMDl5UUFhZjI2cy83elhadzVWWUREYWVmNDRkTjRxM3owUGQvN3dsTlp4U3RQZkV4VlZXQTRTSFpXTGlscGdlRTJwdCtrdUxBTXU5M0dnT0ZwREJ6Wm0wbFhENlAzZ0JRcXl6MWN0M0JLcmZNdWVYVXRhUm5KREIzWHQ5YTYxUFJ1UFBDam16bDFMSy9PY09QaXdPVFl3VndpWTF6MDZ0Yzl1S3lwTlRoV0x0bUd6K3RuL0t3aGJGcStoeVd2cmVXNk82ZDI2Qm92SWlJaW5aRzN5b2RwbWl6NDhxeEw2bTE2TVVlWW5hdHVHaGVzTitadzJvTy82NlBqSWhnNEtwMlJrL3JUUFRYdzhHYlU1QUZFeDBidytYdWJ5TnA5Z2xGVEJwRGFKeWw0dktiTW92TE5YMzRoV01NRDRQR2Z2OWJzOW92VVJ3R0hTQWZqOWNPU0kvRHlIamhiRWJyT01HQjZLaXpvRDhPNmRhd1pUenFiWWVQN2taUWFXdE5pNzdZamZQYnVSc0pjVHNKY1RwYTl2NWxsSDJ3bXZYOEtJeWNQWU5Db2RKSjcxUzZpbWJuNUVLN0lNRkxUazhqT09zMjJ0ZnZCRFBRQ0dUMTFJT05uRGdtR0d6blpaN25wbmhtcyszd1hLejdjeXRCeGZZbU1kbEdRWDRMZjU2ZGJqemdjVGp0M1BqUW5lUHd3bDRNSnM0YldPdStTVjlmU0xTV3V6blVRQ0NZU3VzZlV1VzdCL1ZjRnY0OU5pR1RQMWlQMEc5S3pTVCs3QzUwNGZKcE5LL2JRZTBCS29HYUpDWnVXNytIY21XSm1MNWhRNTg5TFJFUkVtaWNtUHBKdlBYSkhTQS9RNXJqK3JxbFlySFgzVmpVTWc3bTNUYXkxdk8vZzFKQmVxZFYrL05pWHNUdnNJUTgycXBjRjJoekZqeC83Y2tqUjllcHROS3VLdERRRkhDSWRoTjhNeklieTRtN0lMUXRkNTdUQ2RYM2h0Z0dRVW52cThTNnJzdHlEeDEyRkt6SXdwT0xNeVlJbS82Sk1INUJDK29BVXp1VVZjM2pQQ1hhc1A4aUpJMmNJY3psWitOQWNlZzlJNGZTSmZMYXMzc2V1alZrY2ZXRUZ6akFId3lmMEl5ZjdiTERuUmRidTQrU2RLbURTTmNNd0xBWlQ1bzVneXR3UitMeCtMRllMaGhFWTlsSWRibHgxMHpoR1R4MUlRdmNZbnYvZlJmenIvejdoOWdldlllKzJJd0RCNDdhMkVSTnJhcG5zV0hlQWtzSXlobzJ0M1JNRUFrK0xLc3JjMk8wMlRodytIWHo2Y2k2dm1OZisvaG1HWVREL3prQVBrK3NXVGlVeU9wd1ZpN2Z4OTErL1RWeTNhQ0JRbGYzOUYxZGlzUnBVUjNPbUdSaUw2L2Y1OFhyOTlCL2FpMUZUQnJUaVZZdUlpSFIrbHh0dUFDRTlLUzdYeGNIRnhjc01vL0Z0UkZxS0FnNlJkbWFhc09va1BKOEoyUmROOHhvZkZ1aXRjVU0vaU9yRUJVTmJ5NmxqZWJ6MDJPS1FaWTBWM05xeC9pQlptY2NwekMvaDdPbENLc3ZQei9mdWNqRHg2bUZNbnpjcU9EU2plODhFNWkrY3l0emJKcEs1NlRBYmwrOW04OHE5YkY2NWw1R1RCM0RMZlROWjlzRVdyRFlyazY0WkhuSWVxNjJtMitnbmIyMEloQnMzam1YRy9ORUFwR1VrYzhNWHA3SG81ZFhCYVcxZGtXSDBhT1dBSTJOb1R4NzRqNXVEcjcxVlBqNTlaeVBkVXVMb043UlhuZnRVZWJ6OCtTZi9DcjRlTkNvZGdGMGJzeWd0S21mZUhaTkpPdCtGMVRCZ3h2VmpHREdwUDF0WDcrZm9nVk40UFY0OGJpODdOMmJoOC9rQ2hXWHFNR0hta0phNVNCRVJFUkhwa2hSd2lMU2puWG53dCsxdzhLSWFHM0ZoOEtVaE1MOHYySnMvdlBLS01ubk9DTkl1cUE4QmdkNE8xOXd5SHEvWGgrazNpWXFOWU9URS9nMGVKelloa3IzYmp4SVRIMGxhUmpJcHZSSkp5MGltZC8rVWtGRGlRamE3alZGVEJqQnF5Z0NPSHpyTmhxV1p3Ym9XVStlTTRFeE9RWU4xT203NDRqUUdqMDVuOE9nK0ljdkhUQnRFUWxJTWF6L2JpYWV5aWhuWGo4RmliZDIvY0Zka0dLNExaanF4MmEzTVdUQ0I2UGpJV2pVemhrL29SOS9CcVVUSFJYTEgxK2ZncVF4TWVkdC9XQ0FJbVhidFNKeGhkaVplUGF6V2VXSVRvcmo2NW5GMXRzRTB3VFQ5TlVHSEVlZ09xOEtrSWlJaUluSTVETk0wNjNtV0ppS3Q1VndsUExVak1DVGxRcEYyV0RnWWJzbm8zTE9oZUwxZThtdzdHdCt3blpnbUxWb0FzNldQSjgxWGNUaU91TGc0b3FLaXNObGEvei9SN05kaFpCTDhjVmFybjBwRVJGclI3TmZoM3FHQnI5Yms5WHJKcys0RVE3ZGdsOHYwZy90WVBIRnhjVVJHUnJiSjczM3ArUFN2UUtRTitVeDQ5eUM4a0FubDNwcmxUaXQ4WVFEY1BpZ1Fja2pyYXVrd1F1R0dpSWlJTkpYRmI4ZHY5YlIzTXpvOXY4ZFFEMUNwUlFHSFNCdlptUWQvMlFwSGkwS1h6K3NERHd3UERFc1JFUkVSa1N1WFlSallmRkY0clBudDNaUk96MU5peFc2MVlyRllGSEpJa0FJT2tWWlc0WVduZDhMN1dhSEwrOFhDZDhiQTBMYVpORU5FUkVSRTJwbGhHSVQ3RXZINENzSHFhKy9tZEZvK0QvaUt3b2lJY21DMVdoVndTSkFDRHBGV3RDc1BmcjhSY2k2WTl0VmxoNjhNZ3hzendLcjNZaEVSRVpFdXd6QU03RFluam9va1BKRTU3ZDJjVHFzOHgwbVlJeHluMDRuZGJsZkFJVUVLT0VSYWdkc1htUGIxemYyaE0yTE83ZzFmSDZuaEtDSWlJaUpka1dFWVdLMVdYTlk0ZkVVK3ZCRm5NV3orOW01V3ArSHpCTUlOdXo4Q1Y1UUxwOU9wSGh3U1FnR0hTQXM3Y0E1K3V3R09sOVFzaTNYQ3Y0Mkh5VDNhcjExdHpqUlVJVnphbE9uWGRMTWlJdEx4V1N3V0hBNEhrV1lDNVVWT0ttMzVHR0dWR0hZL1J1dk9GdDhwbWY1QVFWRlBpUlZmVVJoaGpuQmNVUzVjTGhjT2h3T0xSVDgwcWFHQVE2U0ZtQVJtU1BuN0R2QmVFTVJQNnduZkh3c3h6blpyV3J0UWhYQnBhNnFtTGlJaW5ZWEZZc0hwZEFhS2pyb2R1QXZkZUR3ZWZENGZwbWxpbW5wSVZLMzZkN3ZkYWlVaXlvSFQ2Y1RwZENyY2tEb3A0QkJwQWVWVjhNZk5zT0o0emJJSU8zeDdERnpURzdyYTdaWXFoRXQ3VURWMUVSSHBMQXpEQ0lZY1Zxc1ZoOE9CeitjTEJod1NxbnBvajlWcXhXYXpZYlBaOUZCRDZxU0FRK1F5SFNtQ1I5YkF5ZEthWmFPVDRFY1RvSnVyL2RyVm5sUWhYTnFhcXFtTGlFaG5FK3laWUxkanM5blVjNk1SMVQ4dkJSdlNFQVVjSXBmaDQ2UHdseTJCb3FMVjdoNEM5dzBGU3hkKzMxV0ZjR2xycXFZdUlpS2RsVzdZUlZxT0FnNlJadkNaOExkdDhHNVd6YklvQi94NElreElhYjkyZFJTcUVDNXRSZFhVUlVSRVJLU2FBZzZSUzFSV0JmKzFEamJsMWl3YkdBKy9tQUxkdStpUWxMcW9RcmkwRmxWVEZ4RVJFWkc2S09BUXVRUzVaZkN6VlhDMHVHYlpqZjNnbTZQQnJudXFXbFFoWEZxRHFxbUxpSWlJU0YwVWNJZzAwWjU4K1BscUtISUhYbHVNd0N3cE4vWnIzM1oxWktvUUxxMUYxZFJGUkVSRTVHSUtPRVNhWVBseCtPOE5VSFcraklUTEJqK2ZBdU9UMjdkZG5ZRXFoRXRyVVRWMUVSRVJFYm1RQWc2UlJueHdLREJUU3ZVdGVaSUxmak1kMG1QYXRWbWRqbTVDUlVSRVJFU2tOU25nRUduQXEvdmdIenRyWGcrS2gvK2NCdkZoN2RjbUVSRVJFUkVScVUwQmgwZ2RUQUxCeG12N2FwWk43Z0UvbXd4T2E3czFTMFJFUkVTdU1OWERkeldNdDIxb2lPdVZUUUdIeUVYOEp2eDVDeXcrWExQczZqVDQwUVN3YVlJR0VSRVJFV2tCcG1uaU43MlVtTGw0akNKOEZnOFlDamhhaldsZzhkdXgrYUlJOXlWaXN6cFVwUHdLcElCRDVBSStFMzYzQVpabDF5eTd2aTk4ZDJ4ZzFoUVJFUkVSa2N0bG1pYVZaaEhGUmpaK1MxVjdONmRyTUV6OFZnOGVhejRlWHlHT2lpUmN2cmpnTlBNS09hNE1DamhFenZPYjhQdU5vZUhHSFFQaHdaR2d0enNSRVJFUmFTbVZaaEdGbGtQdDNZeXV5K3JERTVtRHI4aFBwQm1QMCtuRWF0VTQ5Q3VCQWc0UndEVGhqNXZnODJNMXkrNGZCbDhjb25CRFJFUkVSRnFPejE5RnNaSGQrSWJTNnJ3UmVaUVhPVEFNQTZmVGljV2k4ZWlkblFJTzZmSk1BalUzUGo1YXMreXJJMkRob1BacWtZaUlpSWhjaVV6VHBKVFQrQTBOUytrSURKdWZTbHMrTnJmcWNWd3BGRkZKbDJZQ1QyeUZEeThvS0hydlVJVWJJaUlpSXRMeVROUEVUV0Y3TjBNdVlJUlY0bmE3cWFxcTBpdzJWd0FGSE5LbFBiMEQzczJxZWIxd0VOd3p0UDNhSXlJaUlpSlhMdE0wOFJtZTltNkdYTUN3Ky9GNFBQaDhQZ1VjVndBRkhOSmx2YkVmWHQ5ZjgzcEJmM2hnaEdwdWlJaUlpRWpyTUUxVFU4RjJNSVlGZkQ0ZmZyOWZBY2NWUUFHSGRFbWZINE8vNzZoNWZYMWYrT1pvaFJzaUlpSWlJbDJOYVpvS042NFFDamlreTlseUd2NW5VODNycTlMZ2UyTVZib2lJaUlpSWRFVUtPSzRjQ2ppa1N6bFlBSStzQWE4LzhIcFVFdnhvQXFoWXNvaUlpSWlJU09lbWdFTzZqSnd5K01rcXFQQUdYdmVKZ1VlbWdsMy9DMFJFUkVSRVJEbzkzZHBKbDFCV0JUOWRCUVdWZ2RmZHd1RTNNeURTM3I3dEVoRVJFUkVSa1phaGdFT3VlSDRUZnJNZXNvc0RyeVB0OE5zWmdaQkRSRVJFUktRek1mMG1aM01MbS8xMXNSZi92Sml0cS9mVmU3NzlPNC94NUsvZXd2UTNYS1BpMFllZVp1ZUdyRWJidjMzZEFSNTk2T2tHajFOWE81dDdQdWxhYk8zZEFKSFc5bytkc0NFbjhMM05Bdjg1RGRKajJyZE5JaUlpSWlMTlVWWmF3Uk9Qdk5Icy9YLzU1SVBCN3ozdUtvNGR5R0hhdFNQcjNmN3ducFBZSFRZTVMrc1ZyZk5XK2JCWURTeVdtdWZ2cGdrK3J4ZWIzWWJwTjNGWGVnaHpPVnV0RFhKbFVNQWhWN1JQajhIcisydGVmMmNNak9qV2Z1MFJFUkVSa1k2cHl0L2VMYmcwZHo0MGgwR2owa09XNVowcVlOZW1ROHk2Y1V4SVdBQ0JuaFB2dmJBQ2dQTFNTa3FMS3poNTlBd1lFQjdoNU15cGd1QzJjUWxSRkJXVUFuRDBZQTdKUFJOcTlhcUlTNHpDYXJPMnlMWDgvZGR2TS9PR01Rd2IxeSs0N05qQkhGNzU2MGQ4NTFkM2tybjVNQnVXWm5MblEzTkk3cFhRSXVlVUs1TUNEcmxpN2MySC83MWdPdGliTTJCKzMvWnJqNGlJaUloMFRESE9tdUhNblZsZWJpR3JsbXhqeHZ6UldCb29SckJ0N1g0K2YzZFRjR3JVcDMvM2JzajZoZCtZeTcrZStEajQrc3pKYyt6Y2NEQmttNi8vOUZZc1Znc2VkMVZ3V1VGZU1TZU9uQUdnWjUra09vZWFsQmFWQXdUWE9jUHNaQXp0eGFibGUwSUNqbDBiczBqdWxVQmtqSXR4TXdaeDR2QnBudjNEKzl6eDRHd3lodlZxeW85RHVpQUZISEpGeXErQVg2NnBTZUpISmNFM1JyVnZtMFJFUkVTa1l4cmJIWGJrZ2RjZkdOTGNtZFJWeitMWDMzNDIrSDFLV2lKZis4bUNrUFZUNTQ1azZ0eVIvTitqYnpKbDdnaEdUUjVRNnhpL2ZQSkI5bTAveWh0UGZjNlAvbmdQem5CSHJXMysrWmNsNUo3SXgrOExmT2hlOS9rdU5xM2NBOEMvLy81TERRNmxxVjQzY0dSdlpsdzNtdldmN3dxR0hsVWVMN3MzSDJiK1hWTUFzTmx0M1BiVmExankyaHAyYlRxa2dFUHFwWUJEcmpoZVAveHFIWnc3UDJOS2NnVDhmSExuKzJVbElpSWlJbTNqam9HdzRqaThzaGZ1SGRyZXJiazBEejl5ZS9EN1EzdE84TkhyNjNqbzU3ZGh0UVkrL05vZGRkL3lGWjByNVd4dUlmMkg5dUxSaDU3bTRVZHVKekU1Tm1TYkF6dXpTZXVmWEdlNEFmQ2w3MXdId0paVisxajA4aXJtTDV6S2lJa1p3ZlVYMXZzQU9MQXJPOWd6NU9KMS9ZZjFvcUxNRFVCZVRpRlJzUzZHanEzcGZtMFlNSC9oVkh6ZVRqYVdTTnFVQWc2NTRqeVhDWmxuQTkrSDJlQlgwd0xkRGtWRVJFUkU2cElSQi9jTWhaZDJCejQzM3RRdmNFUGRHVndZU2xUWDBVaElpc0ZtYjdnK3h2NmR4K2pSTzVHSTZOcFRDMTdjSzZTdVhpTE9jQWYvNzAvM0FYQmc1ekVnMFBPaXBMQ01xTmlJV3R1YnBzbXk5emZqREhmZ3J2Q0VyQ3ZNTDJIK1hWT0RyNk5pd3JuNzIvTW9LU29uSmk2U3phdjIwanNqbWFUVWVLeDZhaWtOVU1BaFY1UzFwK0MxQzJhNSt1RjQ2S01aVTBSRVJFU2tFWGNOaGlJM1BMNFZsbWJEaEdUb0V3c1JMWG5INUllazVKWTVsR0VZOVU2M2V1RVFGWURyRms3QjRiU0hMTnU5K1RBRFI2Ylh1Zi9Eajl4T1hrNGhyLy85VSs1NitGcml1MFhYMnNaeWZsYVYwdUp5RHU4N0NjQ0tSVnRZL3NFVzducDRMajE2aDFiMjM3SnFIMmRPRmpEMTJwR3NXckl0Wk4xalAzMDE1UFdMZjE0Yy9QNzd2LzBpSnc2ZjRaTTMxM1B0RnlZeGJ1YVFPdHNzQWdvNDVBcVNXd2EvMzFEeitwWU1tS25oZVNJaUlpTFNCRllESGg0TlUxUGh5UjJCWHNFdExjSUtUOTUyZWNjd3o0L1FNQ3hHeVBDVWhrUkd1OWkzNDJqd2RlSFpFcklQNVRKNTl2QmczWXZDc3lYQjlZbkpzUnpaZHdwbm1JUCt3M3BoTk5DZFpmUEt2YVFQN0VGVzVuRm1YRCtHWFJ1emVQNlBpN2o5d1d2b1B6d3RjT3o4RWo1OWV3TVRyaHBDZkZMdHNPU25qMy9sL0xIMjhQRWI2M25vNTdlUmtCUjRTbW16VzFsdy95eFMwN3V4K0xXMUdCWUxZNmNQYXRKMVM5ZWpnRU91Q0ZWKytNOTFVSHEraVBPQWVQaTZpb3FLaUlpSXlDVWFsUVJQem9HOGNzZ3BnL01UamJTTUZpZ2Y0ZmNIRG1LMVdraE1qc1gzLzltNzcvaTRxanZ2NDU4N1ZiMUxsbVhMdlhkc1kyTmpjS01ZREpobUFpU0JCRERMa213MnliUFpaUE04Q1dTenlTYWJUWFkzSWNHQmhVQUFBeUVZWW9xTktlNjlGN25LUlphN0xWbGRtbnFmUDhZYWFUeVNWU3g1cE5IMy9YcnA1WFB2M0h2bmpIU3VyUE83NS95TzE4K0Y4NDB2QVhOcFhnMkE0bk5sWU1MYjh6OE43bnZqdVNYQjhqUHo1M0gwNENteWVxUlNkS2EwMGV2V1ZMbFovL2x1N3ZycWplVHZMc1RodFBQd04yL2xsVjkveUJlTE50TjNTQThNQTk1NThYTmk0NXhNdjNNOGU3WWRDYnRXN1hTYTdlc0NLN1dzWGJxRHdhTjZNNnhlRG80SjA0ZVRuWnRPVHUrTXkzMTdwSXRUZ0VPaXdoKzN3NEhpUURuZURqK2VCSFpOenhNUkVSR1JWc3FNQzN5MUphOFh6bDNwTlR3K29DNTU2SVh6WlpkZHJlUkhmM2djeXlWcnh2WWIyaU1reVdkRFNVYkxTeW9wUEhTbTBXcy9NMzhlbi85dEV6R3hEb2FNNlIzYzc0eHg4TWkzYjhmdXNHTzFXWGozZjcvZzlMRWl2dlovN3NBUlkyL3dXZ0FIZHgwTExqbWJsSnJBd2o4dHczRnhDVm5UaE1yeUtpeFdDL3QyRkFSSG02ejVaRHRyUHRsT1NYRUYzL241UThURUtmRmVWNmNBaDNSNkcwN0IrL2wxMjkrZkVGZzVSVVJFUkVRazJsUlhCcFlLdkxRemYrbXFKTVhueXZqZGo5NXUwYlZycXR5VVhxZ2dJVEdXeDRSZ3Jkc0FBQ0FBU1VSQlZMNTNWOWpycHd1TCtOT3ZQMkRrdGYweC9TYTdOK1Z6ODcwVHd3SW9zZkV4bUtiSkI2K3RJbS9MWVdZL2REMjUvYnMxK3I1K241K2w3MjVnNHZUaExQbkxPa1pmTnhDYnpjb0hyNi9pcG5zbXNPaTFsY0hBVG15OGs1VDBSQUNTMHhQcFA3UUhxUm1KMkIyTkIwK2s2MUNBUXpxMUVoZjhhbVBkOXYyRFlIS1B5TlZIUkVSRVJLUTlsUlJYQUpDVTB2cmhKV2VPRjNIaTZEa3VuQzhQVEZjQi92aXo5L0I2dkFCODlSOXZweXl2a200OTB1amVLekFscE94Q0pRdWVXMEtmZ2QyWi9kQVVESXZCckxtVEdIWGR3TERyZXowKzN2dlRNdlpzUGNMVTJXT2JUQXk2NHVOdHVLcmRqTHRoQ0V2K3NnNkFHMmVQWmV5VXdaZ20zUGY0REZJekVrbkpTTVFaRTFpeTlpZFB2Y2lJOGYxRGxxVVZVWUJET2kyVFFIQ2pKTEJjTmdOVDRZbFJFYTJTaUlpSWlFaTdLamg0bXVTMGhMQVJISTJ0cU5LUXJXdjJzMzNkQVRLN3A1TFZQUldBV1E5TW9sZi9icVNrSjJLelczbmp1U1VzZW0wbEU2ZVBZUExObzNqanVTVWtwY1p6Lzd5WkdCZFhVQms5YVZEWXRVMi95U3UvK1pBVFI4NHk3YzV4VEowOTlySjFjZFc0V2IxNE8vYzlQaDJidmE1N2FoZ0VsNXROU3RYd2JHa2VCVGlrMC9yd1VHQjZDb0REQ3Y4eUViUXN0b2lJaUloRUs2L0hTOTdtd3d3YjJ5ZnN0Y1pXVkttZFBtTDY2N0tsM256dlJHNzcwdVRnOXJhMSsrazlNRHNrQjhkWHZuVWJXMWZ2WSttN0c5aTRMSS80eEJnZS9YLzNCWE4vTk1hd0dGdzNZd1ErcjYvQkFJalA2NGQ2aTdJNFl4ek1lZlRHa0lTaUlxMmxBSWQwU29YbE1IOTczZmFUbzZGWCtJcFRJaUlpSWlKUlkvM251Nm11ckdIc2xMcGxVcDB4RG9aZTB6ZHN0WlR5a2twT0ZweW43RUlscG1teWJlMSs0aEpqZ0xwVlM1b3lkc29RQm83b3hhTFhWcEtmVjhobjcyM2sxcm5YNFl4MVhQYThFZGYyRDVhcksydll1R3dQemxnN3B0OWs4NnA5cEY3TW9WRnIxTVR3YVM0aXJhRUFoM1E2WGovOCszcHdCZklNTVQ0YjVtanFuWWlJaUloRU9hL1h4N0N4ZmNucG5SbmNsNWdTeHdOL2QxUFlzYTRhRDI4OXZ6UzRiYlBidU8xTGsxcjhub2twY1R6OHpWbHNXcDdIcHdzM2tORTloY2szTjM5ZXVEUEd3Y3FQdHdXWHQwMUlpdVBPcjB4cGNUMUVtc013elRaZDJWbWszYjIxRC81M1o2Q2M2SUQvdlJYU1l5TmJKeEhwbW03NkM0ek9nbDlQaTNSTlJFU2tNL0I2dlp5ejdXajErYVlKcm1vM01YR1hIMEZSZTJ4MVpRMStYMkJLU0d4Y0ROWkc1bk1mMkhXTXZvTnlzRHN2Ly96N3d2bHlVdElUTVl6dzEwNFhGcEdTSHA0YnBMWXVYT3gyMXVidmFNenhJMmZKN3BuZTVDaVQ0MGZPa3BhWlJGeEN6R1dQYTQ3cXc2bWtwcWFTbUppSXphWXhBSjJaZm5yU3FaeXNnRC9uMVcxL2Q3eUNHeUlpSWlMU05SZ0d6UXB1MUI3YjNNNy9vSkc5bW5WY2FrWmlvNjlsNTZaZnRpNE5Sa1VhMExOdlZwc2VKMTJMVWpKS3AyRUMvN1VGM0JlbnBrekxoUnQ2UnJSS0lpSWlJaUlpMGtFb3dDR2R4bWRIWWR1WlFEbkJEazlmRTlIcWlJaUlpSWlJU0FlaUFJZDBDcVV1ZVA2U1ZWUFNybnk2bllpSWlJakkxV1UyYjZxR1hCMm1Id3pEd0dqbUZCcnAyQlRna0U3aCtlMVE1ZzZVUjJiQ2JYMGpXeDhSRVJFUmtkYXcrTzJScm9MVTQzY2JDbkJFRVFVNHBNUGJmQm8rS3dpVWJSYjR6cmhtNXlnU0VSRVJFZWt3RE1QQTVtczhVYWRjZmU1eUsxYXJGWXZGb2lCSEZGQ0FRem8wbHcvK2UwdmQ5c05Eb1ZkUzVPb2pJaUlpSXRKYWhtRVE2OHNBMytXWFFKV3J3K2NHWDJrTURvY0RxOVdxQUVjVVVJQkRPclJYZDhQcHlrQTVOeEVlR2hyWitvaUlpSWlJdEpaaEdOaHRUaHpWV3VLMEk2ZzY1Y1RwaU1YcGRHSzMyeFhnaUFJS2NFaUhsWDhCL25xZ2J2czc0OEd1RmlzaUlpSWluWlJoR0ZpdFZ1S3NxVmhMc3pDOSt1TTJFbnh1S0M5d1l2ZkhFeGNYaDlQcDFBaU9LR0dMZEFWRUd1STM0VGViQS85Q0lLbm9xTXpJMWtsRVJFUkU1RXBaTEJZY0RnY0paanBWcFU1cWJFVVlNVFVZZGorRzRoM3R4dlFIRW9xNnk2MzRTbU9JY2NRU2x4aEhYRndjRG9jRGkwWGYvR2lnQUlkMFNPOGRoQU1YQXVVVVoyQlpXQkVSRVJHUmFHQ3hXSEE2bllHa295NEhyaElYYnJjYm44K0hhWnFZcGhucEtrYWQycFZTN0ZZcjhZa09uRTRuVHFkVHdZMG9vd0NIZERqbnF1RGxYWFhiVDE4RGlZN0kxVWRFUkVSRXBDMFpoaEVNY2xpdFZod09CejZmTHhqZ2tQWlJPMFhJYXJWaXM5bXcyV3hhSWpiS0tNQWhIYzdMdXdPcnB3Q016NGJwdlNKYkh4RVJFUkdSdGhZY1VXQzNZN1BaTkhMaktxbjl2aXV3RVowVTRKQU81ZUFGK094b29PeTB3cmZIZ1g3dGlJaUlpRWkwVWtkYnBPMW9zcEYwR0Nid3h4MkJmd0h1SHd6WjhaR3NrWWlJaUlpSWlIUVdDbkJJaDdIaEpHdy9HeWduTytGTFF5SmJIeEVSRVJFUkVlazhGT0NRRHNGbkJrWnYxSHAwT01ScEFwV0lpSWlJaUlnMGt3SWMwaUY4ZkJnS3l3UGxub2x3ZTcvSTFrZEVSRVJFUkVRNkZ3VTRKT0txUFBESzdycnRlYVBBcHBZcElpSWlJaUlpTGFCdXBFVGNXL3VnMUJVb2o4aUF5VDBpV3g4UkVSRVJFUkhwZkJUZ2tJZzZWd1YvUFZDMy9YZWp0U3lzaUlpSWlJaUl0SnpTT0VwRXZid0wzTDVBZVdvdURFMlBiSDFFUkRvRDB6UkR2cVJ6TUF3ajVLc3JVWnR0bnE3Y1JrUkUyb0lDSEJJeEJ5L0Fwd1dCc3MwQ2o0K01iSDFFUkRvNjB6VHhtMTdLemRPNGpWSjhGamNZNml4MmVLYUJ4Vy9INWtzazFwZUJ6ZXJBWnJOMWlVNnMybXd6ZGVFMklpTFNsaFRna0lnd2dmbjFsb1c5cXova0pFU3NPaUlpSFo1cG10U1lwWlFaeC9CYlBKR3VqclNFWWVLM3VuRmJpM0Q3U25CVVp4SG5TOFhoY0dDeFdLSzJBNnMyMndKZHRJMklpTFExNWVDUWlGaC9FbmFjRFpUajdmQ1Y0Wkd0ajRoSVIxZGpsbEppT1lUZlVFZXhVN1A2Y0NlY290eGRoTXZsd3UvM1I3cEc3VVp0dHBXNlVCc1JFV2xyQ25ESVZXZWFnZHdidFI0YUNrbU95TlZIUktTajgvazlsQm5ISWwwTmFVUGUrSE5VVlZmZ2RydWpzZ09yTm52bG9yMk5pSWkwQndVNDVLcGJjeEtPbEFiS21YRnd6OERJMWtkRXBDTXpUWk1LenVncGVKUXhiSDVxYklFbjlENmZMNm9TYjZyTnRvMW9iaU1pSXUxRkFRNjVxa3pnOVQxMTI0OE9CNmMxWXRVUkVlbndUTlBFUlVta3F5SHR3SWlwd2VWeTRmRjRvcXJ6cWpiYmRxSzFqWWlJdEJjRk9PU3EybmdLOGk4RXl0M2k0S2Jla2EyUGlFaEhaNW9tUHNNZDZXcElPekRzZnR4dWQ5UTluVmViYlR2UjJrWkVSTnFMQWh4eTFWdzZldVBCb1lIbFlVVkVwSEdtYVdwWnpTaGxXTURuOCtIMys2T3E4Nm8yMjNhaXRZMklpTFFYZFMvbHF0bHlHdllXQmNycHNYQnJuNGhXUjBSRUpPSk0wMVRIVlM1TGJVUkVwUGtVNEpDcjR0TFJHMThhQWc3bDNoQVJrUzVPblZkcGl0cUlpRWp6S2NBaFY4WE9zN0Q3ZktDYzdJVFovU0piSHhFUkVSRVJFWWt1Q25ESVZWRi85TWJjd1ZvNVJVUkVSRVJFUk5xV0FoelM3dkxPdzdhemdYS2lBKzRhRU5uNmlJaklsYXV1ZE9HcUNWMHB3K3Z4VVZGV0ZhRWFpVFRmaGZQbG1INU4reEFSaVRZS2NFaTdxejk2NDk1QkVHZUxYRjFFUkNUZ25SYytZOEZ6UzFwOS9rY0xWdlBiSDcxTlpYbDFjTitlclVmNDlUKy9FWEtjMitYaDhONFREVjdqeEpHenZQeXJSUlFlT2hQMm1xdkd6UXMvZjQrOTI0NDB1MDQ3Tnh6a0Y5OTVOYXpqZXZ6SVdYN3huVmM1ZjdxazJkZVN5RFA5SnE1cU44Vm5Tem15N3dTYlYrN2w0emZYVUh5Mk5IaU0zK2VudktTS2t3WG4yTHZ0S0dzKzJjR21GWHN1YzFXb3FYTHorMmZmNFpPL3JtOXhuWDd5MUl2czNueW94ZWVKaU1qVm9hNm10S3Q5eGJEcGRLQWNaNE83TlhwRFJDVGl5a3VxMkxlOWdER1RCN1hxL0YwYjg4bmJjcGc3dm53RDhZbXhEUjdqY1huWnVtWWZxNVpzeDFYdDRSLys5UUdTVXVORGp0bTI5Z0NuanAwblBTczU3UHlEdXdvNWRldzhDVWx4RFY3Zk5FMDhibS9JUGxlMUIxZTFHN2ZMZzJFeGd2dmROUmYzMTNod3V6d2g1emljZG43eTFJdk4rdHdOK2NhemM4bklUbW4xK2RLd29qT2xQUGZNWHdDd1dDekVKY2FRbUJ4SGNsb0NOVlZ1ZnYzOU4wSitubGFiaGZqRVdCS1M0OGpLU2Izc3RiZXYyNC9QNjJQczlZT3Z1SjdOYVR1R3hlREhmM2ppaXQ5TFJFU2FwZ0NIdEtzMzZqMUV1WHRnWUlxS2lFZzA2ZWlqM0U4WEZ2SEhueTFzOExXdHEvZXhkZlcrWmwzbm1mbnpnTUNvaXc5ZVg4Vk45MHhnM0ExREdqejJrM2ZXczIzdGZreS95ZGdwUTVoODgwZ1NVMEtERys0YUQ3czI1ak5tMGlEaUVtUENyckZ6dzBGU014TEo3SjVLVFZYb1ZCaG5qSjFUaGVkNThkL2ZiL0Q5Zi9HZFZ4dmMvK0l2d28rdi9WeGYvdVlzVWpJU1ExNnJLSzFpNmJzYnVQZXg2UTFlNy9mUHZ0UGdmcmx5dGF1R2ZQODNqK0NNZFdJWW9hOVhsRll4ZDk1TXNudGxFQmNmUTB4Y3czOWdYQzRBOGZ4UDMyMnlIczVZQnovNHIwY2JmZjFMVDkzTTIvTS9aYzRqVStuWkx5dnM5Yy9mMzhTeC9OTk52bytJaUxRTkJUaWszUndxZ1hVbkEyV25GZTVyM1lOQ0VaRU9yZFFWNlJwY1htYjNGTDd4N056Z3R0OXY4c3F2UHlBMU00bDd2amF0UmRjNmNmUWNyLzl1TVI2M2w4R2pld1BncW5aVGVPZ01oL2VmWlArT0FnRHk4d3FaY2RkNFJrOGFpRE1tMFBGYytQSXlycDA2ak56KzNVSTZuWnRYN21YenlyM0I3V2ZtejZQc1FpWDVlNDVqK2sxKytkM3dZTVhqMzU5RFRxOE12dlB2RDRmczM3M3BFSjh1M01DM2YvNFFScjBlOGNtQ2M3dzkvMU1lK2ZidHBIZHJlTFJGU2taaWd5TXhUaDA3cnhFYUVSUVQ1MnowdGF3ZWFhUmxKbDMyL1BwdEgyREZSMXZadmZrUWozNTdOZ25KRFk4T3FzOWlNWEJWdTNIVjFJMzhxYTUwVVhhaEVvRGVBN3NIZGhvMDJFNHFTcXZJN0g3NUVTVWlJdEoyRk9DUWR2Tm0zZCtyM05rL3NEeXNpRWkwT1Y4TlhqL1lPbWhXSzZ2Tkd0THgyckh1QU5XVkxtNS9hR1NMT3U0RkIwN3h4bk5MR0RBOE41Z1g0K0R1UXQ3OC9TZVlwa2xTYWp6SmFRa1VueTNsNldmbWhqeHhOMDJUUFZzUDAzZHdEcm45dXdFd1pkWVlobDdUSjNqTTNtMUhXYjFrT3dEclB0dEZiTHlUcjMzbmpwQ3BKaFdsVmJ6Nlh4OWh0VnF3V0MzQktTK2JsdTloNUlRQjVQVE9ZUGo0ZmlTbHhvY0VPRHh1TDhQSDl5TzlXMHJZTkpuNkdudmFmK24reDc4L2g1NTl3NS9XUzhkVHY0MWZPRmZHM20xSEdEU3lGMzBHNXpUN0drdmYzY0M2VDNjR3R6OStjdzBmdjdrR0NBVGs0aEppR3N6djR2ZjdPWDI4bUd1bkRyMkNUeUFpSWkyaEFJZTBpM05Wc1BKNG9HeTN3QU1OajJJV0VlbjBhcnl3WUM4OE1qelNOV21heit0bjVlTHRwR1lra3BXVDF1emNFOC9NbjBkYVZqSkR4dlJoemlOVCtiZHZ2Z1RBZ09HNXpINzRlbkw3WjVPVms4citIUVc4OWZ4U2poOCtFd3hrbUNiczIzNFVuOWRQZG01NjhKckphUW5rOU00TWJwOHNPQThFZ2hoYlZ1OWx5aTJqeWJ3a2w0TE5GbGhqM0dxclcydTh0TGlDcGU5dVlQM251M2p3NlZ1NC80bVp1RjJlNEJQMld0UHVHSWZiNVFsMlJOTzdKWWNFUVNEOGFYL0orWExlZUc1SjJQNlU5TkNwTE5KK0dtcWp0ZE9LV3NJMFRmNzIya3A4WGovRHh2WnJWc0xaMnVESXpEblhNdTJPc2VSdE9jeWlQNi9rN2tlbk1uUnMzK0J4MmJucG5EcDJQdXo4azBmUDRmVjQ2VFVndThYMUZSR1IxbEdBUTlyRjMvTHI1cVhmMmhmU3dxZFhpNGhFaFZHWmdYeER5VTY0cXo5aHVRSTZrZzFmN0tiNGJDbjNmSDA2NlZuSllSMzMrdFlzM2NIMnRRY1lPQ0lYZ01TVXVMQmNGSVlCNDI2b2V6cmRiMGdQc25QVGVmbFhpOEt1TjJKOGY3cjN5bWl5anB0WDdjVm1zekZ4NW9pdzEzdytQd0JXYTkxd21lUzBCT2I5eTkyOC9meFNYdnFQUlR6MnZic29QbHZLMi9NL3ZlejcvTi9mZlIyYlBmVFBvSlQwUkVxS3lwdXNvODF1YmZJWWFSdjEyMmh0d0tuK2RtT1MweEt3TytwK3ZxdVhiS2Znd0NrQTNuOWxlYlBldXphUVlyVlpzTm9zSE4wZm1IZHJzVnFvS3E4SjVteko3ZGVOZFovdnd1L3pZNm5YTmcvdUxzUnFzOUIzU1BOSGk0aUl5SlZSZ0VQYW5Nc0hIeDJ1Mjc1bllPVHFJaUxTM2tabVF0OWsrTjFXK09JWVRNaUd2aWtRMzFiL3cvb2hxdzBlQUJlZksyUEZSMXNCR0RtaFA0WmhORGhGeGVQeTh1R0NWZXpja00rVVdXT1lNV2Q4MkRIZGVxWTMyTW0zTzIwOCtjTjdLUzB1eCt2eEFXQVlCckh4VHVJU21oZnBuanA3SE1QSDltUDFraDMwRzVKRDN5RTlncS81L1lFQVIrMTc3OXQrbEQ2RHVwT1ZrOG9UUDVqRHVzOTJrNUdkSEZ4RzlIdi8rZFd3OTkyOFlnK0wvN0l1TExnQmNQWmtjWU9KU3k5Tkp0cWFFUVNOS1hGQmFTbFlYRUFIbmViVVltM1VacUhodkJhMTNyak1Nc2RmL2NmYjZUYzAwSGIyYlQvS3NrVmJBTGp6S3pjd2RzcmxoNVZ1WHJtWGp4YXNEdG5uY1hzNXNPc1lBTXMrMkVKVlJRMWYrZFp0OU95YlJmOWhQVm54MFZhT0hqZ1ZmRStBM1pzUDAzOW96MkFlR2hFUmFYOEtjRWliKzd3QXlpOG12Qi9YRFhwZlB2K1hpRWluWmdEZnVBYXU3d0h6ZDhDZmRyZnQ5ZU90TVArK0s3dUczKzluNGN2TGdrdHFYam8xbzFieHVUSVdQTGVFcW9vYUhuejZGZ2FQNmgxMmpOZmo1ZjRuWnVEMStKbzF6TjgwelpBUkY3VXF5NnBEenE4c3E3NVl0MENuOW1UQk9UYXQyTU84SDl4TmVyZkFNckwrMmhFY05ndXVHamVmdkxNZW44L1B2WTlOcDgrZzdnMEdZeTdsY25rYVhYRWpwM2RtU1BEaS9Pa1Nmdi9zTzIwYTBMalVqck93c3dJTzEwQ2xyOTNlNXFwcWl6WUxCRzZ1eS9qbVR4NEl0bzNHZmxaSEQ1eGk0Y3ZMNk5rdmk4SkRaNmk0cE4wMXBMWXQxcGUzK1REZGN6TTRzdjhrTjh3YXcrN05oM2o5ZnhiejZIZG4wN05mRmttcDhleFlmeUFZNERpODl3VEZaMHU1NWI2SkxmakFJaUp5cFJUZ2tEWmxBZ3NQMUcxcjlJYUlkQlZqc21EK3pZRWNSS2NxQTdrbjJvVC95aS94MFlJMW5EaHlsb3pzbE10MjdvNGZQa3ZSbVZLKy9mT0hTRTVMYVBDWWt3WG4rZE4vZnRDaTk1L3o2RlRHVEFwZFNtdjVoMXRZL3VHV0JvODNMQWIzUHpHVEYvNzlQZDc4d3lmTSs4SGRPR01kZUwwWFIzRFlyRGhqSFB6ZC83Mlg5LzYwakQvLzkwYzg5WC92SmF0SFdwTjFxYTV3RWR2QXloeCt2OW5zSktPM3pwM0VkUTFNb1dtTjBWa3dwamRZWW9pcUVSeFhmQW0vaVlFUjBsNXJwNlQ0THJhRCtnbG9HM0w4eUZuZStOMFMwcnNsOC9BM1p2SEw3NzdLc2tXYldiWm9jNHZxWXBvbWF6L2R5ZVNiUjNGay8wbnNUaHNQUFgwcmIvN2hFN2FzMnNzZFg3NkJzZGNQWWRXU2JjeThld0pKcWZHcy9IZ2I2ZDJTR1RTcVZ3cy91WWlJWEFrRk9LUk5iVDhEUjhzQzVad0VtTmc5c3ZVUkVibmFNdU1DWDIzRjY0VnpWM0Qra2YwbjJicDZIOFBIOTJQd3FONHNmSGtaSDc2eG1pMnI5alo2em4vLzhNMndmWmMrR2YvSG56MFlrbXd6c0hSbUJkMTZwb2NjMTFqUVlQYkRVeGgvWTEzK2prdW5CY1RHTzVuN3hFeGUrbzlGdlAvcUNyNzAxTTM0dklFaERyVkpSbVBpSER6NDlLMGMzSDBNWjZ3RDB6VERScWRVbGxmajgvcUpqWGZpZG5uSXp5c2tQU3M1ckQ0V2k5R3NKS092L09aRFltTGJic3BCaWhOU2t5RXhFV3hSOGxmWmxiWlpDSXdVTWswemJIb1FRRTFWWUcxbWV3UFRqT3BMeTB5aS83QWUzUDNvMU9Db25kWk1VZG14L2lBVlpWVU1IOStQdi8xNUJSQ1lKdlhRMDdjRTI5dUU2Y05ZOS9rdVBuMTNBMFBHOUtIZzRDbm1QbmxUbzZPbFJFU2tmVVRKZjZYU1VTdzhXRmVlTTZCako5c1RFZWtLK2c3TzRiWUhKM1B0amNQSTJ4cElrRFQ5em5FTmprQTRzUE1Zbnk3Y2NObmtvNDNadCtNb2kxNWJ5VFBQdDkxMGpwdyttZHh5LzBUc0RodW1TVEN2Ui8zOEg0WUJnMGIyNG45LytUZVMweEtZTzI5bXlEV081Wi9tTDMvOExMaHRzMXU1N1V1VDhiaTkyT3kya1ArbkdzdjNVSCsveCtWdGRJcUx0SjJxaWhxU1V1UDV6cjgvSE54WFhWbkRwaFY3S1NtdUFJTW04N3JFSmNUdzROL2Zjc1YxT1ZWd25va3pSb1FrTFFWQzhyakV4c2N3WTg1NEZyKzFsdjA3Q3hnNHNoZkQ2cTIwSWlJaVY0Y0NITkptVGxiQStrQ0NjV0pzTUV2L3I0dUlkQWdUcG9XdVlSdWZGRXQ4VW16WWNiVkx0VjR1c1dOajNEVWVIQTU3NnlwNEdSTm4xQVZpUEI0dlZwczE3S240L3AwRm5EaHlsb25UdzlmcTdUdTRCdy84M1UzNHZINHNGb1BjL3QxSVRJbG4xOFo4UG45L0UzLy80NmFUUlpTY0w2ZXNwSkx5MGlyY0xnOXBtVW91MWQ1S2lpcElTZzJkSmhVYkg4T050MS9EMXRYN1NFcUp4MnByK1p5ZUQxNWZ4UWV2cjJyUk9kZE9HMFp5YXNOVHR1cnJQN1FuTnJzVmo5dkxnT0U5VzF3M0VSRzVjZ3B3U0p0NS8yQWdCd2ZBclgwZ3Z1My96aFVSa1E3cTdNa0wyQjAyVGhjV2taMmIzdlFKcmVDdThZUTlSZmY3L1h5MmNDTTVmVElaY2UyQXNITmk0aHdNdlNZODRsNVJWazFsZVEwT1o5T2pNVW92VlBES3J6OEVBMFpPR05Dc1hCOXlaVTRYbmllemtVRGJrZjBubTdYa2NFT20zelcreVpFVmVac1BoK1NIYVU3QWIvK09BdjcyNXhYRXhEcEo2Wm5BNHJmWFVscGN3WXk3eGdlblZJbUlTUHRUZ0VQYVJKVUhsaHlwMjc1YnlVVkZSS0pTZkdJc0l5Y013T0dzaTJJZjJuT2NIZXNQWW5mWStPUFBGcExWSTQzUjF3MWsxSVFCakp3d29NRVJEeDh0V0IyMkZHZFRTb3Nyd3FhSGJQZ2lqL09uUy9qNlA5MFpuRzRTSE9GeG1VU3ZSV2RLeWNoT3Z1eFVTcnZEUm03L2J2UWUySjBmLytFSlRFd3NsbWpKQk5xeEhkcDdnaW0zamc3Yjc2N3hjR0RuTVdiZWZXMnJycHVRRk50a3dDSXVzWGxMR2dPVWwxVHk2Y0tON05xWVQzcTNaTDc4elZra3BzVHgvaXNyV0x0MEovdTJGekR6N21zWmVrMGY1ZU1RRWJrS0ZPQ1FOckhrS0ZSNUErVnJzeUUzOGJLSGk0aElCMUYyb1RLd0trbXNuWE9uTG9TTmtMaFVlcmRrN24xc09wWGwxZVJ0UHN6T0RRYzVzT3NZUThiMDRmNG5abEo0NkRSYjEreG4yYUxOZlA3ZUpnYU42b1dyeGhPV0FIVGFIZU1ZUHI1ZmNQdlNwK2E3TnVZSHI1dlJMWm15a2lvMkxzdWo5NkM2N05XbHhSVXMvM0FMdzhiMW85ZUE3T0QrMnR3TTI5YnVwLyt3OEtrQ1pSY3EyTFAxQ0NPdXJYdi9ocEpaMW1vc1VhcTBqOE43VDFCU1ZNNmdrZUVya0d4Y25vZlg0MlBZdUxhYkIrdHhlZkY2dlRoakhQajlmZzd0T1I2U1g2TWhsV1hWclAxc0o1dFc3TUhqOGpMNnVvSGMvdUQxT0dJQ2diLzc1ODJrMzlBZUxIMTNBKys4OEJrWjJTbXR5bTBqSWlJdG93Q0hYREcvR1ppZVVrdEx3NHFJZEI2ckZtOWo4OHFMSzZvWWNNT3NNUTBlWi9wTlBuaDlGY1hueWlnK1cwcDVhUldHWWRCclFEWnpuN3dwT095L3orQWMrZ3pPb2FicWVyYXQyY2ZHRlh0WThOd1NlZzNJNXV2L2RHZndldkdYUEVtL05DZElVbW84dXpjZFl2ZW1ROEY5UGZwbWNmTzlFNFBiaFlmT1lMRVkzSExmeEpCemUvYnJ4dmlwdzFpemRDY3JQdDRhOWxtc1ZpdTlCMlF6YmZhNDRMNHZmM01XS1JrdGk4NWZMaWdpcmJkL1p3RURodVdTbUJJZjl0cjJkUWNZTlhFQUNVbHR0MVRSeVdQbkFsT1E2bWxxcFpXS3NpcTJyZGxQY21vQ3N4NlkxR0FnYmV5VUlRd2ExWXZsSDJ5bFcwOU5heElSdVJvTTB6UXZNNEJUcEduclRzS1BMbzR5N3BFQXI5eW0xVk5FcEd1NDZTL3d5UERBVjN2eGVyMmNzKzFvazJ1NVhSNHF5cXBEcG94NFBWNWMxUjc4ZmorT0dEdk9tTVp6VXF6L2ZCZW5DNHRJeTBxbVc4ODBjdnQxYTNJbEM5TTBPYkRyR0tiZlpNaVlQZ0NVRkpVVEZ4OFRmTnJkR0wvUGo5dmx4ZWZ6WWJmYkdqemVYZU5wOGpwTjJiUDFDQU9HOVd6eGRmWnRQMHEvb1QxQ3B1dTBWUFhoVkZKVFUwbE1UTVFXSmV2RVhtbWI5Ymk5bEJaWE5EaVZwUERRR1ZJekVrbElEZzF3VkZYVXNIRjVIdFB1R0JkMlRxM1AzdHZJc0d2Nmt0TW5NN1MrSGkvNWVjY3hEQVBEZ1Bpa09ISjZaemI0dDB4K1hpSFp1ZWtrSk1WUmNyNmM1TFFFREV2Ny90RVRqVzFFUktTOUtNQWhWK3g3SzJEYm1VRDVtOWNvLzRhSWRCMmRMY0FoSFU4MGRsN1ZadHRXTkxZUkVaSDJva3haY2tWT1ZOUUZOK0pzY0V1ZmlGWkhSRVJFUkVSRXVpZ0ZPT1NLTEQ1Y1Y3NmxMOFJwYVZnUkVSRVJFUkdKQUFVNHBOVjhKaXc5V3JkOVI3OUdEeFVSa1N0aEtyRlJOREw5WE16N0VJVS9YN1haTmhIVmJVUkVwQjBvd0NHdHR2RVVGTmNFeWtQVG9VOXlaT3NqSWhLdExINE5qNHRHZnJjUnRaMVh0ZG0yRWMxdFJFU2tQU2pBSWEyMitFaGRlVmJiTFVjdklpTDFHSWFCemRleTVVdWxjM0NYVzdGYXJWZ3NscWpxd0tyTnRwMW9iU01pSXUxRkFRNXBsZUlhV0g4eVVIWmFZWHB1Wk9zakloS3RETU1nMXBjQlBtdWtxeUp0eU9jR1gya01Eb2NEcTlVYVZaMVh0ZG0yRWMxdFJFU2t2U2pBSWEzeTZWSHdYMXhnK01aY0pSY1ZFV2t2aG1GZ3R6bHhWR2RGdWlyU2hxcE9PWEU2WW5FNm5kanQ5cWpxdktyTnRvMW9iaU1pSXUxRkFRNXBNWlBRNlNtM2FYcUtpRWk3TVF3RHE5VktuRFVWYTJrV3BsZi9kWGRtUGplVUZ6aXgrK09KaTR2RDZYUkczZE41dGRrcjB4WGFpSWhJZTdGRnVnTFMrZVNkaCtQbGdYS1BCQmlaR2RuNmlJaEVPNHZGZ3NQaElNRk1wNnJVU1kydENDT21Cc1B1eDFEZnNjTXovWUZra2U1eUs3N1NHR0ljc2NRbHhoRVhGNGZENGNCaWliNGZvdHBzeTNURk5pSWkwaDRVNEpBV1czeTRybnhyWDlEekJCR1I5bWV4V0hBNm5ZRUVqaTRIcmhJWGJyY2JuOCtIYVpxWXBobnBLa29qYWxmQnNGdXR4Q2M2Y0RxZE9KM09xTys0cXMwMlgxZHRJeUlpYlUwQkRtbVJLZzhzTHd5VURRTnU2UlBSNm9pSWRCbUdZUVE3akZhckZZZkRnYy9uQzNZV3BXT3JuYlpodFZxeDJXelliTGFvWC81VGJiWmx1bUliRVJGcGF3cHdTSXNzTHdTWEwxQ2VrQTBac1pHdGo0aElWeEo4eW11M1k3UFo5QlM4azZuOStYV2xUcXZhYk10MHhUWWlJdEtXRk9DUUZxbWZYSFNXa291S2lFU0VPai9TMmFqTmlvakkxYUJKZmRKc1IwdGhiMUdnbk95RVNUbVJyWStJaUlpSWlJaElMUVU0cE5ucWo5NjRxVGZZMUhwRVJFUkVSRVNrZzFBWFZackZaOElYeCtxMmI5UDBGQkVSRVJFUkVlbEFGT0NRWnRsNUZpN1VCTXFEMHFCUGNtVHJJeUlpSWlJaUlsS2ZBaHpTTFBWSGI5elVPM0wxRUJFUkVSRVJFV21JQWh6U0pLOGZWaDBQbEExZ2FzK0lWa2RFUkVSRVJFUWtqQUljMHFSTnA2SENFeWlQeW9MMDJNaldSMFJFUkVSRVJPUlN0a2hYUURxK1pmV21wMHpQalZ3OVJFUkVSTnFDYVpvaFh5S3RZUmhHeUplSVJKNENISEpaTGgrc1BSa29Xd3k0UWROVFJFUkVwSk15VFJPLzZhWGNQSTNiS01WbmNZT2hBSWUwa0dsZzhkdXgrUktKOVdWZ3N6cXcyV3dLZEloMEFBcHd5R1d0T3drMTNrQjVYRGRJZGthMlBpSWlJaUt0WVpvbU5XWXBaY1l4L0JaUHBLc2puWmxoNHJlNmNWdUxjUHRLY0ZSbkVlZEx4ZUZ3WUxGWUZPUVFpU0RsNEpETENwbWUwaXR5OVJBUkVSRzVFalZtS1NXV1EvZ05CVGVrRFZsOXVCTk9VZTR1d3VWeTRmZjdJMTBqa1M1TkFRNXBWSVVITnB3S2xHMFd1TDVIWk9zaklpSWkwaG8rdjRjeTQxalRRUkd6UlFBQUlBQkpSRUZVQjRxMGtqZitIRlhWRmJqZGJnVTVSQ0pJQVE1cDFKb1RnU1ZpQVNaMmgzaDdaT3NqSWlJaTBsS21hVkxCR1kzY2tIWmwyUHpVMkFLak9IdytuNUxYaWtTSUFoelNLRTFQRVJFUmtjN09ORTFjbEVTNkd0SUZHREUxdUZ3dVBCNlBBaHdpRWFJQWh6U294QVZiendUS1RpdGMxejJ5OVJFUkVSRnBEZE0wOFJudVNGZER1Z0REN3NmdGRtc0VoMGdFS2NBaERWcFpDUDZMdjVjbjk0QVlyYmNqSWlJaW5aQnBtbG9LVnE0S3d3SStudysvMzY4QWgwaUVLTUFoRGZxaS92U1UzTWpWUTBSRVJFU2tzekJOVThFTmtRaFNnRVBDRkZYRDd2T0JjcndkcnRYMEZCRVJFUkdSSmluQUlSSlpDbkJJbUxVbjY4clg5d0M3V29tSWlJaUlpSWgwY09xNlNwaTFKK3JLTi9TTVhEMUVSRVJFUkVSRW1rc0JEZ2xSNVlGdFp3TmxweFhHZG90c2ZVUkVSRVE2Q3IvUGorbVB6dWtIMVpVdVhEV2hxODE0UFQ0cXlxb2lWS09tdFdZbWlHbUMzKzl2KzhxSVNJZWdBSWVFMkhRYXZCZC81NC9QRGdRNVJFUkVSQVIyYlRyRWYvelRueWt0cm1qdzlaODg5U0tybDJ4djlmVVh2YmFTRDk5WTNhcHozM25oTXhZOHQ2VFY3LzNSZ3RYODlrZHZVMWxlSGR5M1orc1JmdjNQYjRRYzUzWjVPTHozeEtXbkEzRGl5RmxlL3RVaUNnK2RDWHZOVmVQbWhaKy94OTV0UjFwZHgyUDVwL25KVXk5U1VsVE82Y0lpbnZ2eDIremVmS2hGMTlpMU1aK2ZQdjJTZ2h3aVVVcUxmMHFJTmZYK3Y1cmNJM0wxRUJFUkVlbG85dThvd0JuaklEa3RvVlhuLytTcEZ4dmMvOHo4ZVppbXlZRmR4NWg4MDZnV1g3ZThwSXA5MndzWU0zbFFxK3ExYTJNK2VWc09jOGVYYnlBK01iYkJZend1TDF2WDdHUFZrdTI0cWozOHc3OCtRRkpxZk1neDI5WWU0TlN4ODZSbkpZZWRmM0JYSWFlT25TY2hLYTVWZFFTd093SmRGOU52a3RrOWxaRVRCdkRleTh2WnRUR2ZCNSs2QmNOaXRQcmFJaElkRk9DUUlLOGYxcDhLbEEwRHJ0UHFLU0lpSWlKQW9JTi9hTTl4eGs0WmNrWFgrZkkzWjVHU2tRaEF5Zmx5M3JnNDZ1TEl2cE5VbGxYVHJXY2E1MCtYaEoyWGxCS1BJOGJPNmNJaS92aXpoUTFlZSt2cWZXeGR2YTlaOVhobS9qd2dNT3JpZzlkWGNkTTlFeGgzUThPZjdaTjMxck50N1g1TXY4bllLVU9ZZlBOSUVsTkNneHZ1R2crN051WXpadElnNGhKandxNnhjOE5CVWpNU3lleWVTazFWNkZRWVo0eTlXY0dKMmdDSHorZkhhck13N2M1eERCeVJ5K25qUlFwdWlBaWdBSWZVcytOY0lBY0h3SWdNU0haR3RqNGlJaUlpSGNYdXpZZHd1enlzLzN3WDZ6L2ZGZkxhbC85aEZnT0c1emJyT3JYQmpkU01wSkQ5VzljRUFoT3YvM1p4ZytmTm5UZVRZZVA2a2RrOWhXODhPemU0Mys4M2VlWFhINUNhbWNROVg1dlczSThEd0ltajUzajlkNHZ4dUwwTUh0MGJBRmUxbThKRFp6aTgveVQ3ZHhRQWtKOVh5SXk3eGpONjBrQ2NNUTRBRnI2OGpHdW5EaU8zZjdlUWtTbWJWKzVsODhxOXdlMW41cytqN0VJbCtYdU9ZL3BOZnZuZFY4UHE4ZmozNTlDemJ4YlErQ2lYK243LzdEdGgrejU4WXpXM3pwM0VkVE5ITk9zYVAzMzZwVVpmR3o2K0gvYy9NYlBKYTRoSXg2TUFod1NGVEUvSmlWdzlSRVJFUkRxYUxhdjMwV2R3RHJNZnVqNjQ3L2lScy96dDFSWEV4TFhzcWREdm4zMG5KRWh4NFh3NWU3WWU0Y3Zmbk1XQUVlR0JrdC8rdjdjd0xJSFVlVmFibFl6c2xPQnJPOVlkb0xyU3hlMFBqUXpaMzVTQ0E2ZDQ0N2tsREJpZUc4eUxjWEIzSVcvKy9oTk0weVFwTlo3a3RBU0t6NWJ5OUROek1lb05rREJOa3oxYkQ5TjNjQTY1L1FNWjZhZk1Hc1BRYS9vRWo5bTc3V2d3SDhtNnozWVJHKy9rYTkrNUkyU2tSVVZwRmEvKzEwZFlyYUZwQWFmZE1ZN2g0L3VGMWRsZDQrSEZYN3pQdlk5TnAzdXZqTERYRTVJQzAydnFmMi9ydTNDK25BVy9Yd0ltOU95YnhaeEhwelo0WEcwUVIwUTZId1U0QkFDVDBPVmhsWDlEUkVSRUpPRG8vcE9jT0hLV2g1NitKU1NJVUhEd05BQVozZXB5VGh3L2NwYjMvclNjT3g2ZWd0M1p2RCsxUDM5dkk2a1pTZlFha00yU3Y2eGo4czJqUXZKYm1DWllyT0ZUTUh4ZVB5c1hieWMxSTVHc25MUm1qVnlBd0tpS3RLeGtob3pwdzV4SHB2SnYzd3lNWmhnd1BKZlpEMTlQYnY5c3NuSlMyYitqZ0xlZVg4cnh3MmVDZ1F6VGhIM2JqK0x6K3NuT1RROWVNemt0Z1p6ZW1jSHRrd1huZ1VBUVk4dnF2VXk1WlRTWk9ha2g5YkRaQXRuc3JiYlFyUGJ4U2JFTkJtdjh2a0JpMExpRW1Nc0djeHA3YmRtaXpTUW14MU5lVWtsWlNTVlZGVFgwR3BEZDZIVkVwUE5SZ0VNQU9GZ001eThtemU2ZEJEMWFsenRMUkVSRUpPcXMrSGdibVRtcERCelpPMlQveVlKekpLWEdoNHpnY0ZXN09iVG5PS2NMei9QZzM5OUNhbWJTcFpjTGs5TTdreUZqK2xDUWY1cU55L09ZT3Z1YWtOZjlmajhXUy9qaWh4dSsyRTN4MlZMdStmcDAwck9TR3gyNUFMQm02UTYycnozQXdJc2pSQkpUNHJqM3Nla2h4eGdHakx0aGFIQzczNUFlWk9lbTgvS3ZGb1ZkYjhUNC9nMk9vcmpVNWxWN3NkbHNUSnc1SXV3MTM4V0F4YVVqT0JwanNWcXcyYTFVVjdtQys0ck9sUExaZXh1NTZaNEpwSGNMVDI1YTYrRHVRdkx6ampQdGpyRXNmWGNEVTJlUDVlTzMxdkxrRCs5dThIc3JJcDJUQWh3Q3dKcVRkZVZKbXA0aUlpSWlFZUQyd2RFeXFQYTA0VVg5a0hVRkQrbjNiVC9LMGYwbnVmK0ptWnc3ZFlHNEJHZHdKWkJEZTQ3VGQzRG9IMDc5aC9Wa3hweHJlZk1QUzNueEYrOXoveE16NlRjMGZHaXNZUmlZcGduQTVGc0NLNmQ4L09ZYWVnL0lKalkrTkVtbjZUZXhYSkpFcy9oY0dTcysyZ3JBeUFuOU1ReWp3WkVMSHBlWER4ZXNZdWVHZktiTUdzT01PZVBEanVuV014MmIzUnEyMys2MDhlUVA3NlcwdUJ5dnh4ZXNkMnk4azdpRThFU2lEWms2ZXh6RHgvWmo5WklkOUJ1U1E5OGhkZCtMMnFWYUwzM3ZqeGFzNXFNRm9jdmx6bnBnRWhObmpDQTJQb2JLc3JxbGJEY3V6K1BBcm1QYzlxWEpqZGFodXJLR0QxNWJ5WTIzWDBQOHhaL2Q2T3NHc3Y3ejNheGF2SjJwczhjMjY3T0lTTWVuQUljQW9mazNydGYwRkJFUkVibUtxcjN3MGk3NDVFaWczSmJpclREL3Z0YWYvOGs3NjhucG5jbXdjZjE0NlpmdlUxSmN3WDJQVGNmdXNGRmFYTUhBa2IzQ3pzbnQzNDBudm44WHIvM1BZbDcvM1dMdWUzd0d3OGNGY2tyVUJqVXNWZ3Mrcnk5NGptbkMvcDBGVEw1NUZQdDNGTEJweFI2KzhxM2JBUENiSnBaNm94ejhmajhMWDE2RzJ4V0lCQmxHd3l1SUZKOHJZOEZ6UzZpcXFPSEJwMjloOEtqZVljZDRQVjd1ZjJJR1hvK3Z3ZFZiTG1XYVpvTWpMaXJMcWtQT3J3MUNHRVpneXNqSmduTnNXckdIZVQrNE96alNvbmJLaWRWbUNkbSs2WjRKd2FTbkFILzQxNzhHVjFCSlRJNmo3RUpsOEQyMnJ0N1A2SWtEdzVhc3Jhc3ZMUHpUY3VLVFlwbDA4MGgyYnpvY3FKZkY0STR2VCtIUC8vMFJmUVoxcC9kQUxSOG9FZzBVNEJCT1ZzRFIwa0E1TFFhR3BFVzJQaUlpSXRKMTdDMkNuNitINGhxNHFUY01Ub1B1Q2RCbWt3YjhWM1o2V2xZUzArOGFqMkhBUTkrNGxYZGZXc1pydjExTVdtWVNzZkZPaG93T0R4b0V6a3Ztc2UvZHhic3ZmUkZjSVFRQ2VUTUE3QTVyU0lEaitPRXpsSlZVTW14c1g4cExxamkwOXpqbEpWVWtwc1RoOTRXTzRQaG93UnBPSERsTFJuYktaWU1TeHcrZnBlaE1LZC8rK1VNa3B6VTgvL2hrd1huKzlKOGZ0T2g3TXVmUnFZeVpOQ2hrMy9JUHQ3RDh3eTBOSG05WURPNS9ZaVl2L1B0N3ZQbUhUNWozZzd0eHhqcndYdnhlMU9iaWNMc0MwYTIwck9UZ2FCUy8zNC9wTjRNQmpwVDBCSXJPQnY1dy9XTFJac0JrMnAzakdxM3I1Kzl0NU9qK1V6ejVMK0ZUVVhvTnlHYkN0T0g4NVlYUGVPS2Y1elJyT3BHSWRHd0tjQWhyNjAxUHVTNEhHbmtJSUNJaUl0S21TbDN3bzlXUWt3RC9NUTI2Ti93US9vcDR2WER1Q3M2Zk8yOW1NTWRHZkdJc1gvM1diZnp0enl2WXNmNGdOOXcySml4QlpuMkpLWEY4N2YvY0ViS3Y1bUwraUpoWUp6VlY3dUQrN2VzTzBLdC9Ob2twOFNRa3h4RVQ2K1RnN21PTW5USUV2ODhmSERWeFpQOUp0cTdleC9EeC9SZzhxamNMWDE3R2gyK3Nac3VxdlRUbXYzLzRadGkrWitiUEM5bit4NTg5U0VwNlluQzd1dEpGMllVS3V2Vk1Eem11c1VTbXN4K2V3dmdiNi9KM2JGNjVOMlNhU1d5OGs3bFB6T1NsLzFqRSs2K3U0RXRQM1J3TThOUitENnNxQXFNK2FsZERBWERYQklJZWpoZzdFQmdOc24zZEFZN2xuMmJibXYzY2VQczFqWTdlMkxSOEQydVc3dUNlcjA4TFMzQmFhOGFjYXluSVA4MXJ2MTNNMTc1N1I2UFhFcEhPUVFFT0NWazlSZE5UUkVSRTVHcjVueTJCbGR4K09nV1NXN2JTNmxWejZSS3dwbWx5NWtReHNmRk9KdDg4dWtYWFNrNUxvS0s4bXJqRUdHeDJLM2FIamR6KzNTZzRjSXJ0Nnc1dzdkUmhITjU3Z3VwS0Z3bEpzZVRuSFdmc2xDSDRmUDdnRkpXK2czTzQ3Y0hKWEh2ak1QSzJCcVpiVEw5ekhOYzFrTVR6d001amZMcHd3MldUanpabTM0NmpMSHB0SmM4OFA2L3BnNXNwcDA4bXQ5dy9FYnZEaG1rU3pPdFJtNE9qK0Z3WlFFaWd4VlVUQ0FMRlhGeTZOYWRQSmlzLzNzWmZYdmlNOUc3SjNIRGJtQWJmYS92YUEzejg5aHF1djJVMG95WU9iTFJPTnJ1Vmg1KytsUmQvOFQ0di8yb1JYLzZIV1dSMmJ6Z1lJaUlkbndJY1hWeWxCM1lIVnZFaXhnYlhaRjMrZUJFUkVaRzJjS0lDVmg2SGI0M3R1TUdOaGl4NVp4Mm5DNHU0Ny9FWnhNUTVXblR1dDMvK0VGdFc3Y05pc2ZEeG0ydTQ3Y0hKUFBhOXU5aXo1VENHQVVmMm5hRDRiQ2tKeVhGa1pLZHdaUDhKVEwrSnorY0x5WHN4WWRyd2tPdkdKOFVTWDIvVVE2M2FwVm92dDZScVk5dzFIaHdPZTR2UGE4ckVHWFdCR0kvSGk5Vm1EZVlRT1hXc2lOajRHQkpUNG9MSFZGek01UkViSDJna3ZRZGtZeGdHcm1vUGovemo3Y0hSSHh1WDVaR2Nsc0RnMGIzWnZHSVBINzIxaHRFVEJ6THBwcEVoMDNncVNxc0FLRHBkaWxGdjJzOVh2blVici83WFI3ejBINHVZODhoVWhsN1RwODAvdTRpMFB3VTR1cmh0WjhFZnlIWEYyRzdnYUh5VXBZaUlpRWliMlhJNjhPL3dwbGNhN1RCV2ZMaVZUY3YzTUhiS0VFWmMyNzlWMTlpOStSQTkrMmF4YmUxK3ZGNGZkMzdsUm9aZTA1Y2ZqT29kc3BwSWFYRUZ1emNmd3VQeFl2ck55MDZGYVE5blQxN0E3ckJ4dXJDSTdOejBwazlvQlhlTko1aGJBd0tyMHZRZW1FMWxlVFhsSlZYRXhEcll1bm9mTnJ1TnRLd2tUTC9KNHJmWFlab21NWEdPa0pFZWVWc09rNVFhVDFhUE5KWXUzTUR3Y2YyWTg4aFVQdm5yZWpaOHNUdnN2Zi93cjM4TjJYNW0vandlLzk1ZHZQWS9IM1BxMkhrRk9FUTZLUVU0dXJoTnArcksxMTdCRW1vaUlpSWlMVkVTU0VWQjcwNlExOUh2OC9QeFcydllzbW9mZzBmMVp2YkQxN2ZxT2dkM0hlUEVrYk44NjkrK3hKbmp4YnoxL0ZLc05pdXpIN29lbXlVMGdKR2Nsc0QxdDR3T1R0dUlpVzNaYUpIbWlrK01aZVNFQVRpY2RhTTFEdTA1em83MUI3RTdiUHp4Wnd2SjZwSEc2T3NHTW1yQ0FFWk9HRUJhQThrNEcxcmF0U21seFJYQlVUQVh6cFZSa0grS3V4K2RSa1ZwRlgvODJVSWdNSVhrbHZ1dncrZno4KzVMeTlpMzR5aVRieDdGaG1XNytkdHJLN24vOFJrQW5EbGV6T0JSdlVuTlNPVHZmbmd2YVpsSkdCYURXUTlNWXRZRGs0THZ1WE5EUHUvOWFSay8rc1BqWVVsSFV6SVNlZXIvM1lmZHFTNlNTR2VsdTdjTE00Rk5wK3UyRmVBUUVSR1JxODNXWnN1bHRJL3pwMHY0NjR1ZmMrWkVNV09uREdIMnc5ZUhkWXliNDl5cEM3ejN5bkp1dU8wYUVwTGlTQmdXeC8zelp2S1grWitSbUJUTGpiUEhBcENmVjRqRGFjY1o2OERqOHJEc2d5MmtaU1dUa0J6WHhEc0VsRjJveEdhejRveTFjKzdVaFpBUkVnMUo3NWJNdlk5TnA3SzhtcnpOaDltNTRTQUhkaDFqeUpnKzNQL0VUQW9Qbldicm12MHNXN1NaejkvYnhLQlJ2WERWZURCTk0yUjUybWwzakdQNCtIN0I3YnpOaDBOV1ZkbTFNVDk0M1l4dXlaU1ZWTEZ4V1I2OUJ3V1daLzM4L1UzRXhjY3dmRnhmYkhZYi8vSS9YOFBqOWhJVDY2Q2lySm9YZnZZZVpTV1YzUHYxNll5Y01JRE1uRlFXL1hrbEx4WDlqZVMwQkZ3MWJub1B6QTUrcHRaU2NFT2tjOU1kM0lVVmxzSFp3RFJFZWlSQXRwSkdpNGlJaUlTd08yeTRhanpjL2VoVVJsK3lOR3BML08zUEs4bnBuY21VV1hXSlNRZVA2czNjSjJmU3ZWZmRQSjBOWCtTUm4xY1kzRTd2bHN3OVg1L1c3UGRadFhnYm0xZGVYRkhGZ0J0bU5aeUUwL1NiZlBENktvclBsVkY4dHBUeTBpb013NkRYZ0d6bVBua1R3OGIyQmFEUDRCejZETTZocHVwNnRxM1p4OFlWZTFqdzNCSjZEY2ptNi85MFovQjY4VW14SWJrK0xzMEprcFFheis1Tmg5aTk2VkJ3WDQrK1dkeDg3MFFnc0VySzlMdkdZN01IdWljT3B6MDRxaVFwTlo3Qlkvb3crcnFCZE91UkJzQ1lTWU5JU29ubjg3OXRJai92T0dNbUQ2SkhYeVdURStucUROTTB6VWhYUWlMajNRUHcvUFpBK2U0QjhNMnhrYTJQaUVobmM5TmY0SkhoZ1M4UmFaay81d1crUG51Z2ZkL0g2L1Z5enJiamlxN2g5L3ViTldyaldQNXBVdElURzF4cXRLU29uTGlFbUpDcElJMnBUU3dLUmtoZWprdTVYUjRxeXFwRHBveDRQVjVjMVI3OGZqK09HRHZPbU1hbnRxei9mQmVuQzR0SXkwcW1XODgwY3Z0MUl5NGg1dkoxTTAwTzdEcUc2VGNaTXFaUDNXZUxqd2t1NWRvWXY4K1AyK1hGNS9OaHQ5dENqdmQ1ZlZpc1Z1b05DbWtYSmVmTE9YYm9EQ01uREdpWDk2bytuRXBxYWlxSmlZblliSHFXTEhLMTZhN3J3dXBQVHhtdjZTa2lJaUlpRFdydWxKUmVBeHIvZzZwK1FzeW1HQllEbTZYcFA5TWRUanRwbWFGQkJadmRGaHdGMFpUclpvNXNkcDJDZFRNTUJvL3FIYkt2dVovTllyVTB1dkxNMVVxaW1wS1JTRXBHODM4V0l0SzVkUEJaajlKZVhEN1llUzVRdGxsZ3RFYjBpWWlJaUlpSVNDZW1BRWNYdGVzY3VIMkI4b2dNaU5WWUhoRVJFUkVSRWVuRUZPRG9valE5UlVSRVJMb01zNTBUTzRnQXBqOHdoY2RvNzBRaUl0SW9CVGk2cUkybjZzcGFIbFpFUkVTaW1jWGZkR0pQa1N2bGR4c0tjSWhFbUFJY1hkQ1pLaWdzRDVSVFk2QmY2NWNLRnhFUkVlblFETVBBNWxOU1NXbC83bklyVnFzVmk4V2lJSWRJaENqQTBRVnRyajg5cFJ2dHZoeVhpSWlJU0tRWWhrR3NMd044VjJlVkR1bWFmRzd3bGNiZ2NEaXdXcTBLY0loRWlBSWNYZENtZXROVGxIOURSRVJFb3BsaEdOaHRUaHpWV2pKTzJrL1ZLU2RPUnl4T3B4TzczYTRBaDBpRUtNRFJ4WGo5c1BWTW9HeWdBSWVJaUloRU44TXdzRnF0eEZsVHNaWm1ZWHIxNTYrMEhaOGJ5Z3VjMlAzeHhNWEY0WFE2TllKREpJSzBPR2dYczc4WXFyeUI4c0JVU0haR3RqNGlJaUlpN2MxaXNlQndPRWd3MDZrcWRWSmpLOEtJcWNHdyt6RVU3NUFXTXYyQmhLTHVjaXUrMGhoaUhMSEVKY1lSRnhlSHcrSEFZbEdqRW9rVUJUaTZtQjNuNnNwanUwV3VIaUlpSWlKWGs4Vml3ZWwwQnBLT3VoeTRTbHk0M1c1OFBoK21hV0thWnFTcktKMUU3VW9wZHF1VitFUUhUcWNUcDlPcDRJWklCNkFBUnhlei9XeGRlWXltb29xSWlFZ1hZUmhHTU1oaHRWcHhPQno0Zkw1Z2dFT2tKV3FuUGxtdFZtdzJHemFiVFV2RWluUUFDbkIwSVY0LzVKMFBsSzBHRE0rSWJIMUVSRVJFcnFiZ2szZTdIWnZOcHBFYmNrVnEyNU1DR3lJZGh3SWNYY2krWW5ENUF1WEJhUkNybjc2SWlJaDBRZXFRaW9oRUowMFM2MEoyMUp1ZU1sclRVMFJFUkVSRVJDU0tLTURSaGRUUHZ6RTZNM0wxRUJFUkVSRVJFV2xyQ25CMEVSNC81QlVGeXNxL0lTSWlJaUlpSXRGR0FZNHVZbThSdUpWL1EwUkVSRVJFUktLVUFoeGR4STV6ZFdYbDN4QVJFUkVSRVpGb293QkhGNkg4R3lJaUlpSWlJaExORk9Eb0F0dysySE0rVUZiK0RSRVJFUkVSRVlsR3lzVFFCZXdyRGlRWkJlWGZFQkdKQnFacGhueUp0SVpoR0NGZlhZbnVJV2tMWGZrZUV1bW8xTlh0QWtLbXB5ai9ob2hJcDJXYUpuN1RTN2w1R3JkUmlzL2lCa09kTTJraDA4RGl0MlB6SlJMcnk4Qm1kV0N6MmJwRUowMzNrTFNKTG53UGlYUjBDbkIwQWNxL0lTTFMrWm1tU1kxWlNwbHhETC9GRStucVNHZG1tUGl0YnR6V0l0eStFaHpWV2NUNVVuRTRIRmdzbHFqdG9Pa2VramJUUmU4aGtjNUFPVGlpbk1jZldDSVdsSDlEUktRenF6RkxLYkVjd20rb1l5WnR5T3JEblhDS2NuY1JMcGNMdjk4ZjZScTFHOTFEMGk2NjBEMGswaGtvd0JIbER0VEx2ekZJK1RkRVJEb2xuOTlEbVhFczB0V1FLT2FOUDBkVmRRVnV0enNxTzJpNmg2UzlSZnM5Sk5KWktNQVI1ZktLNnNyRDB5TlhEeEVSYVIzVE5LbmdqSjQ2UzdzeWJINXFiSUVuMEQ2Zkw2b1NiK29la3FzaG11OGhrYzVFQVk0b1Y3czhMR2g2aW9oSVoyU2FKaTVLSWwwTjZRS01tQnBjTGhjZWp5ZXFPbWU2aCtScWlkWjdTS1F6VVlBamlwbkE3bm9Cam1FYXdTRWkwdW1ZcG9uUGNFZTZHdElGR0hZL2JyYzc2cDQrNng2U3F5VmE3eUdSemtRQmppaDJxZ0pLWElGeWRqeWt4MGEyUGlJaTBuS21hV29aUzdrcURBdjRmRDc4Zm45VWRjNTBEOG5WRXEzM2tFaG5vZ0JIRkt1ZmYwT2pOMFJFUktRcHBtbXFZeVp5QlhRUGlVU1dBaHhSTEsvKzlCVGwzeEFSRVpFbXFITW1jbVYwRDRsRWxnSWNVYXgrZ0VNcnFJaUlpSWlJaUVnMFU0QWpTbFY2NEdocG9PeTBRcitVeU5aSFJFUkVSRVJFcEQwcHdCR2w5aFlGVmxFQkdKSU9WaU9pMVJFUmtTaFRYZW5DVlJPNk1vWFg0Nk9pcktyTjM2czFvNzFORS94K2Y1dlhKZExjTGsra3F5QVJFRWhhMmI3dmNUWHY2YmFpM3cwaWNpa0ZPS0tVcHFlSWlNamx2UFBDWnl4NGJrbXJ6Lzlvd1dwKys2TzNxU3l2RHU3YnMvVUl2LzduTjBLT2M3czhITjU3b2tYWFBwWi9tcDg4OVNJbFJlV2NMaXppdVIrL3plN05oMXAwalYwYjgvbnAweSsxcUNOejRzaFpYdjdWSWdvUG5RbDd6VlhqNW9XZnY4ZmViVWRhVkkvNk5ueXhteGQrL2g0ZWw3ZFY1NTg2ZHA3Ly91R2JyUDEwWjZ2cklHMXIyOXI5bkQxUjNPempYVFh1a0ovL1Q1NTZrZTNyRGpSNTNrK2Zmb2t0cS9aZTlwaU9jRSszOXowVXFkOE5JdEo1S01BUnBlcXZvREpjQ1VaRlJLU2U4cElxOW0wdklERWx2bFhuNzlxWVQ5Nld3OHk0NjFyaUV4dGVnOXpqOHJMaGk5Mzg5a2R2OCtZZmxsSjJvYkxaMTdjN2JBQ1lmcFBNN3FtTW5EQ0E5MTVlenB0LytBVFQzMzZQc2JldFBjQ3BZK2RKejBvT2UrM2dya0pPSFR0UFFsSmNnK2Q2M0Y2S3o1VTErQVZRV1Y3TjhnKzNrdFVqamRJTEZady9YUkw4dXZTcGVXT3ljOVBKNlozSnlvKzNVVjdTY1orcWR4WFZsUzQrZkgwMWU3Y2ZiZlk1dXpZZTRqKy8venBlajY5TjY5SlI3dWtydVllYUkxSy9HMFNrODdCRnVnTFM5bnhtWUlwS3JhRWF3U0VpMG00OEhmd2g0T25DSXY3NHM0VU52cloxOVQ2MnJ0N1hyT3M4TTM4ZUVIaEMrOEhycTdqcG5nbU11MkZJZzhkKzhzNTZ0cTNkaitrM0dUdGxDSk52SHRtaWpsZHRKOGJuODJPMVdaaDI1emdHanNqbDlQRWlERXY3ekxsMDEzall0VEdmTVpNR0VaY1lFL2I2emcwSFNjMUlKTE43S2pWVm9RRUpaNHlkZ29PbmVPTjNEVDg5ZjJiK1BENThZelUrbjQvOHZFTHk4d29COFB2OFZGZTZ1UGV4Nll5Y01BQ0FtaW8zdi96dXEwM1c5emMvZUtQQi9YZCs1UWJHVG1uNDV5Slg1dnpwa3BEdGZkdVBZcG9tZlFaMkQzdXRWa0pTSERGeGp1QjJ3WUZUNVBicmh0dmxDVTQzY3JzOFZGWFVCSStKalhPeWYyY0JiOC8vbEgvNW42L2hjTnBEcnRsUjcra3J2WWVhYzI5SDRuZURpSFF1Q25CRW9hT2xVSDF4OUdOdUlpUTVMbis4aUlpMFRySVRqcFZGdWhhWGw5azloVzg4T3plNDdmZWJ2UExyRDBqTlRPS2VyMDFyMGJWT0hEM0g2Nzliak1mdFpmRG8zZ0M0cXQwVUhqckQ0ZjBuMmIrakFJRDh2RUptM0RXZTBaTUc0b3dKL0NlMDhPVmxYRHQxR0xuOXV3R0JvZmxOK2Yyejc0VHQrL0NOMWR3NmR4TFh6UnpSckd2ODlPbVhHbjF0K1BoKzNQL0V6SkRyYkY2NWw4MHI2NllDUEROL0htVVhLc25mY3h6VGJ6WVlmSGo4KzNNWU1EeVhaK2JQNCtUUmM3ejR5L2Y1M3ErK1NseENvSk8zN3RPZEhOeDlqQ2QvZUM5Wk9hbkI4eGE5dHBLQ2c2Y1pQS3AzMkRWblBUQ0ovc042TnZuNTZtdm8reVZ0cDdIdjd5dS8rYkRSYzJZL1BJWHhOdzRGd09mMWtiK25rSm9xTjcvNnA5ZUN4eXgrYXkyTDMxb2IzSzUvdnpha0k5N1RiWEVQOWV5YkJYU3MzdzBpMHZrb3dCR0Y5bWg2aW9qSVZUR3VHK3c0QjE0LzJEcm9wRStyelVwR2R0MVNXanZXSGFDNjBzWHRENDBNMmQrVWdnT25lT081SlF3WW5odWNRMzl3ZHlGdi92NFRUTk1rS1RXZTVMUUVpcytXOHZRemN6SHFQVXcxVFpNOVd3L1RkM0JPTU1BQk1PMk9jUXdmM3kvc3ZkdzFIbDc4eGZ2Yys5aDB1dmNLLzQ4c0lTa3doTDZ4anVDRjgrVXMrUDBTTUtGbjN5em1QRHExd2VOcU8yb0FVMmFOWWVnMWZZTGJlN2NkWmZXUzdRQ3MrMndYc2ZGT3Z2YWRPMEtlRWxlVVZ2SHFmMzJFMVZyM3d6Kzg3d1RkY3RLQ3dZMjkyNDd5NlhzYnVmYkdZVmdzUnZCSi84bUM4MnhmZTREN0hwOUJXVWxncUg5NnQ3cGgvWWtwOFMzNitjalZVVDlnMFpSTE85bDd0aDRoSVNtT2YvalhMd1gzL2VxZlh1TzJCeWN6WW56LzRMN1lPR2VqSTBLZzQ5N1RiWFVQUWNmNjNTQWluWXNDSEZGb2Y3MWNWNXFlSWlMU2ZoNFlEQ3NLWWNGZWVHUjRwR3ZUTkovWHo4ckYyMG5OU0NRcko2MVpUemtoOEFRMkxTdVpJV1A2TU9lUnFmemJOd05QUGdjTXoyWDJ3OWVUMnorYnJKeFU5dThvNEszbmwzTDg4SmxncDhjMEEwUDVmVjQvMmJtaC95bkZKOFUyMkNIeit3THpmdUlTWWk3YllXdnN0V1dMTnBPWUhFOTVTU1ZsSlpWVVZkVFFhMEQyWlQ5amNsb0NPYjB6ZzlzbkN3TFp1aXRLcTlpeWVpOVRiaGxOWnIzUkZ3QTJteFVJZERocjdkOVJ3TUNSdllEQUNoU2Z2TE9Pbm4yejJMZzhqNDNMODhMZTk2Ly8rM213L1AzZlBJb3oxczQzbnAxTFVpdHlLZno5ais4bkthWDErUTJrZmVYbkhlZWF5WU9Ed2E5YURxYzliRjl6ZGFSN3VxM3VJZWhZdnh0RXBITlJnQ01LMVE5d0RFbUxYRDFFUktMZGdGVDQ2bkI0TFM4d1hlV3Uvb1E4NWV4b05ueXhtK0t6cGR6ejllbWtaeVZmZGlqOG1xVTcyTDcyQUFOSDVBS1FtQkxIdlk5TkR6bkdNR0RjRFhWUHMvc042VUYyYmpvdi8ycFIyUFZHak8vZjRCUFhobGlzRm14Mks5VlZydUMrb2pPbGZQYmVSbTY2WjBMSVNJZExIZHhkU0g3ZWNhYmRNWmFsNzI1ZzZ1eXhmUHpXV3A3ODRkMVlMQzBmWnJONTFWNXNOaHNUWjQ0SWU4MTNzYk5WKy9TNXBLaWM0MGZPTW5IR2lPQVQrSzk5OXc3Y0xnL1AvL1RkWUQ2Rjg2ZEwrUDJ6N3dSeklGU1VWUVZYcW5oNy9xZkJhUUd0Vlh0ZGFYdVZaZFdYSFYxeE9aTnVHb25mNXc4N3Y2SzBxdFhYN0F6M2RFdnVvYVowcE44Tkl0SXhLY0FSWlZ3K09IcHhQcmpkQXIyVElsc2ZFWkZvOTlCUUtIWEI3N2JDRjhkZ1FqYjBUWUg0dHZvZjFnOVpiZkNBc2ZoY0dTcysyZ3JBeUFuOU1ReWp3YWVjSHBlWER4ZXNZdWVHZktiTUdzT01PZVBEanVuV014MmIzUnEyMys2MDhlUVA3NlcwdUR5NFNvUmhHTVRHT3hzUlZPb3lBQUFnQUVsRVFWUjhRdjNSZ3RWOHRHQjF5TDVaRDB4aTRvd1J4TWJIVUZsV3Qxemx4dVY1SE5oMWpOdStOTG5SejFoZFdjTUhyNjNreHR1dklmN2lTZzJqcnh2SStzOTNzMnJ4ZHFiT0h0dm91WTJaT25zY3c4ZjJZL1dTSGZRYmtrUGZJVDJDcjlVdU0xbjd2ZGk4SXBCMzROMlh2Z2dlODQxbjUySnBadWNOWVBaRDEzUFRQUk1hZlgzNzJnT3NXYnFqeVR3TnJaVi9BWW91UUprQm5uWjVoem9iVHdYKzNYRzJuZCtvamU0aGdPVWZibUg1aDF0YWRXNWppVUUvZjM4VG43Ky9LV1RmM0NkdmF2SjZIZkdlYmtoTDdxRmFuZUYzZzRoMFRBcHdSSm44QzRHaGd4QjRzdGhSNTRTTGlFUUxxd0hmdUFhdTd3SHpkOENmZHJmdDllT3RNUCsrSzd1RzMrOW40Y3ZMZ3FzMkdJME1NeWsrVjhhQzU1WlFWVkhEZzAvZjBtRHlTNi9IeS8xUHpNRHI4VFhycWJOcC9uLzI3anMranZMT0gvaG55bmF0dW1RVlc1SnRGUnYzM25EQllHT2Jac0FRQ0hja0JFZzRVcmpMNVVwSVR3NlNTN2tFUWtnQ1B5QVFJQkFJQmhkTXRYSEh0dHdsVjFtMjFYdlhhdXZNNzQrVlZscHAxVmRhN2U3bi9Yb1o3OHhPZVZiU0NNOW5udWY3cUQyZXpuWjBNNy9oOW9XZXdvWUE4T3hQMy9iTWttQ09NbnFtb1d4dGFzT3hmZWN4YTFFV0ltTjhEOTFRVmVDZGx6NkRLZEtBSld0bUlPOUlvZnV6aWdKdXZ1OWF2UEs3N2NqSVRrWjZWckxQL2JzL21lKzRnUklFZDNmM3NxdlZPTEw3REI3Kzc0MmVwOFFkbjBPU1JkaXNkaHh0bjczaTZ6KytDL0ZKMFQyR0MvejhzYjk0TGZzYVRtQ09Oc0hjL3Jyc1NqVk1rUVpFeFVaNDN1K1luV0trNm5PVXRnQ25Xb0JDSzlEcTM1bE1lL1h2bjQzczhmMXhEWFVZVGcwT1h6MXJmdkxJODdqdFN5c3hlMG0yMS9wei9VdzlPOWF1YVdENDExRFg1YkgwdTRHSWdnc0RqaEJ6dnI3emRVNU03OXNSRVpGL3pVNEUvclFHcUxZQTVhMmRZZk93K1dFYTJ1MnY3MGZwNVNyRUowWDNlUU5UVWxpRjJzcEcvT3VUOTNyZFZIZFZkclVHTC8xNjY2RE8zLzBHem01elQvVVZteGpsdVZGWEZBV3FvbnB1WXFMaklsQmIxUWdBMkxrbEY0Q0tWYmZNNi9VY24yNCtqQ3ZueS9IVjcvYnNicDZXbVlTRnE2Ymg3ODk5Z29mKzh6YkVKUFRzM3RqWGszbEJGTERwb2V2eDNNODM0Mi9QZm9pSC8zc2pkQVl0bk03MnA4K3loUDBmbmtSQ2NqU0tMMVgyMnNhdi8vZ3V5Qm9KOWRWTmVPVjM3K094Sis0QkFGaWFyWGorRisvMjJIN2I2L3VnMVd2dzVXL2YzT3N4L1MwMUF0QkhBRk5Hb3dkSEJWRFdBdnhtMVFpZmFBeE41ZXpyK3VzK1JDVW0zdHhqbSs3RzJqVU5EUDhhQXNibTd3WWlDaTRNT0VMTWhTNzFON0paZjRPSWFOUWxHTjEvL01YcEJLcUhzZi9sODJVNHR1OGNwczJmaEp5WjZYam54VjNZOXRvK0hOMTd0dGQ5ZnZmNDMzcXM2LzcwK2JFbjdrRjBYT2VOV0Z1ckRVMzFMUmczM3J1UXFLOWVDcFlXOTVQZGpoa1BBTUJ1ZGQvWWFQVWFBTzRudmljT1hrQlJRUVdPN3orUEZSdm05UHFFOXNoblo3RC9vNU80L1lGVlBZb1lkbGg5MndKY0xhakFYNS9lZ1M5LysrWWV4K3IrWkQ1M3oxbXZMdklHa3c1M1BYUTlYdmpsRnJ6NzhtNTg0WkUxY0RuZFhSd2tXWUlnaWxpOGVyclBnS1BqcVhUY3VDZ0lndURwNnQveDlmTTFORUJWVk5SVU5HQld0NXZJRHIzZDFNWW1SQTVxU0V4M21USEFnaGpBYkFia0VmNVg0aXY1N2orekVrZjJQTU85aHJvYVRnME93UGYwcHQySHFIenRlM2YwZVl5eGVFMER3NytHZ0xINXU0R0lnZ3NEamhEVHRjQm9ObnR3RUJHRnZZazVLVmgvejFJc1dIRU44bys1dTJaZmQ4czhMUFpSOE8vQ3FTSjgvTTZoSWRWM09IZnlDcmI4ZFE5KzlNZitDMXpXVmJ1TFJYVzltYkpaN1FBQWZmdjBqQ2taQ2Rqei9uSDgvYmxQRURjdUNzdlh6L1o1ckJNSEx1RDlOL2RqMmRwWm1Ma29xOWR6eWhvSlgzejBSanovaTNmeDRxKzI0TDV2cmtOQzh1RCtSNW1Ta1lDMW14WkJvNVdocXZBRUZiSkd3cXFiZXgvRDMyYXhRWkpGTk5hMUFBQ2EyNmVGYmFodEJ1RHV3ZEZkNmRWcU9PeE9wSFdaVnJjclh6ZktRTStiVlBLdjRkVGc2TkF4aEFub09VUmxJTE9nak1WcmVxRDZ1b2FBNFAzZFFFUmpCd09PRUdKeEFDWHVmeXRCTHdOcDdHVkhSRVFBRnE3eW5zUFdGR21BcWNzVDBnNGQwem9PcGI2RDNlcUFWcXNaMExibFJiVXdtUFF3ZDVuU3RLVjl2TDdCcEFNQXBHY21RUkFFMk5vY3VQK3hEWjRudklkMzVTTXFOZ0k1czlLUnUvc010cit4SDdNV1pXSEpEVE84bnF5M05Gb0FBTFVWalJERXp2b0UvL1N0OVhqNXQ5dnh3aSszNExiN1YyTHFuSXhCZmM1RnF6dHZJaDBPcDd2M1JqOVQ1OVJYTjhQbFZQRFU5OTd3V3Q5OXVhc3p4eTRENkgxMkNjNlVFaGpEcWNFeEdEcURGZ2twTVJCRjN6OWJZKzJhSG95K3JxRmcvdDFBUkdNREE0NFFjckVlNkJqeW5SVUQ5UEwvUkNJaUlyK3JLcXVIUml1am9yZ1dTUlBpK3R6MjBwa1NwR2Nsb2JXNURjME5GdWdOV2h6YmR3NnlSa1pzWWlSVVJjV09OdzlDVlZYb2pWcXZwN241UndzUkdXTkNZbW9zUG5ybkVLYk5tNFRiN2wrSkQ5LytISWQyOXF6dyt1eFAzL1phL3RHZkhzYUQvM0VyL3ZyVSt5Z3ZxaG5XVFl6ZDZ2RFVCZWlxb2FiWmE3bm9VZ1d5WjZiaDNrZHZCSUErcDRrRjNFK3NqKzgvRDBtVzhPSGJueU05T3hrbWM4K2JWd3BkRTNOUzhPZ1BOd1cwRFlPNXBvZXErelVVS3I4YmlDaHdHSENFa0s0RlJqazhoWWlJUm9MSmJNQ01oWm5RNmpxZjdGNDZVNEtUbjErRVJpdmp6MCs4ZzhUVVdNeGFuSVdaQ3pNeFkyRW1ZcnNVN3F1dmJzTFZnbkpzL05JcXREUmFQRk5ueWhvSmF6Y3Roc3VsNEI4djdNSzVrMWV3ZE0xTUhOcVZoL2YrdWdlYkhsd05BS2dzcVVQT3pIVEV4SnZ4dGNmdlFHeENKQVJSd0xxN2wyRGQzVXM4NXpsMXFBQ2JYOXFGSHp6N1lJL0NndEh4Wmp6eS9UdWgwWFgrTThqWHRKVDlhYXhyZ2Q2bzdiSCt0V2MrOEx4Mk9sdzRkK0lxVm15WU0rRGo3dHB5RkZhTERmZDljeDEydkhFQWYvbk5OdHo1NE9vUnU4bWt3T3FZdmFSalpoQzl3ZnRucXFOT1JYODloWVpxdU5kMGgrRmVRMlAxZHdNUkJSZGV2U0drYS8yTkhCWVlKU0tpQVdpcWI0VXNTOUFaTktndXIvZlpJNkdydUhGUnVPTXIxNkcxdVEzNXVZVTRkZWdpTHB3dXdwVFpHZGowMFBVb3ZsU0JZL3ZQWTllV1hIeTYrUWl5WjZiQlpuVkFWVlVJZ29CUDN6MENvMG1QYWZNbVF0YkkrTzVUWDRiRDdvVGVvRVZMVXh1ZWUySXptaHBhY2NjRDEySEd3a3drcE1SZ3l5dDc4RUx0ZTRpS2pZRE5ha2Q2VnBLbkxVUFYvUVptMWMzek1HMytKTTl5Zm02aFY2MkYwNGNMUEo4emZsd1VtaG9zT0x3ckgrblpQYWVXN0ZwalllK09FN0RiN0pqZTVkZ2QybHB0YUc2MG9LSzRGaEFBalZiR21hT0ZPTFFyRHpNV1ppSnoyZ1Q4ODJNYjhQcXpIK0xQVDc2RGlUbXBVQlYzd2RJVEJ5NUFsRHB2ZUJXWENrVlI0SFM2a0RWdEFtZURHQ0ZEdVludmorSlM4T3hQM29ZZ0NwaXhNQlBSOFdZME4xaVFmN1FRR3EyTWtzdnV3cldSMFFPclhqemExM1NINFY1RFkvVjNBeEVGRjE3QkllUUNDNHdTRWRFZzdkMXhITGw3Mm1kZkVJRGw2M3dYN0ZNVkZWdGYzWXU2NmliVVZUV2l1ZEVDUVJDUWxwbUV1NzU2QTY2Wk94RUFrSkdUZ295Y0ZGZ3R5M0I4L3prYzNuMEdyei96QWRJeWsvREFkMjZCVnEvQmRiZk9oNnh4L3hORXE5TjRuaHhIeHBpUU16c0RzeFpuWVZ5cU82bWZ2U1Fia2RFbWZQcmVFUlRrbDJEMjBteWtUdlQvdEJ1bVNJTlhuWUx1OVF3aVkweklPM0lKZVVjdWVkYWxUa3pFbWpzV2VXMzN2ZDkveFZNVHdPbHdJWGZQR2N4ZmNRMGlvanB2VG1WWlFrSktET3FybS9EOEw5NkZJQXFZdjN3cVJFbkFKNXNQSXpZaENodnVXUWJBL1VUNWE0L2ZnUk1IeitQTXNjdW9ybXlFUmlkank2dDdvQ285NXlLV1pCRXpGL1plVUpHR3AvdE5mRjk4RllKOStMc2JleFNCMWVvMStNR3pENkZyQncxWkkrTER0dzRDY1BmY3lKbVZqc25YakIvUWVVZjdtdTR3M0d0b3JQNXVJS0xnSXFpcTJ2UC9qaFIwbXUzQTdlKzZYNXMwd0xzYmdSSHF5VWhFUktQSTZYU2lXajdwbDJQWmJRNjBOTFY1ZFM5M09weXd0VG1nS0FxMGVnMTArcDVETGpwOC91bHBWQlRYSWpZeEN1UEd4MkxDcEhFd1J1ajdQS2VxcXJod3VnaXFvbUxLN0F5NG5DNklralRpLzQ5cXFHbEcwYVZLekZpWTJlKzVHbXFiWVRUcFBkTlE5a1p4S2JEYm5IQzVYTkJvNUg2M0I5emQ3aU9pakwwK1JlLzRWMWhIRzY5ZUxFZDBuQmxSc1JIOUhsdFZBVlZWb0NydHh4QUJRUkNIOWJWdEs0eEJURXdNekdZejVCR2VKN1pqbXRoUDdoN1IwL2p0R3RyeTF6Mll0U2pMWjYrZG9XNWZVVnlMcU5nSVR3SE5ybFMxL1QrQzBPdjNkQ3hjMDRCL3JxR3grTHRoS0ViekdpS2luaGh3aElqY0N1Qy85N2hmejBrRWZyVXFvTTBoSWlJLzhXZkFRZFFmQmh4RXc4T0FneWl3Zk04OVJrR25vSFAySzJSeGVBb1JFUkVSRVJHRkdRWWNJZUpTbDRBam13VkdpWWlJaUlpSUtNd3c0QWdSQlYybWlKMGMzZnQyUkVRVWhGUVdWYUtScHlydWdwWWpOUjFwUVBFYW9sRVEwdGNRVVpCZ3dCRUNiQzZncE1YOVdpY0JxZjNYSlNNaW9pQWlLdjBYc3lRYUxzVXVoT3pOR2E4aEdnMmhmQTBSQlFzR0hDSGdjbU5uRmZhTUtFRGs3MVFpb3BBaENBSmtsN24vRFltR3lkNHNRWklraUtJWVVqZG92SVpvdElUcU5VUVVUQmh3aElDdTlUYzRQSVdJS0xRSWdnQ0RLeDV3U1lGdUNvVXdseDF3TmVxaDFXb2hTVkpJM1p6eEdxTFJFTXJYRUZFd1ljQVJBaGh3RUJHRkxrRVFvSkYxMExZbEJyb3BGTUlzNVRyb3RBYm9kRHBvTkpxUXVqbmpOVVNqSVpTdklhSmd3b0FqQkREZ0lDSUtYWUlnUUpJa0dLVVlTSTJKVUozOFh6ZjVqOHNPTkYvVlFhT1lZRFFhb2RQcFF1N3BNNjhoR2tuaGNBMFJCUk01MEEyZzRWRlY3NEJqVWxUZzJrSkVSQ05ERkVWb3RWcEVxSEd3Tk9wZ2xXc2g2SzBRTkFvRTNxdlJJS21LdXhpaXZWbUNxMUVQdmRZQW85a0lvOUVJclZZTFVReTlIeXBlUStSUDRYZ05FUVVMQmh4QnJxd1ZzRHJkcjVOTmdKRkZ3b21JUXBJb2l0RHBkTzZDaVRZdGJBMDIyTzEydUZ3dXFLb0t0YVBhTkZFL09tWjUwRWdTVEdZdGREb2RkRHBkeU4rWThSb2lmd25YYTRnb0dERGdDSEljbmtKRUZCNEVRZkRjb0VtU0JLMVdDNWZMNWJrNUl4cU1qbUVia2lSQmxtWElzaHp5MDF2eUdpSi9Dc2RyaUNnWU1PQUljcGZxTzE5UFlzQkJSQlRTUEU4Tk5Scklzc3luempRc0hUOVA0WFJUeG11SS9Da2NyeUdpc1k0QlI1QzcxTmo1bWowNGlJakNBLzh4VFRROHZJYUlpRUlUQjRrRnVhNDlPQmh3RUJFUkVSRVJVYmhpd0JIRW11MUFkWnY3dFVrRGpETUZ0ajFFUkVSRVJFUkVnY0tBSTRoZGJlcDhuUkVGc0tNbEVSRVJFUkVSaFNzR0hFSE1LK0NJREZ3N2lJaUlpSWlJaUFLTkFVY1F1OUtsd0doNlZPRGFRVVJFUkVSRVJCUm9ERGlDMkJYMjRDQWlJaUlpSWlJQ3dJQWpxRjN0Mm9PREFRY1JFUkVSRVJHRk1UblFEYUNoYWJZRGRWYjM2d2dORUdzSWJIdUlpSWlJZ29XcXFsNS9pRUtCSUFoZWY0akNFUU9PSU5XMXdHZzZaMUFoSWlJaTZwZXFxbEJVSjVyVkN0aUZScmhFT3lBdzRLQWdwd29RRlExa2x4a0dWenhrU1F0WmxobDBVRmhpd0JHa3JuQjRDaEVSRWRHQXFhb0txOXFJSnFFSWl1Z0lkSE9JL0VkUW9VaDIyS1ZhMkYwTjBMWWx3dWlLZ1ZhcmhTaUtERGtvckxBR1I1RHk2c0hCZ0lPSWlJaW9UMWExRVEzaUpTZ0N3dzBLWVpJTDlvaHlOTnRyWWJQWm9DaEtvRnRFTktvWWNBU3BLd3c0aUlpSWlBYkVwVGpRSkJRRnVobEVvOFpwcW9hbHJRVjJ1NTBoQjRVVkJoeEJxdXNNS2hsUmdXc0hFUkVSMFZpbXFpcGFVTW1lR3hSV0JGbUJWWGIzNG5DNVhDeW1TMkdEQVVjUTZqcURpbEVEeEhFR0ZTSWlJaUtmVkZXRkRRMkJiZ2JScUJQMFZ0aHNOamdjRGdZY0ZEWVljQVNocnZVM01pSTVnd29SRVJGUmIxUlZoVXV3QjdvWlJLTk8wQ2l3Miszc3dVRmhoUUZIRUNwcDdueWR4dm9iUkVSRVJMMVNWWlZUd1ZKWUVrVEE1WEpCVVJRR0hCUTJHSEFFb2E0QngzaHo0TnBCUkVSRVJFUmpsNnFxRERjb3JERGdDRUtsTFoydlV5TUMxdzRpSWlJaUlocTdHSEJRdUdIQUVZUVljQkFSRVJFUkVSRjVZOEFSWkZRQXBWMkdxS1F3NENBaUlpSWlJaUppd0JGczZ0b0FtOHY5T3M0QTZPWEF0b2VJaUlpSXlOL2FXbTJ3V2IxbnYzRTZYR2hwc2dTb1JmMGJ5a2dRVlFVVVJmRi9ZNGpDRkFPT0lNUGhLVVJFUkVTQm9hcUF5K21DM2VhQTFXSkRhMU1ibXVwYlVWZlZpUEtpR2x5NVVJN3pwNjdpMUtFQzVPNCtnNk43ei9VNGhzUG14QnQvL0FnVnhiWERiczlMdjk2S0M2ZUxobjJja2ZEV2M1L2c5V2MrR1BMKzIxL2ZoNmQvOENaYW05czg2ODRjdTR6Zi9PZHJYdHZaYlE0VW5pMzFlWXpTeTFWNDhWZGJVSHlwc3NkN05xc2R6ejI1R1dlUFh4NXlHNHNLS3ZDVFI1NUhRMjB6S29wcjhjd1AzMFJlN3FWQkhlUDA0UUw4N05FWEdISVErUW1mL3dlWnJqT29NT0FnSWlJaUdoMGZ2dlU1UHYvMGRKL2JpS0lJalZhR1ZxK0JUcStCd2FURDNHVTVFRVRCczQzTHBlRDh5YXVZdjJJcWdMZ2V4N0JaN2FpdGFFUlZXVDBxUyt0UVhsU0R1dW9tL091VDkwQVV2WjlORmwycXdPem03Q0YvcG1QN3prRlJobGFBMHQxKzM1b2JMRGgzNGlwbUx4MWEyMDRmTGtEKzBVTGNmTjl5bU13R245czRiRTRjMjM4T2V6ODRBVnViQTkvODZkMklqREY1YlhQOHdBV1VGOVVnTGpHcXgvNFhUeGVqdktnR0VaSEdJYlVSQURSYTk2MlVxcWhJU0k3QmpJV1oyUHppWnpoOXVBRDNQTExXNi90T1JLT0RBVWVROGVyQndTbGlpWWlJS01nNUZVQU9najdGMTY2YmhSa0xKa09VUkVpU0NFa1dJY2tTbXVwYjhlS3Z0dUQ3enp3SWFRZ2Y1UHpKcXpoMTZDS2E2bHRSWDlQczZiRWdDQUtpNHlLUW1CS0wyVXV5NGJBNW9UTm92WGRXQVFHK2I2SnJLaHA2UFdkOFVqUUE0UDAzRHNEbGRBMjZ6VUJud0ZGUlhJcy9QL0dPejIyTzdUdUhZL3Q2OW1MeDVVZC9laGlBdTlmRjFsZjM0b2JiRjJMZThpayt0LzN3cmM5eC9NQjVxSXFLdWRkT3dkSTFNMkNPOWc0MzdGWUhUaDh1d093bDJUQ2E5VDJPY2VyUVJjVEVtNUdRSEFPcnhYc29qRTZ2R1ZBNDBSRnd1RndLSkZuRXFsdm1JV3Y2QkZTVTFETGNJQW9RQmh4QnBwUTlPSWlJaUNnRVJPdmNmMTl0QWlaSEI3WXRBMkV5RzN6MkpuRFluUURRYjdqUjBtaUJ0YzBPdTlVQkFHaXFiMFZOUlFNRVVVQkRYUXRpRXlJeGJud3NqdTQ5aDlzZldJVnI1azZFck9uNVQvVURINS9DeC84NDVGbCs3NVhkZU8rVjNaN2xOWGNzd3RLMU0vR0hINy9WYTFzNndvVHZQL09WWHJmNXlTUFBZOG1hbVZoNzU2SStQMWRDY2pTKy91TzdQTXVLb3VJdnY5bUttSVJJM1A3bFZYM3UyMTNwbFdxOCt2c2RjTmlkeUptVkRnQ3d0ZGxSZktrU2hlZkxjUDdrVlFCQVFYNHhWdDg2SDdPV1pFR25kNGMrNzd5NEN3dFdYb01KazhmaEo0ODg3emxtN3A2enlOMXoxdXV6TjlXM291Qk1DVlJGeGY5KysrVWU3WGp3djI3RCtJbUpucTlEZjN4OXJiZTl0ZzgzM3JVRWk2K2ZQcUJqL096UkYzcDliOXI4U2RqMDBQWDlIb09JR0hBRW5hNDlPRGlEQ2hFUkVRV3JlVW51di9OcnhuN0E4ZlFQM2tSOWRWT2YyL1IxRTd2bXprV29LcXZIeVlNWFBPdTJ2cm9YZ1B1R08zdEdHZ0NncXF3ZVIvZWVRM1NjMldlNEFRQnpsdVlnZTBZYUZKZUNQLzdzSDFoNzV5Smt0ZS8vL00vZmhTaDE5aHk0NVorV1krNjFuYjBnanUwNzV6bXZ2MGl5NU9rUkFnQW5EMTVBVzZzTkcrNmQ0YlcrUDFjdmxPTzFaejVBNXJRSm5yb1lGL09LOGJjL2ZBaFZWUkVaWTBKVWJBVHFxaHJ4NkkvdWd0Q2xnNFNxcWpoenJCQVRjMUl3WWZJNEFNQzE2MlpqNnB3TXp6Wm5qMS9Cdmc5T0FBQU9mbklhQnBNT1gvNjNtNzE2V3JRMFd2RHliN2REa3J6RHFsVTN6OE8wK1pONnRObHVkZUQ1WDd5TE83NXlIWkxUNG51OEh4SHBEc1M2QmtCZDFkYzA0L1UvZkFDb3dQaUppYmp0U3l0OWJ0Y1I0aEJSL3hod0JCRlZCY3BZWkpTSWlJaENRR29Fc0dJODhISStzR0pDWjQrT3NlaWZIOXZRWXloSFRVVURQdGw4R0szTlZsZ3ROdWlOT2lTbXhPQzZXK2Q3Ym13N21Nd0dHRXc2YlB6U1NsZ3Rkdnp2dDEvR2ZkOWNoOHhwRXdiZEZvTkpCNE5KNStrNUVoVWI0UWtTVktnOTZuU01KcGRUd1o0ZEp4QVRiMFppU3V5QWVpNEE3cEFuTmpFS1UyWm40TGI3VitKL3Z1SHV6WkE1YlFKdSt1SXlUSmljaE1TVUdKdy9lUlZ2L1BFamxCUldlb0lNVlFYT25iZ0NsMU5CMG9UT21pWlJzUkZJU1Uvd0xKZGRyUUhnRGpHTzdqdUxhOWZPUWtKS2pGYzdaRmtDNEE1dHVqSkZHbnlHTllyTFhSalVHS0h2TTh6cDdiMWRXM0poampLaHVhRVZUUTJ0c0xSWWtaYVoxT3R4aUtoL0REaUNTSTIxYzRyWVdEMm5pQ1VpSXFMZzl0Zzg0TUVQZ0IvdUE3NjdHRWcyOWI5UElNVEVkeFkrcXl5cHhjRlBUaU12dHhCenI4M0I3Q1haZVA3bjcrTFJIMjdDbGxmMzRMWGZmNERwQ3laaDdySXBHRDhwRVlJd01yVVlPZ0lYV2R2NUQwSlZBY1FBMW40NHRETVBkVldOdVAyQjZ4Q1hHTlZyendVQTJQL1JTWnc0Y0FGWjA5MGhqem5haUR1K2NwM1hOb0lBekZ2ZVdjeDAwcFJVSkUySXc0dS8ydExqZU5QblQvYlppNks3M0wxbkljc3lGbDAvdmNkN3J2YkFvbnNQanQ2SWtnaFpJNkhOWXZPc3E2MXN4Q2ViRCtPRzJ4Y2libHpQNHFZZEx1WVZveUMvQkt0dW5vdVAvbkVJSzIrYWkvZmZPSUN2UHI0eG9DRVZVYkRqTFhJUTZWcC9ZendMakJJUkVWR1FpOUlCUDdzV2VQSno0T0VQZ1RYcFFGWU1rQndCK08wV1R3RVNoL0ZRM09WVVVIcWxDcGZQbCtITXNjdW9LcXREOW93MGZQWHgyNUdZRXVNcDVtbU9OdUsrYjZ6RGxmTmwyUDMrY2J6NDZ5MHdHUFZJejBwQ2NsbzhscStmUGVDd1ExVlVOTlczb3JHdXhmTjNZMzBMRnF5OHh0TWJvS01IaDZaTHdLRzRGSWdEdkRuM3Q3cnFKdXplZmd3QU1HUGhaQWlDNExQbmdzUG14TGJYOStMVW9RSmN1MjQyVnQ4MnY4YzI0OGJIUWRaSVBkWnJkREsrK3ZnZGFLeHJodFBoRG5nRVFZREJwSU14b21jaFVWOVczalFQMCtaT3dyNFBUbUxTbEJSTW5KTHFlYTlqcXRidTU5NysrajVzZjMyZjE3cDFkeS9Cb3RYVFlURHAwZHJVT1pYdDRjL3ljZUYwRWRaL1lXbXZiV2hydFdMclgvZGd4WVk1TUxYUDRqSnJjUlkrL3pRUGUzZWN3TXFiNWc3b3N4QlJUd3c0Z2dqcmJ4QVJFVkdvbVJvSFBIY2o4TUpwNEtQTHdOWkwvajIrU1FMK2RPZlE5N2RhYkhqMTl6dWcxV2t3YmQ0azNQWHc5WWhQaW9iRDVzVDJ2KzFIem93MExGOC94N045Ums0S01uSlNVRi9kaEx6Y1M3aDB0aFMxbFEwOXdvMnlLOVdvTG05QThvUTRYRHBiaXNhNkZ0UldOUUlBL3ZMYmJVRDc3SzJpSkNJeTJsMS93dFplb0JRQTJ0cG4vdERwTlo1MWlxSU11UGVCUHltS2duZGUzQVc3emQyKzNvS2N1dW9tdlA3TUI3QzBXSEhQbzJ1Uk16Tzl4elpPaHhPYkhsb05wOFBWNTB3d0hWUlY5Zm1aVzV2YXZQYnZDQ0VFd1Qxa3BPeHFOWTdzUG9PSC8zdWpwNmRGeDVDVGpvS3hIY3MzM0w3UVUvUVVBSjc5NmR1ZVlNa2NaVVJUZmF2bkhNZjJuY2VzUlZrOXBxenRiQy93emt1ZndSUnB3SkkxTTVCM3BORGRMbEhBemZkZGkxZCt0eDBaMmNsSXowcnU5N01UVVU4TU9JSUllM0FRRVJGUktETEl3RGZtQUYrZENWeHBBdG9jL2U4ellNcndkamRGR3ZESTkrNUFURUtrMTQzN3ppMUhjT3J6aTFpNlppWXlwL2VzcFJHVEVJbmw2K2Q0d28rQ3ZHSVVuaTlEVVVFRkFHRFh0cU9ZbUpNS1VSUnc2VXdKb21JakVKc1FpYklyMVZoOTZ3Sk1tcEtDcU5nSW1DS044SlVYTkRlNGI2ck5VZTRlQUIwMzQ0SG93Ykg5OWYwb3ZWeUYrS1RvUGtPSmtzSXExRlkyNGwrZnZCZFJzYjZmMXBWZHJjRkx2OTQ2cVBQZjlxV1ZtTDBrMjJ2ZFo5dU80ck50UjMxdUw0Z0NOajEwUFo3NytXYjg3ZGtQOGZCL2I0VE9vSVhUMmQ2RG83MEdoOTNtN2lVVG14amw2WTJpS0FwVVJmVUVITkZ4RVo1Z2F1ZVdYQUFxVnQweXI5ZTJmcnI1TUs2Y0w4ZFh2OXR6S0VwYVpoSVdycHFHdnovM0NSNzZ6OXNRa3hBNXFLOERFVEhnQ0Nyc3dVRkVSRVNoVENzQjJUSDliemNZVGlkUVBjeGovUDZIZisvMXZhZS8vMGEvKzg5YlBoVVZ4VFd3dHRreFlmSTRsRjZ1d2hlK3RnWlRabWNBQUJhdGR0ZURxQ3FyUjk2UlMwalBTa0pxK3pTbHZha3ViNEJHS3lNaXl0MVRvR1BJUnZjQ21TUHQ4dmt5SE50M0R0UG1UMExPekhTODgrSXViSHR0SDQ3dVBkdnJQcjk3L0c4OTFuVk1YZHZoc1NmdVFYUmM1eE85dGxZYm11cGJNRzU4bk5kMnZSVXl2ZW1MMTJMK2lzNzZIYmw3em5vTk16R1lkTGpyb2V2eHdpKzM0TjJYZCtNTGo2engxRFhwK0JwYVd0eTlQcm9XamJWYjNhR0h0cjNuVEh4U05FNGN2SUNpZ2dvYzMzOGVLemJNNmJYM3hwSFB6bUQvUnlkeCt3T3JlaFE0N2JENnRnVzRXbENCdno2OUExLys5czI5SG91SWZHUEFFVVM2OXVEZ0RDcEVSRVJFbzZOcnNjeldwamE4OW9jUE1IVjJodGZRbEE0SFBqcUYwMGNLY1ArLzNnU0R5VDAxak1Hb2d5UkwwQnUxc0Zyc09ISGdnczhhRTMyeFdlMWUwNFdXWEs1RVltcXNwM2VIMDNOelBybzlPQ2JtcEdEOVBVdXhZTVUxeUQvbUhtNXgzUzN6c05oSEVjOExwNHJ3OFR1SCtpdysycHR6SjY5Z3kxLzM0RWQvZkxqL2pRY29KU01CYXpjdGdrWXJRMVU3UTZLTzcwMWQrOVRBWFlNV205VTlORWpmL3IxSXlVakFudmVQNCsvUGZZSzRjVkZZdm42MnozT2RPSEFCNzcrNUg4dld6c0xNUlZtOXRrbldTUGppb3pmaStWKzhpeGQvdFFYM2ZYTWRFcEw5blBvUmhUQUdIRUZDVllHeTFzNWw5dUFnSWlJaUdoMGR3eE5jVGdWYlg5MExwOTJGdE13a0dFdzZtTXlkVC9kUEhyeUFFd2N2NE1hN0ZudW1NZldYM3ozK0JxN2Z1QUR6VjB5Rm9paTRmSzRNYzVibWVON3ZLRG9xajNJUERnQll1R3FhMTdJcDBnQlR0Nmx5Z2M2cFd2dWFVclUzZHFzRFdxMm0vdzBIcWFQM0RBQTRIRTVJc3VRWmlsUmVWQXVEU1E5enROR3pUVXQ3TFkrTzhDbzlNd21DSU1EVzVzRDlqMjN3OVA0NHZDc2ZVYkVSeUptVmp0emRaN0Q5amYyWXRTZ0xTMjZZNFRXTXA2WFJBZ0NvcldpRTBHVUduSC82MW5xOC9OdnRlT0dYVzNEYi9Tc3hkVTZHM3o4N1VTaGl3QkVrcXRzQWU1Y3BZZzM4emhFUkVSR05NaFZMMTh6RWhhUWk3TjUyRE50ZTM0ZlVqRVRrekV4SGMyTXJqbngyQnRldW0rMTEwK3dQVG9jTFZvc05xdUt1UEZxUVh3SkxpOVdyOEtVbjRPalNNOFJxc1hzS1lIWXNCNnVxc25wb3RESXFpbXVSTkNHdS94Mkd3RzUxZU0xS2MrbE1DZEt6a3REYTNJYm1CZ3YwQmkyTzdUc0hXU01qTmpFU3FxSml4NXNIb2FvcTlFYXRWMCtQL0tPRmlJd3hJVEUxRmgrOWN3alQ1azNDYmZldnhJZHZmNDVETy9ONm5QdlpuNzd0dGZ5alB6Mk1CLy9qVnZ6MXFmZFJYbFREZ0lOb2dIaWJIQ1M4aHFld3dDZ1JFUkhScUpOa0NUbXowcEV6S3gycUNwdzlmaGs3M2p5QW5lOGRBZUNlc3RWdWMrRHkrV1F3dTFRQUFDQUFTVVJCVkRLa1p5WDFLQ0xabjQ3bjkwcDdrTkdodnNZOVZDSTIwVjEwY3YrSEp4R2ZGTzNWUzZTK2ZUaUYzcWp6clB2NG5VUDQrSjFEUHM5VmVMYlVNeTFxYnhwcW1sR1FYOXpyKzVuVGVoWlhIUzZUMllBWkN6T2gxWFgyMXJoMHBnUW5QNzhJalZiR241OTRCNG1wc1ppMU9Bc3pGMlppeHNKTXhQb294dWxyYXRmK05OYTFRRzkwRHoycHIyN0MxWUp5YlB6U0tyUTBXdkRuSjk0QjRBNlExbTVhREpkTHdUOWUySVZ6SjY5ZzZacVpPTFFyRCsvOWRRODJQYmdhQUZCWlVvZWNtZW1JaVRmamE0L2ZnZGlFU0FpaWdIVjNMOEc2dTVkNHpubnFVQUUydjdRTFAzajJ3UjQvTDlIeFpqenkvVHVoMGZHV2pXaWdlTFVFaVpJdUJVWlpmNE9JaUlobzlMUTJ0OEhTYkVWVFF5dHFLeHRSV1ZxSDRzSktWSmZWSXpyT2pCdHVYNGlNN0dTY08za1YrVWNMY1hoWFB2UkdIWEptcG1IcW5JbkltajRCTFUxdGNMa1VGRitxQkFDdmVob2R6TkZHaUtLSXZUdU9vN21oRllJb1FGVlVITnQvSHBJc0lqVWpFYWNPRmFDb29BSWJ2N3dLUlFVVnVIeSt6Tk96UUt2WElMNTl5bE1BMkhEUE1zeGEwbG52NGVUQmkzai9qZjBBZ0RmKzlCRWM3Yk9FOU9iczhjczRlL3h5cis5M0x3enFTMU45SzJSWmdzNmdRWFY1dlZjUENWL2l4a1hoanE5Y2g5Ym1OdVRuRnVMVW9ZdTRjTG9JVTJabllOTkQxNlA0VWdXTzdUK1BYVnR5OGVubUk4aWVtUWFiMVFGVlZiMW11VmwxOHp4TW16L0pzNXlmVytnMXE4cnB3d1dlNDhhUGkwSlRnd1dIZCtValBkczlQZXVuN3g2QjBhVEh0SGtUSVd0a2ZQZXBMOE5oZDBKdjBLS2xxUTNQUGJFWlRRMnR1T09CNnpCallTWVNVbUt3NVpVOWVLSDJ2ZllwZmUxSXowcnlmS2FoWXJoQk5EaThZb0pFR1FNT0lpSWlvb0I0NWJmYlVWVldEOERkd3lCcFFoeW16NXVFeWZkUFFFcDZncWZRWityRVJGeS9jUUhLaTJxUWwzc0plVWN1NGNxRmNtUk4vd0krMzVtSGd4K2ZBZ0NNUzQxRmFrWkNqL1BvalRxcy84SVNmTGI5R041NWNaZDdwUUJFeFVUZzFuOWVDYjFSaTRPZm5NS0V5ZU13YzFFV2lpNldZL2UyWTFCVkZUcTlGaHUrc05SckZoVkpGcjE2UW5RdFFQcHZUOTRMMWJ1anlJall1K000Y3ZlYzlYeVc1ZXQ4RitGVUZSVmJYOTJMdXVvbTFGVTFvcm5SQWtFUWtKYVpoTHUrZWdPdW1Uc1JBSkNSazRLTW5CUllMY3R3ZlA4NUhONTlCcTgvOHdIU01wUHd3SGR1OFJ6UEZHbndxdlhSdlNaSVpJd0plVWZjMzZNT3FSTVRzZWFPUlFEY3M2UmNkK3Q4eUJyMzdaSldwL0Y4TFNOalRNaVpuWUZaaTdNd0xqVVdBREI3U1RZaW8wMzQ5TDBqS01ndndleWwyZjNPaEVORS9pZW82bWo4YXFQaCt1RSs0RUJaKyt1bHdJcnhnVzBQRVJFUlVUQndPcDJvbGs4TzZ4aTFsWTF3T2wySWpvMkF6dEN6NTBWdlZCVm9iYklnSXNxSWxrWUw2bXVhSWNraWtzYkhRWlNHTnR0SmZYVVRSRWxFVkd6bkV5OVZVYjBLVkFhSzNlWkFTMU9iMTVBUnA4TUpXNXNEaXFKQXE5ZjQ3TG5TNGZOUFQ2T2l1QmF4aVZFWU56NFdFeWFOZ3pGQzMrYzVWVlhGaGRORlVCWFZNKzF1UTIwempDYTlaeXJYM2lndUJYYWJFeTZYQ3hxTjdMVzl5K21DS0VrUVJ2akwybERUaktKTGxaaXhNSE5FenRWV0dJT1ltQmlZeldiSU1wOXRVK2hqd0JFa0h2d0F1T29lV29rL3J3VW1ENzc0TkJFUkVWSFk4VWZBUVJTc0dIQlF1Qm5kaWJKcFNGUUFsWmJPNVdSVHdKcENSRVJFUkVSRU5DWXg0QWdDTFhiQTJsNER5cVFCalA2ZkFweUlpSWlJaUlnb3FESGdDQUpWWFhwdkpCb0QxdzRpSWlLaW9LUUd2ajRGMFdoVEZVQVFCSy9aWlloQ0hRT09JTUNBZzRpSWlHam9SSVhkWHluOEtIYUJBUWVGSFFZY1FZQUJCeEVSRWRIUUNJSUEyV1VPZERPSVJwMjlXWUlrU1JCRmtTRUhoWTJnbjBYRjRyTGp2WklqT0Z4YmdBcHJBNnd1UjZDYlJGM29KUTJTOU5GWUdKZUoyOFl2Z0ZFYStOUnFSRVJFUk1PbEtBcXNOZ3NhdFFXQTVBcDBjNGhHaGNzT3RCVkZJTkljRGJQWkRMMWVEMUhrczIwS2ZVRWRjSnhzdUlvL1hQZ1ExYmFtUURlRkJpQkJGNG12WjkrSVdkSHBnVzRLRVJFUmhRbFZWZUYwT3RGa3E0WTlvanpRelNFYUZjMVhkZEFMa1lpTWpJVEpaSUlzeSt6RlFXRWhhQU9Pa3cxWDhlUFRid1c2R1RRRVA1bHhOMlpHcHdXNkdVUkVSQlFtRkVXQnpXWkRzNzBHVGxNTkJGa0pkSk9JUm9UTERsaktkZEFvSnBqTlpwaE1KdWgwT3ZiZW9MQVJsRC9wRnBjZGY3andZYUNiUVVQMHpJVVBZSEhaQTkwTUlpSWlDaE9pS0VLcjFTSkNFd2R0WXlwY2pVWW9OaEVxY3c0S0Fhb0N1S3dDMnFwbHRCVkZRQzlFd213MncyZzBRcXZWTXR5Z3NDSUh1Z0ZEOFY3SkVRNUxDV0xWdGlhOFYzSUU5Nll2QzNSVGlJaUlLRXlJb2dpZFR1Y3VPbXJUd3RaZ2c5MXVoOHZsZ3FxcUNOSk96VVNlbVZJMGtnU1RXUXVkVGdlZFRzZHdnOEpTVUFZY2gyc0xBdDBFR3FiRHRRVU1PSWlJaUdqVUNJTGdDVGtrU1lKV3E0WEw1ZklFSEVUQlRCQUVTSko3MWhSWmxqMDFOMWgzZzhKTlVBWWNGZGFHUURlQmhvbmZReUlpSWhwdG5pZmRHZzFrV1diUERRb3BIVC9mRERZb25BVmx3TUdwWUlNZnY0ZEVSRVFVS0x3QkpDSUtUUnlVUlVSRVJFUkVSRVJCandFSEVSRVJFUkVSRVFVOUJoeEVSRVJFUkVSRUZQUVljQkFSRVJFUkVSRlIwR1BBUVVSRVJFUkVSRVJCandFSEVSRVJFUkVSRVFVOUJoeEVSRVJFUkVSRUZQUVljQkFSRVJFUkVSRlIwR1BBUVVSRVJFUkVSRVJCandFSEVSRVJFUkVSRVFVOUJoeEVSRVJFUkVSRUZQUVljQkFSRVJFUkVSRlIwR1BBUVVSRVJFUkVSRVJCandFSEVSRVJFUkVSRVFVOUJoeEVSRVJFUkVSRUZQUVljQkFSRVJFUkVSRlIwR1BBUVVSRVJFUkVSRVJCandFSEVSRVJFUkVSRVFVOUJoeEVSRVJFUkVSRUZQUVljQkFSRVJFUkVSRlIwR1BBTVVqWjVtU1lOWVpBTjhOREoycXdjZndDYUVXNTMyMnp6Y25JTmljank1dzhDaTBqSWlJaUlpSWlHajM5M3hXVGgxN1M0S2N6NzRaVzFPQnFheldldmZnUkxqYVhCN1JOLzVTeEhEZW56c1dHbERsNHFmQXpIS3k1ME91Mi96djdQZ0NBUTNIaDd2Mi9IYTBtRWhFUkVSRVJFWTA0Qmh5RHNDUXVHenBSQXdCSU04YWowdG9ZMFBaTWpVekZUYWx6QUFBSnVrZ2s2YVA5ZG15OTFOa3o1SlhMZS94MlhDSWlJaUlpSXFLUndJQmpFTllrei9TOHptOHNScFBERXJDMm1EVUdQSmF6QVFJRUFFQmVZekhlTFRreTdPUHFKUTNXSnMzQ0hSTVdJa3BqZEIrN29Sakg2aThQKzloRVJFUkVSRVJFSTRVQnh3Q2xtZUl4TlRMVnM3eS81bnpBMmlJSkl2NXI2cTBZcDQ4Q0FMUTRyWGo2L0E2b1VJZDh6RWlORWV1U1orSG1sTGs5YW94OElYMHBqdGRmSHNiUmlZaUlpSWlJaUVaVzJBY2NtNWQvWjBqN1BaSzVCbzlrcnZGemE5eis0L2lyS0dpcDZQWDlmOGxhZzJsUkV3QUFpcXJpMTJlM290cldOS1J6WlVZa1lYM0tiQ3hQbUFxTktIbTlWOUJTZ2ZkS2NuR2c1anpERFNJaUlpSWlJaHJUd2o3Z0NEYjNUMXlCNjhmTjhDeS9jbVUzVGpaY0hkUXhCQUc0SlhVZXJoODNBK21tZUsvM1ZBREg2Z3J4YnNrUjVEVVcrNlBKUkVSRVJFUkVSQ011N0FPTzByYTZmcmN4U1hwRWE0MmU1VXBySTV5cWE4VGFaRmVjUHRjL05IazFia3FaNjdYdXZaTGNBUjB6UXRaN1hzdUNoSzlNdXM3ci9WYW5EYnVyem1CSCtRbVVXR3E5M2pQSk9yUzU3RkJVOXVNZ0lpSWlJaUtpc1Nuc0E0NXY1TDdZN3phUFQ3c2RDMkluQXdCcWJNMzRldTRMY0tuS1NEZk5ReFFFUEpLNUJtdVNadmEvY1RzQkFpYWJ4MkZ1ekVUTWk1MkVMSE9TeiszT05wWGk0L0pUMkY5enZ0ZGc1ZHFFS2JncmJRbDJWK1pqWjJYK2dFSWhJaUlpSWlJaW90RVU5Z0ZIZnpKTUNaNXdBd0RlTHpzK3F1R0dXV1BBZDZiY2dwblJhWDF1SndvQ0pwbkc0WnFvOFpnV05RSFhSS1Y2OWRyb1NnV3d0ZlFvUHE0NDFhTzNoaTlSR2lQaXRCRzRZOElpaUlLSWx5L3ZIc3BISVNJaUlpSWlJaG94RERqNmNWZmFFczlycTh1Qmp5dE9qZHE1TTB3SitPNDFHNUhZUGxzS0FIeGNjUXJUb3lZZzJSRGp0ZTNOS2ZQd3dLUlZ2UjdMcGppZ0V6VUFBS2Zpd2t1RnV3YmNqamlkMmZPNnd0b3c0UDJJaUlpSWlJaUlSb3NZNkFhTVplT05jVmdTbisxWi9xd3FIeTFPNjZpZC95dVRydk1LTnphWEhNYXpGeitDNG1OT2s0OHJUcUhWYWZOYVYyOXZ4Y2NWcC9Gay9tYmNmL0FQbnZXaUlFQVlSRHZHZFdsRGVWdjlJUFlrSWlJaUlpSWlHaDNzd2RHSGY4cFk3Z2tDRkZYRjF0S2prQVFSYjEvNzdSRTUzKzE3ZisyMS9GTGhaL2pOM0grR29xcDRvWEFYZHBRZDczWGZOcGNkVzB1UFlucjBCQnl2djRMamRaZHhwYlhLS3dweEtFNW9SQm1TSUNMWkVJT3lBWVFWQmttTEhIT0taN2xvQUVOYWlJaUlpSWlJaUVZYkE0NWV6SW1aaUVWeG1aN2wzVlZuVU5aV0Qwa1l2VTR2bDF1cnNMWDBLSTdWWFI3UVZMQnZGaDNBbTBXOXYxOXBiY1I0WXh3QTROR3N0ZmhUd1Njb2E2dnpPVHVLTEVpWVlJekRseWF0aEY1eUQyMnBzRGFnd2Q0NnRBOURSRVJFUkVSRU5JSVljUGlnRVNVOFBQbDZ6N0pMVmZCRzBRRUFnQXJWTDdPSXhHbk5udUNnTHk4VmZqYnNjM1g0dlBZaU5yVUhITk9pSnVEMzh4NFkxUDZmVnVUNXJTMUVSRVJFUkVSRS9zU0F3NGVONHhjZzJSRHRXZjZvNGhTcXJJMEEzRU5WQmpLMWJHOEVDTGdyYlRHK2tMYlVzODZodVBDM3EvdUgzdUFCK2tmeEljeU5tWWhKRWVNR3ZlL2gya3ZZWEhKNEJGcEZSRVJFUkVSRU5Id01PTHBKTThaajA0VEZubVduNnNKYlJRZjljdXhrUXpTK2xiMGVVeUpUUGVzS21pdncxSVVkQTVxdWRiaXNMZ2UrZS9KdldKTTBFM05qSnlKV0d3R05LUG5jVmxWVk5EcmFVR1ZyeEw2cWN6aGVmOWxIYVZNaUlpSWlJaUtpc1lFQlJ4ZGFVY2EvVDcwWldySHp5OUxtdEtOK21IVW5SRUhBelNsejhjV01henVuYWxWZGVQUHFBYnhUY3RobkRZeStuS2kvZ3FMV21pRzF4YTQ0c2Izc0dMYVhIUnZTL2tSRVJFUkVSRVJqRVFPT0xoNmF2QnBweG5pL0huTnl4RGc4a3JVR21SRkpublg1alNYNGM4SEhLQjVpcjQzL2QybW52NXBIUkVSRVJFUkVGQklZY0xSYmxwQ0ROVWt6L1hyTWh5YXZ4b2FVT1JEYUo1dHRkclRoNWN0N3NMUHk5SkNIZTJ4ZS9oMy9OYkFmaXFyaXpuMi9HYlh6RVJFUkVSRVJFUTBWQXc0QVdlWmtmRE43bldkWkJkb2ppZUZaa1REVkUyN3Nxc3pIWHk1L2hpWkhteCtPVEVSRVJFUTBNbFJWOWZwRHdVRVFCSzgvUk9FbzdBT09aRU0wdmovdGRrOXREQUI0L2NvKzNKZHhyVi9QOC9TRkhYNDluZ3FnekEvVDFmcVNhb2dka2VNU0VSRVIwZGlscWlvY2lvTENWZ3VxSFE2MEtRcVVRRGVLK2lVQzBBc0M0aVFKYVRvdGRMSU1XWllaZEZCWUN1dUFJMUpqeEErbmIwS2t4dWhadDZzcUgyOFhmOTRqNEJqdTBKREI3UDlFL21iazFsM3FjeHVuNGhyV2RMVjlHYzFoTUVSRVJFUVVlS3Fxb3NabVIxNUxDMnpzdFJGVUZBQVdWWVhGNlVTRnc0Rk1XVWFpUVErdFZndFJGQmx5VUZnSjY0QmpmdXdrSk9talBjdW5HNHJ3N0lXUEF0Z2kvMXViTkJPQ0lFQlZWWHhVY1NyUXpTRWlJaUtpTWFqR1pzZlI1dVpBTjRPR3lTRUlPT3R5d2RYU2lpU1RDcDFPQjBtU0F0MHNvbEVUMWdISHpzbzhMSTdQd29MWXlUamJWSW9uejJ5R1UzWDUzTFowQ01OQmt2VXhFTnNUMDhIc2IzWFpCMzJ1M3Z4TDFsb0FnQW9HSEVSRVJFVFVrOTNsUWw1TFM2Q2JRWDVVcUNnd1dTd1FCQUU2blE2aUtBYTZTVVNqSXF3RERnRDQ0OFdQSUdXdnc2L1Bib1hWNWVoMXU2RU1CM2xsOGRkaDFoaUd2UDl3Q1Y2bFV0azFqWWlJaUlpOHFhcUt5NVkyRGtzSk1VNVJSTEhkZ1V6Wnhub2NGRmJDUHVDb3Q3ZmlaM24vQ0hRelJvUk82dnoyOHRjWkVSRVJFWFducWlxcTdQN3JQVXhqUjVNb3dtYXpRYXZWUXBJa0Jod1VGdGhYS1lTWlpVT2dtMEJFUkVSRVk1aXFxbWhUT0ZkS0tIS0lJdXgyTzF3dUY2ZjdwYkRCZ0NPRUplcWpBdDBFSWlJaUlockRWRlhsVkxBaFNoVUV1Rnd1S0lyQ2dJUENCZ09PRUpabFR2SmFuaE9UQVVuZ3Q1eUlpSWlJS0J5b3FzcHdnOEpLMk5mZ0NGV3lJR0gxdU9sZTYzNDRmUk9hSEJic3I3bUF2VlZuY2E2cEZQeDFSMFJFUkVRVW1oaHdVTGhod0JGa0d1d1dBSUJEZGZhNmpRQUJYOHU4QVJPTWNUM2VpOVFZc1Q1NU50WW56MGFOclJuN3FzOWhiL1U1RkxaVTlqaUhpeDBXaVlpSWlJaUlLRWd3NEFneUR4eDZ0cy8zay9UUitGcm1EWmdkaytGWlYycXB3OWF5bzFpWmVBMm1SS1o2WmxTSjE1bXhjZndDYkJ5L0FPVnQ5ZmlzNmd3K3F6clQ3em1JaUlpSWlJaUl4aG9HSENORUVrUVlaUjBBUUIyRmdTQlo1bVNzVFpxSlZlT3VnU3hJbnZVTmRndis5K3g3S0xiVTRzUHlrMGpRUldKRjRsUmNsemdOcWNaWXozYkpoaGpjbTc0TTk2UXZRMzVqTVhaVjV1TkF6WGxZWFk0UmJ6c1JFUkVSaFNaVlZhRzRYSkRrc1hIYk1kYmEwOEhXMm9xMmhnWkVwNllHdWlsRVFZMFZKNGRwY1h3V3BrU21JdGtRalFoWkQxRVFZSkMwK0dMNk1rOUJ6MFo3bTkvUG0yeUl4b3JFcVhna2N3MmVYL2cxL0hMMmZiZ2hhWVpYdUhHeHVSei9kZkkxRkZ0cVBldXFiVTM0Ui9FaGZPUG9pL2l2RTYvaG80cFRzRGh0bnZjRkFOT2pKdUNiMmV2dzBxSkg4YTNzOVpnUm5RYk9tazFFUkVSRS9Tbkx6MGY1MmJPZTVmSXpaN0QxSno5R1cxTlR2L3MyVlZZaTc4TVBBQjgxSTk3NzBROVJlT2h6cjNYdi91RDd1SHprOElpMXB5KzcvdkFNTGgwODJPOTJxcUxnNk50dm9lVFV5YjdiZVNZZm4vM3BqOE5xRXhHeEI4ZXczWit4QXNtR21ENjN5V3NzR3RLeEJRQkw0ck1SbzQxQXJOYUVSSDBVVWd3eFNEYkV3Q0JwZTkydjB0cUlkNG9QNGVPSzAzMzJIcm5RWEk0THplWDRmNWQyWWxsOE50WW16OExVeU03VVdDOXBjTjI0YWJodTNEUlUyNXJ3ZitlMjQxeFQ2WkErQ3hFUkVSR0Z2dndQUDBSc2VocVNwMDRkOUw0T2F4c3VIVGdBcmNHSTdCVXJBdDZldmpSV1ZNRGEzTnp2ZG9JZ1FCOFppZHkzM2tKemRUV21YbitEWDl0QlJONFljQXhUU1Z0ZG53RkhxOU9HTjRvT0RPbllLb0NsOFRsWWxwRFQ3N1pXbHdQSDZndXhwK29zanRSZGdqS0lhc2tPeGVtcHY1RnFqTVhhcEpsWVBXNDZJbVM5WjVzSVdZOWlTODFRUGdZUkVSRVJoWUhxd2t0b3JhL0Q3STBiaDdSL1hIb0dwbHkzR21jLy9RUUpreWNqWnBqRE5ZYmJIc0RkUzJUS2Rhc3haZlhxQVcxL2J1ZE9uTnUxRXh0LzlqL3VGWUtBYVd0dmhONGNpZE03M29jb3k4aFp1V3JJN1NHaXZqSGc2RVd0dlFVQTBPS3c5cm5kc2JyTDBJc2F5S0lFV1JBaENSSUV3UjA0RkRSWFlGdlpNVlJaRzRmY2p0ZXU3c09TK0d5SWd2Y2drUWE3QlZkYXEzQ3VxUXhubWtwd3Jxa01EcVgzbVZVR3F0UlNoNWNLUDhPclYvWmhlY0lVckUrZWpVeHpFajRxUDRYV0xrTlppSWlJaUlpNnVyaDNId0JnLzBzdjluanZ3MS85MHVjK0UyYk53cnhOZDNtV3MxZXNRUG5aTTZnOGZ4N21oQVJzKzlsUFBlK2QycllOcDdadDg5ci81Sll0T0xsbEN3RGdwdTk5SHhwOTV3TTZmN1RIWHlZdldRSmpWQlFTSms4RzRBNU9mT20rWHFQWDQ2YnYrZDZXaUhwaXdOR0xodzc5YVVEYmZWQitBaCtVbnhpeGRwUzMxZVBGd2wwd1NGclUySnBRWld0Q2lhVVdUUTcvMS9Yb3lxRTRzYk15RHpzcjh6QTVZcHduOENFaUlpSWk2cTY2OEJLcUNpNWkzcVpOaUU3cDdIbFJWVkNBMCs5dng3VVBQZ2lkS2FMSGZsMERDUUFRUkJITEgzb1lra1lEcUNxdS85WmpBSUNkdjM4YTJTdFhZZnpNbVo1dFAzMzZLVXhadlJxcDAyY0FBR1NkenUvdEdTNWJheXNzOWZXSUdUOGV5ZGRjNDFuZjhiazZsT2FkeHJtZE8zdXNGMFNXVENRYURBWWNRV0I3MmJHQW52OVNTMlZBejA5RVJFUkVZNWZMNGNDcGJkc1FQM0VTSnN5YTdmVmVjMVVWQU1BVUd3ZERaT1NBamlkcE5PNFhnZ0J6UW9KbnZTNGl3bXU1dDNYK2JzOXdYTml6RzVjUEhjS01EUnN3Y2VFaXozcGZuOFBYZWlJYUhBWWNSRVJFUkVRMFpIWEZSYkEyTjJQUkYrOGI4akV1SFRpQTB6dmU5eXg3YWxpMFV3RUlBNXpXengvdDhaZHBhMitFbzgyS2sxdTNvckc4SExOdXVaVzlNb2hHRUFNT0lpSWlJcUlnWUhjQlY1cUFOb2NmRDZvQWtJWjNpSVJKazdIMjIvOE9qY0V3NUdPa3pabUR4S3dzVkY2NGdMd1Bkbmk5cDZxcWUrcllBU1ljL21oUFYrZDJ1UXVIZG5keDd4NWMzTHVuejMxRlNjTGNPKzZBSVRJU3JYVjFFQWFhMGhEUmtBaXFPb2pwTnNhSTIvZitPdEJOSUQvWXZQdzdnVzRDRVJFUjBaalg1Z1JlT0ExOGVObjkycDlNa2hQL3NxSmhXTWZvcldEbVFFWEV4K09HeC80VkFGQnkraFJ5Ly81M2JQelovd3o2dUdsejVtRHVIWGY2dFQzTjFkVSt0L24wNmFlUU1YOCtKaTlkNXJYK1N1NFJYTW5OeFMwLytHR1BmVlJWaFNBSVEvNWNRNUhkM0lTWW1CaVl6V2JJTXA5dFUrampUemtSRVJFUjBSaDF0aFo0OG5PZzNnYXN6UUN5WW9Ba0UrQzNRUTRLVUQ3TVEzUXZqR2xyYWNhK0YxL0U3TnR1UTF4NkJnQ2dzYndNdVcrOWhVVmZ2QThSOGZGZTIwdTkzSGgzSExlaHRCUkgvL0UyRnQ1ekw4eUppWjczdXhjWjdTZ1E2cy8yOUZVVFEyTXc5bmgveHZvTm1MRitRNDl0TGZYMWNOcHNpRXhLNnRHK2duMzdjUFhZVVN5ODk0cyt6K2Z2d3FkRW9Zd0JCeEVSRVJIUkdOUm9BMzZ3RDBpSkFINjF5aDFzK0p2VENaVFhEKzhZM1cvS0hWYjNiSC9SeVNtZTkrd1dDd0RBR0IwOTRFS2FIZHVWNXAyR0tFbEl5c21CMkMwTThWVmsxRi90S2MzTHc5Ri92STNydi9VdG1HSmlCOVJtUzBNRFBubnFkNWgzNXlha1RwL3VXWDhsOXdnSzl1L0hoc2UvNTNXK3RzWUdsSncraGJRNWM1RFNNY3ZLSUliakVKRTNWcmdoSWlJaUlocURuanJxTHE3NXMydEhKdHdZS1ExbFpSQzZ6WUF5VkM2bkUxZU9ITUU0SCtIR1NMZEhWUlVvVHFjN2NCajRYbENjVHFpcTRyVzIvT3haSkdabVF0WnF2ZGFmM0xvVnNrNkg2ZTI5UGxycmF2SEowMCtodnJSMFVHMGxJamNHSEVSRVJFUkVZMHhwQzdDbkJQalNOQ0JLRitqV0RFN0p5Vk9JblpBR3Fkdk52QytWRnkvaThOOWVoNjIxMWVmN3A3ZHZnN1dsQlpuTGx2bDhmN1RiTXhUTlZWVm9ycTVHeXJScFh1dUxUeHhIeGZuem1IM3JiZEMyRjBRMVJzZEExbXB4OUsyL3crWHdaelZab3ZEQWdJT0lpSWlJYUl3NVd1SCtlMXA4Mzl1Tk5WZVBIVVZkY1JFeUZpd1kwUFoyaXdWbFo4NjRlMG9BYUNndEF3QzRIQTVjM0xjWFYzSnprYmwwS2VMUzBnUFNIbjhvemN1RElJcEltakxWczY2eHZCd250MjVGeHZ6NVNKN2F1VjRRUmN5OTQwNVlHaHFROThFSGZtc0RVYmhnRFE0aUlpSWlvakdtd2ViK096MHlzTzBZakN0SGp1RFU5bTFJbUR3WjQyZk44bjZ6dmFSRTl3a2NyYzFORUVRUmVyTVpSY2VQNDlLQi9kQkhSaUp2eHc1TVc3Y09vaVJqOHVMRlBzK1hQSFVxVERFeEk5WWVmeWs1ZlFyeEdSTTl2VFFxenA5SDdsdC9oeUJKaUo4MENjVW5qc05odGNIZVpvRzl0UlcyVmd0a25RNlhqeHhHNnZScGlKODR5Vzl0SVFwMUREaUlpSWlJaU1Zb09RajZXOWRjTHNTNW5idFFjK1V5RWpNenNmQ2VleUYwSzVLcGo0Z0FBQlRzMzRla25DbUFBTGpzZGx3K2ZCZ1I4ZkdvS3lyQ2lmZmV4ZFRyYjBCaVZoYjJ2ZmdDTEkwTm1MaGdJWnFxcWlCS0VrUlpnaWpKRUVRUnFxSmd4b2Fib0RpZGFLcXNoT0p5UVpKbG1CTVQvZEllUWV6OHduLzgyOS82L053WDkrN0J4YjE3K3Z6YU5KU1dvcVdtQnBNV0wvR3NrMlFaVHBzN3djcDk2eTNvakVab1RTYm9UQkhRUjBSQUYySEM1Q1ZMVUhMcUZJNXZmaGVydi9sTlNCck5BTDhiUk9HTkFRY1JFUkVSRVExSmZVa0o5ci8wRXJSR0kyYmRjZ3NtTGxqb2N3WVFVMndjY2xhdXdwWGNJeWcvZHc0QUlBZ0NqTkhSbUxGaEF4dzJHeEl6TTVHOVlnVWdDRmoxeUwvZzNLNmRPUDdldTdCYkxGQVZwY2N4dTh0YXZod3AxMHp6UzNzQUlDNHREZlB2dm50UVh3OTdxd1dudG0veldwYzBaUXFTcDB6eExDZE1ub3pydnY0TjZFd202RXdtcnpDbHEvaU1pVGk3ODFQWTI5cGdZTUJCTkNDQzJyMWZWaEM0ZmUrdkE5MEU4b1BOeTc4VDZDWVFFUkVSalVtdjVMdi9mREs0Kyt0QmN6cWQrS1MrWVZqSHFMMTZGZEVwS2NQdVplQzAyU0RyZkZkVVZkWDIyVWtVQllyTDFmbUdJSFNNTm9HazFVS1VKTCsxSnhSa056Y2hKaVlHWnJNWjhoQm5vU0VLSnZ3cEp5SWlJaUtpSVl0TEgxb0IwTzU2Q3pjQWQrK0tnUVlXL21vUEVRV2ZJQmpWUjBSRVJFUkVSRVRVTndZY1JFUkVSRVJFUkJUMEdIQVFFUkVSRVJFUlVkQUx5b0JETDdGZ1VMRGo5NUNJaUlob2JBaktHd0xxbDZDcUVBU2h4eFM1UktFc0tIK2ZKZW1qQTkwRUdpWitENG1JaUlqR0JqMXZnRU9TN0hJeDRLQ3dFNVFCeDhLNHpFQTNnWWFKMzBNaUlpS2l3Qk1FQVhHU0ZPaG0wQWd3Mkd5UUpBbWlLRExrb0xBUmxBSEhiZU1YSUVFWEdlaG0wQkFsNkNLeGNmeUNRRGVEaUlpSUtPd0pnb0EwblJZYVZRMTBVOGlQSkpjVHNRNDd0Rm90SkVsaXdFRmhJeWdERHFPa3hkZXpid3gwTTJpSXZwRzlEZ1pKRytobUVCRVJFWVU5UVJDZzEyaVFLY3VCYmdyNVVWeHpDNHc2SFhRNkhUUWFEUU1PQ2h0QkdYQUF3S3pvZFB4NHhsM3N5UkZFRW5TUitNbU11ekV6T2kzUVRTRWlJaUlpdUFNT1NaS1FhTkFqRzRDc0tJRnVFZzJENkhRaXNhRUJNYklFbzlFSW5VN0hIaHdVVm9JNnFwMFZuWTdmemZzeTNpczVnc08xQmFpd05zRHFjZ1M2V2RTRlh0SWdTUitOaFhHWnVHMzhBaGpaYzRPSWlJaG9UQkZGRVZxdEZra21GU2FMQmNWMkI1cEVFUTVSaE1vYjR6RlBVRlhJTGhjTU5odGlIWFlZZFRvWWpVWVlqVVpvdFZxSVl0QSsweVlhdEtBT09BRDNjSlY3MDVmaDN2UmxnVzZLMzcxK0Zuanh0UGU2bHpjQXFSRzk3N1A1SXZDSDQrN1hjUWJnbFEyQWpuV2ppSWlJaUtnUG9paENwOU5CRUFSa3lqYlliRGJZYlZhNFhDNm9xZ3FWTlRyR3JJNlpVaVJKZ3RZUUNWMzcwQlNHR3hTT2dqN2dDR1VtVGM5MU5aYStBNDZiSmdGL1B3ZFV0d0cxYmNCN0JjRGRPU1BYUmlJaUlpSUtmb0lnZUVJT1NaS2cxV3JoY3JrOEFRZU5iUjBCaHlSSmtHVVpzaXh6aWxnS1N3dzR4akJmQVVkMVc5LzdhQ1hndm11QTN4MTFMNzkyQnJneEE0alMrYjE1UkVSRVJCUkNPbTZJTlJvTlpGbG16NDBnMC9IOVk3QkI0WXdCeHhobTlOV0RvNStBQXdEV1QzSVBWYm5hQkxRNmdML2tBWS9OODMvN2lJaUlpQ2owOEFhWmlJSVZCMldOWVpFKzZuSFdXUHJmVHhLQVIyWjNMbThyQks0MCtxOWRSRVJFUkVSRVJHTU5BNDR4ek93ajRPaHZpRXFIQlVudVB3Q2dxc0N6SndCMk1DUWlJaUlpSXFKUXhZQmpEUFBWZzJPZ0FRZmc3c1VodHZjdVBGWUpIQ3J6VDd1SWlJaUlpSWlJeGhvR0hHT1lyeDRjQXhtaTBpRTlFcmg1Y3VmeUgwOEFkdGZ3MjBWRVJFUkVSRVEwMWpEZ0dNTmtFVEIwS3dOYmJ3V2N5c0NQOGFWcFFFUjdzZExTRnVDMXMvNXJIeEVSRVJFUkVkRll3WUJqak9zK1RFWEZ3R1pTNlJDbEE3NDZxM1A1amJNc09FcEVSRVJFUkVTaE1hZlFpUUFBSUFCSlJFRlVoOVBFam5GbUhWRFpiVmhLUlN1UVpCcjRNZFpQQkQ2NkF1VFZBQzRWK0w5YzRLblZBR2YvSWlJaUlxTHVWRlgxK2tNVUNqcW1QK1kweUtHTkFjY1k1NnZRYUhrck1Mdm42bDRKQXZEdCtjQlhQM0lQYnpsVDY1NDY5cGJKL2U5TFJFUkVST0ZCVlZVNEZBV0ZyUlpVT3h4b1V4UU1ZbVEwMFpna0F0QUxBdUlrQ1drNkxYU3lERm1XR1hTRUtBNVJHZU44RlJvdGF4bjhjZElpZ1M5TzdWeCsvaFJRTzRpaExrUkVSRVFVdWxSVlJZM05qdjMxRGJoaXM2R1Y0UWFGQ0FXQVJWVlI3SFRpY0VzcnlsdGFZYlBab0NnS2V5aUZJQVljWTV6UEhoeERDRGdBNE42cHdBU3orN1hGQWZ6dXFMdW1CeEVSRVJHRnR4cWJIVWVibTJIakRSK0ZNSWNnNEt6TDVSVnlVR2hod0RIRzlUWkVaU2cwSXZCdjh6dVhENVlCT3dxSGRpd2lJaUlpQ2cxMmx3dDVMVU44Z2tZVWhBb1ZCYzBXQyt4Mk8wT09FTU9BWTR5TDFQVmNOOVFlSEFBd013RzRNN3R6K1EvSDNkUEhFaEVSRVZINFVWVVZseTF0N0xsQlljVXBpaWkyTzJDejJlQnl1VGhVSllRdzRCamp1dGJna051L1cwMTJvTlV4OUdOK1pRYVFIdWwrYlhNQnZ6amtubDJGaUlpSWlNS0xxcXFvc3RzRDNReWlVZGNraXJEWmJIQTRIQXc0UWdnRGpqR3VhOENobFRwZkQ2Y1hoMDRDSGwvY0daaWNyUVZlT3pQMDR4RVJFUkZSY0ZKVkZXM3NvazloeUNHS3NOdnQ3TUVSWWhod2pIRmRhM0RJWFdZeEdtb2RqZzZUbzRFdlQrOWNmdldNTytnZ0lpSWlvdkNocWlwblM2R3dwQW9DWEM0WFoxTUpNUXc0eGpoZk5UaUE0UWNjQUhCM0RqQWp3ZjFhVVlFblB3ZGFoakgwaFlpSWlJaUlLRmlvcXNwd0k4UXc0QmpqdXZiZzZGb25ZemhEVkRxSUF2QmZDd0dqM0g3TVZ1Qi9Ed0c4eG9tSWlJaUlLTlF4NEFnOUREakd1SWd1QVlmVjFmbmFIejA0QUNESkJQejdnczdsZzJYQTM4NzU1OWhFUkVSRVJFUkVvNFVCeHhnbkNZQko0Mzd0NmpKQTBoODlPRHFzbk9BOWRleExlY0N4U3Y4ZG40aUlpSWlJaUdpa01lQUlBbDFuVWhIYUM0MVd0UHAzYXRlSFp3TFQ0OTJ2VlJWNDRuT2cydUsvNHhNUkVSRVJEWldxS0dOcUhMWEttV2RHbGEyMUZRMmxwWUZ1QmdVQkJoeEJvR3VoMGRqMjF5N1Z2d0dFTEFJL1dBTEU2TjNMalRiZ0p3Y0FCMzkzRTlIL1orKzh3Nk80enYzL21hM2FWUmVxZ0VTUkFOR3JLYVlZQXdZYkc1dGk0eFluamx0aU83YmptOXo3UzNGSllpZjNwbDNmT0xaeFM5enR4R0NEd1EzVGV4VkNTQ0FrZ1hvRDliYXJyZlA3WTZUVnJuWlZVVUZ3UHMrekR6dG56cHc1c3hMYU9kOTUzKzhyRUFnRUFrRW5zRnNzbUtxck92MXkyRHJ2YnYvRjg4K1Jmeks1RjJmZmVXUlo1cnYvL1N0WisvWjE2Ymg5Yjc5RmFVYkdKWjkvMDdQUFVKaDZxdHZIVzAwbUdpb3J1djF5eDF4VHc0RjMzdkU2UjBOVkpmdmVmcHVhMHRKMjV5STduU1J0V0UvaHFaUjIreFdmT2MzdTE5ZDEvV0lGVngyYS9wNkFvR1BjalViRC9LQ2lVWGxmMHFCNGFQUVVnd3lLeVBIejNVcFZsYk9WOEhJUy9NYzFJSFY0dEVBZ0VBZ0VBb0hnYWlZdktZblViNzd1ZFAvWjM3dVA2REZqZW5GRzNjZlMwTUR4OVo4eVlkbU5CTWZFZU95cktpakFYRk5EWUdSa2w4YXN5TThucnFFSDg4eWIyUFRzTXgzMmtWUXFidnZ0N3dESTNMdVhjd2YyZC90OEsxOTQwZlhlYnJWU2xuM2VxMC94NmROVUZSYmdGeGpZL3J3a0NiK2dJSTZ2WDA5ZFdSbGpGeS9wOXJ3RUFoQUN4NERBUFVYRjNYUzBwQjZtZHUzdmFvZE1pb0NISnNHYlRTTHFOemt3SkJEdVN1elo4d2dFQW9GQUlCQUlya3hXUFArYmR2ZWJLaXZaOGZlWCsyWXkzVVN0MFdCdmJPVEF1Kzh3LzhHSFBNU00vT1FUNkl4R0loTVN1amFvTENPMThkaXdycXlzemNNQ0l5TGFIWGJXUGZkeTVPT1BtTFpxTmFHeHNWNzd6Mno3am9xOFBOZDIvSnpaREI0LzN1ZFlGYm01blA1dUs5ZXN2Uk5EU0VpNzUyMlBncFFVUW1OanNacE1XRTNlWWVkK2dZRm8vZnhBa2hpL2RCbCtnVUdrZnZNMUtvMkdNZGN0N1BaNUJRSWhjQXdBM0NNNGpOcVc5ejFWU2FVMWQ0eUJjMVd3TTEvWmZ2c1VSQm5oK3JqZU9aOUFJQkFJQkFLQjRNcEJyV2wvaWFIU3FMM2E2c3JLMlBIeTM5bzk3c1RubjNQaTg4L2IzSC9EMDAvakh6YW9jNVBzQUkxZXo1enYvNEE5Yjd6QmdmZmU1YnBISHNFUUhJS3RzWkhDMUZUc0ZndWJmL044bThjUEhqK2VtWGZkemJuOSswbmIrbTNMTld6OG5CTWJXNjVoL0xKbGpKbzN2OTFyWC9uQ2k5Z2FHN0ZicmE0Mm05bU11YllXZ0VIRGh5dU5rbTh4eEZKZjd5SFFHSUpEMEJtTUZLYWxNbXphZEsrK0FFSFIwUjVqVmVUbElqdGx3a2VNYUhPZXpWUVZGbExibEpyUzFuVk5YYm1LWWROYnpoMC9adzdHNEdBaTR1T0J0cU5TV3Jkci9meTQrZGNkUjdBSXJoNkV3REVBY0kvZzBMbDlIeFQzZklRYm9LU2ovT2RNS0RORGFwT1kvS2VqRUdGc01TSVZDQVFDZ1VBZ0VBaDZDdit3TUJZLytWU2IrM2U4L0RmRzNYQURNV1BIdGRuSEVOejlpQU5mNkl4RzV0eDNIM3ZlZUozTXZmdVl2R0lGMlVjTzQzUTR1TzVIUDBhajF5TTduVWlxRmx0RGg4M0czcmZlSkdDUUlyVEVUWjlPMUpneHlFNG5PMS81T3hOdXZKR28wVXBhenA3WDE2RlN0ZHpjVDEyNWttSFRaN2kyODVLT2s3eHBFd0FadTNkN3BKV2tiTmxDeXBZdGdDS0E2SXhHNnNyS3ZhNUJkanFwS1MxbHhNeVpIdTJsbVpra2I5eUl0YUdCVWZNWHRQczUySzFXa2paOGhscXJZZEZQbmtCU3FhZ3ZMMGVXWlV4VlZVQkxCRXBnUkFUbkRod2dMRGFXQlkvOHlPZDQyMTU2eVNWeVdSb2FNRlZWRVRwMEtESGpXbjYyclg4WGl0SlNPYnR6cDFlNysyY3ZFSUFRT0FZRTdpYWphcmVvdHQ2SzRBRFFxdUMzYytISkhWQllwNWlOUHJzZlhsa0NRd0o2Nzd3Q2dVQWdFQWdFZ29GTmUra1dvQmhUdGthbFZuZVlpdUVYR05oaG41NG1JRHljdVQ5OGdLQ29LR3htTStjUEhDQnV5aFJDaHc3RjZYQ3crVGZQZTBRajVCNC9qdFBoY0FrVk9vTUJuY0hnTWxRMUJJZTRya0dtOHd2MGNUZmNRT0tpUlJTbHBaSzhjU1BUVnEveFNETUpqb21ocHJqWTY3aXFva0ljTmh1RDRvWjV0QStaTUlIeW5KbWMyYmFOb09nWW9rYU5hdlBjYWQ5OFEyTmRMUXNlK1pGcnZydld2WWJETGFLa09WSmp5Vk0vcGZoMEdqUFczdG5tZUU2SEhaVmFXWVptN3QxRHpwRWpURnkrbkJFelo3bjZ0UDQ1NndNQ2ZMWUxCSzBSQXNjQXdEMkN3K2xXSGF1a2x5STRtZ25Td1IvbXd4TTdsS29xZFZiNDVWNzQrMklJMW5kOHZFQWdFQWdFQW9IZzZxT2pWSk9CUnNqZ3dRQmtIanFFM1daanpNS0ZnRkkxQmtDdFZYTElaYWVUYy92M0VUMTZOUDVoWVI1ak9PMTJqNzdLQVhLbkJRNlZXbzFLcmFZOE93ZFFoQkZyUXdQRzBGQUFCc1hGY2U3Z1Fad09CeXAxUzFUSWhjeE1WR3ExSy9YRG5ZazNMYWN5UDUra0RldTUvdkdmWUFnSzh1cVRkeUtKM09QSG1IVExMYTdQQVdERnM4OEJMYWxGemNhalJ6NzVtSUR3Y0FMRHd6bjI2YitaY3V0dGl0ZEdxOCtpT1kxcC9OSmwyTXlOcEd6WlFrMUpDWk5YM0NxaU1nU1hoQkE0QmdEdUhoeU5ka1h3cUxNcXIzb2JCR2piUHZaU0dSd0F2NXVyVkZheE9aVzBtR2Yyd3grdkE2UDQ3UkVJQkFLQlFDRG9NNndPeUswRmMrZXJxM2FNRS9DMnhPZ1dzdXhFa2lSdSs5MEw3ZlpycUt4ZzIwc3ZlYlU3N0haWHlvTXZHdXZxMm93T01ZYUdvdFpvS00vSnBqUWpzMnNUOThHRUcyOTB2YS9JejhNUUdNVG82NjRqZk1Sd1Z5cE1jeVJLM2NXTEFOZ3NGaUpIaldMb3hFbGU0elZIY0xnTEhJb1kwZm5Gdk1ObW96VGpMQUJuZCs3QWFqSXg1L3MvSUN3MmxzaUVVWnpkdFl2eTNCd2k0MXZNVDR0U1U0bE1TRUNqOTM0NnFkSm9tSEhIV25hdGU0MFRuMjFnN2c4ZjhOaGZWVmhJeXViTnhFNmV3c2hac3p1Y255ekxHRU5DaUowOEJaVldTMFZ1THZ2ZWZvdHI3LzhoZmdFdEllQk9oOE9Wb3FKU3E1bTJlaldHb0NBYUtpdVJKRkc3VVhCcGlDWHFBTUJkNEtpMVFveS9JbTRBbE5aRFFtanZubjk4T1B4aUZyeHdTTmxPcjRCbjlpblJIWDdpTjBnZ0VBZ0VBb0dnVnpIYjRSK3BzRFZIZWQrVCtLdmgwZll0R0RxTjArRkUxWUhCYUh2VWxKU3c5ODAzMnR4L1p0czJ6bXpiNW5QZndoOC9Tc2lRSVZRV0ZGNVNDZFJtM0FXTzFLKyt3bEpmejlLZi9aendFU05kN2RVbFNrckloYXhNeGk1WmdzNWdZTkxOdC9nY3oybzJBNkIxRXhvVS80N09xMHRGcWFtRURCNU1XWFkyb3hkY1IySHFLUTYrOXk3ekhuaVEwTmhZREVGQkZDU2ZkQWtjWmVmUFUxOVJ3ZmhsTjdZNVptQmtKQk51dkJILzBEQ3ZmUUhoNFl5Y1BZZHhTenBYdWxXU0pDYmV0TnkxUGUrQkI5bjM5bHZzZStzdDVqLzRJSDVORVNLS3dPSDVlekoyeVJKa1dRWkphcmZzcmE5OWNWT25NbTMxbWs3TlVYRGxJNWFuQXdCM0Q0NWFLNHdJaHN3bWNidWtvZmNGRG9EcllxR3lFVjVOVnJaUGxjR3pCK0RGZWFEdklkVmZJQkFJQkFLQlFPQkplZ1g4NGJCeUg3WmtHSXdKZzVnQTZMRWdmaWVVOU5CUWRxdkZaNlJBWndtTGpYV2xPalRUVUZYSm50ZGZkNVVhblhMYlNvYlBtT0hyY0FCR0wxakE2QVU5cE5nQUY4K2RvN3E0bVBITGxubWxUcFNkUDA5Z1JBVFZ4Y1hVWHJoQVVGUlVtK00wMWlrVlQvd0NBd0Zsa1E5ME9vSkRsbVd5RHV4bjFOeDVsR1ZubzlacG1mMjkremp5NFlma0hqdkdsTnR1WTlpTUdXVHUyY080RzI3QUVCek0yZDI3Q0FnUEp6b3gwVFdPdzJhajVHeTZ4OWc2b3hHYnBaSEMxRk5VRnpXSk5wbVorQVVGRWpKa01NWHBaN3ptNHl0S3BUVUI0ZUZjKzRQN3lUNXlCSjNSaUxtbUJuMUFBRTU3aXdkSE02YXFLdXdXQzBIUjBWNUdvdWYyN3lmdlJCSXo3NzdIcHdkSDZ4UVl3ZFdORURnR0FPNGVISFZORVJ6TjlGWWxGVitzR2dVV2gxSTJGaUQ1QXZ6Mm9HSkdxaFdwY2dLQlFDQVFDQVE5enJQN2xaVGhQeTMwdkFmc0tleDJLR2s3SzZSTFdPb2JzTlRYdC9zRXZpdllMUmFPZlBRUlF5Wk1JT2ZvVVVaY001UFVyNy9DR0JKQ1pFSkN4d1AwQU9rN3RtTU1DU0YrOWh5UGRxdkpSRWw2T3VPWDNVaEI4Z215OXUxait1MjN0emxPM2NVeTFGcHRpOERSNU1uUmVxSGZGZ1VuazdIVTFURms0a1JYbVZtMVJzT3NlKzkxcFhXTW5EV2I4d2NQY25yclZtTEdqcVVpTjVlWmQ5M3RrZlpoTlpzNS91bW5IWjR2N2R0djJ0M2ZHWUVERlBQVG9aTW1jbXo5cDVTZVBjdjFqejZHTE11ZVhpUkE3dkZqbkR0d2dPVy8rcldIaUdHdXFhWXc5UlJ4VTZjeXVMbktTbE9raDBEZ0N5RndEQUFDdEVycFZwa21nY090aWtsZkNod0FkeVVxK1ovdm4xYTJqNVlvcVN2UHpRR05FRGtFQW9GQUlCQUllaFFaZUdIZXdEQjROMVZWRWpWNk5CTnV2S25kZnVhYUdnNis5MjY3Zld4bU13ZmZleGRKcFdMQ1RjdkpPWHFVME5paEJNZkVjT1NqRDVteDlrNWl4bzd0d2RsN1U1S2VUbFZoSWRQWHJQRktxY2pZdlF0SnBTSjI4bVIwQmdQSE42eG4rTXhydktxVk5GTlpXS0JFZURRdHpGc2lPRG9YQ2wxZFZNeklPZGQ2Q1FQdTJ6cWprYkZMbG5EcXl5OHBPWnRPOUpneEhwVldBQXhCUVY1Uk1xMnYrY2pISDdINHlhZTZYTEdrUENlSHdNaEk5UDcrV00xbUNwS1R5VGwybFByeWNvS2pvNW04NGxaWE5SUjFxOCt6SkQxZDhRclI2VHphVTdac1FhUFhNNkVwOWFXaHNvSkRIM3pBOU52dklIVElrQzdOVDNCMUlBU09BWUJLZ29BbVkxRzdFOElOTGZzSysxamdBTGh2dkJMSjhXL0Y0NGlEUmZEZlIrQlhzejNMMkFvRUFvR2dkNUJsMmVNbEVBaDZIa21TUEY1OVRiUGYyZy9HRHd4eHcrbHdVRjFjVE1LOGVSMHVqRHRLeTJpb3JPVEl4eC9oc05xWS8vRERIb3ZoNGRkY2c5VnM0dWduSHpObTRVTEdMTHkrVjZwdU9CME9UbS85bHNESVNJWk9udUt4cnl3N20rekRoeGwzdzFLMGZuNE1uVGlSOHdjUGtMUitBd3NmZlJTZDBlalJYM1k2S1R0LzNsVktGc0RlVkdLMXM1NGxJMmJOd2hnYzNHRy95UGdFMUJvTkRwdU55SFpLdi9ZMGUxNWZSMVZSRWJQdi9SNUZwOU1vVGt2RDZYUXllUHg0cHE1Y3hhQmhpdkRUV0ZjSGVBb3pkUmN2VWxkV3hxajU4ejNHTERpWlRHbEdCclB1dVJlZFFWa0FHVU5DMGVoMEpLMy9sT3NmLzRtWDRDTVFDSUZqZ05CY09RVTh2K1FLYXZ0K0xoTHcwQ1Fsa21Oamx0SzJwMEQ1OTVlelJDU0hRQ0FROUJheUxHTnpPc2x1TUZGbXMyRjJPbkgyOTZRRWdpc01GZUFuU1F4U3E0blQ2OUJyTkdnMG1qNFhPcHFqZE1lSDk5a3BMNG15OCtleE5UWVNsWEJwaStyaTA2ZEozclFSdjhCQTVqMzRvQ3VsdzUzUkM2NURaelJ5NnNzdnVaQ1Z4WlJiYnlNNEp1YVN6dHVhclAzN3FLK29ZT2JkOTNqODNLdUxpem42eWNlRXhjV1JNSGV1MGloSlRGdHpPN3RmWDhlaDk5L2oyaC9jajliUThrVHlRbFlXVnBPSm1NU1dpQk5YVlJVM2djTnFObU91cmZYWWJxWXowUlFsNmVra2Ivd2NyWjhmd2FHaG5QcnFLOHpWTll4ZHZQaVN6RjliNDNRNEtFbFBwL1RzV1Vvek05RDcreE0yYkJqVFZxL0JMeWlJbEMrL0pIN3VYRWJPbk9VeUZtMm1XZGh4ajlRb1NrdERVcW1JZHZ0OGFrcEtTTm15aGVFelpuaEU2a2dxRmROV3IySDN1dGRJKy9aYkpxOVkwV1BYSmJneUVBTEhBQ0ZFMy9KRjU1VEJxQVdUVFRHYzZ1MVNzYjZRZ01lbUtpTEhWOWxLMjU0Q3FMZkNiK2FDUWZ4bUNRUUNRWThpeXpMbEZpdHA5ZlZZUk5TR1FOQnJPQUdUTEdPeTJ5bTEyVWpRYUlnMCtLSFQ2VkNwVkgwbWNqUXFHUXdNQzJxLzMrVkMxdjc5QklTSEU5S0p0QUc3VlZuY3UzK1dwdW9xVG4zMUZhVm56eEk5Wmd6VGI3K2pYZlBJNFRPdUlTZ3lpdVByMTdONzNXdkVUcDNLbUlVTGZWWUQ2UTdtbWhxQ282TVo3TGE0TGo1OW1oT2ZmNFloT0poWjk5enJFVGtTR0JIQmpOdnY0T2kvUG1IUG0yOHc4NjY3WGFhaldmdjJFaGdSUVZoY25LdC9RMlVsNEdtUWVYcnJWazV2M2RybHVUYlcxcEsyZFN1RnAxSUlDQTluem4zZnh5OHdrQk9mZjA3Vy9uMlVwSjloM0ExTGlSazNybWQrZjJXWmxDMmJDWXFLWnNxdHR4SXpkcHhIcXMzU24vMnN6Zk0wVkZRZ3FWUWVaclNGcWFjSUh6N0NGYVZSbXBIQjhmV2ZJcW5WaEk4Y1NjSEpaR3lORnF4bUU5YUdCaXdOSmpSNlBUbkhqakprd25pUHlqWUNnVmlHRGhCQzNmNitWMXNnTGhET0tuOFhLYWlGc1lQNmZrNFM4TlBwU2lyaGwrZVZ0cVFMOEorNzRROExQTXZiQ2dRQ2dlRFNLTGRZU1dvSzdSVUlCSDJEVFpKSWR6aHcxRGNRN1MrajErdFJkOUl6b2FjWUNKR3hCU2tuS2MvSlp2b2EzeWFiVHJ1ZHd0UlVORG9kc2l5VGQvdzRBTWJRbGxLQUZibDVsR2RuTSttV1d4ZzVjMWFuVENURDR1SlkvTVFUcE8vY1NmYmhRMFNOR3RWakFzZVVXMi9EMXRnSWtrUmpYUjFwMzM1RDRhbFRoTVhHTWV2ZWU3M1NVQUJpeG81bHhoMXJTZnBzQTd2WHZjYXNlKzdGYWpaUmtaZkg5RFZycU1qTG95dzdHNjJmSDNsSng5SG85UVNFdDRUb1RMcGxCWEZUcDdxMjg1T1RPZlhsbGpibmFLbXY1OXlCQTJRZlBZTERhaVYyeWxRbTMzS0xTenk0NXM0N2lZaVA1L1RXYnpuNnIwOElqSWhnd1NNL3V1U3FJeXFOaGh0KytyUkhsSW83emVKR1kzMDlCY2tuMFBuN285WnFzVnVzWk8zYlMxaGNuRXNjcWk0cW9yNjhuSkZ1SnE1cWpRYTd4UUxBOGZYcjBSdU42UHo5MGZzSDRCY1FnRDdBbi9nNWN5ZzhkWXJralp0WTlNUVRJbFZGNEVJSUhBTUVENEdqRVdLRFdnU08vTHIrRVRoQStlNTVham9FNitDanBvcFRaeXZocHp2aGo5ZEJoTysvZXdLQlFDRG9BbGFIZzdUNmZqQmRFZ2dFQUdRN25maWJURWlTaEY2dlI5VUxuZzhERmRucEpHUDNiZ2JGRFdQbzVNaysrNmcwR2xLLy9rb1JERkRTREJMbWVucDF4RTZaUXRTWU1hNm4rSjFGcmRNeDRjWWJHYjFnZ1UvUjRWSm9GZ0prcDRQeTdHeEdMMWhBNHFMRjdScUREcGt3QVVOd01ObUhEeEVSSDgrZU4xNG5MQzZPMk1sVEtNL0xKV1BYVG1SWlJxUFhNK25tV3p4U1I5UWF0VWZxaGxyVHZwaldXRjlQWHRKeGpNSEJURngrczgvS01zTm56Q0E2TVpHek8zY1FIQjNkWXlWVjJ4STNQUHJvOWFUdjJPRXlWSlVraWJDNE9LYXRXdVhSTHpveGtSaTNVcllSOGZGYy8vaFAwUHY3by9mM2I5TmpKWHo0Q05KMzdzQnFObU1RQW9lZ0NVa1c3bVFEZ3ZmUzRJT21FdFEvbktBWWovNGpWZG0rSzFIeHhPaHZQc3VFZFNkYnRpT05pc2dSNjUwNktSQUlCSUpPSXNzeW1mVU41RFF0REFRQ1FmOFFick9SWURUZzcrL3Y4dVRvVFg2MkcxSXV3dmExdlhvYTdIWTcyNnVxTDJrTWMyMHRzc1BoRVpIUkdsdGpvN0xRbFdVMGZuNWVWVFE2b2lEbEpHRnhjVDBXb2RGVkhEWmJ0NklFR2lvcmtWUXFqQ0VocmpiWjZid2tZOVFMV1ZrRXg4VGdGeENBcWFvS1EzQndqeG10bW11cUtjdk9KbWJzdUI0VFEyU25VN2xtdGJwZkRIdmJZM1JkTGFHaG9RUUdCcUxwUVo4U1FmOGhmb29EQlBjSWppb0xUSWxzMmM2L1RDS1cxNHhXMGxMK2ZFenhDYmxvVWlJNS9ucytqTzZmN3lLQlFDQVk4TWl5ek1VbVV6YUJRTkIvMUtwVVdDd1dkRG9kNnN0d29kYWZHSUk2TmdxNTFNVnliS3RLSm4xTmQxTWcvTU84YjRJdlZZeUljcXVPMHA2bzFCME13U0hFVFozV28yTktLbFd2VkxvUkNId2hmdE1HQ0I0Q1I2T240VlIvVkZKcGl4dUd3Mi9uZ3E0cG9xN0dBay92Z24yRi9Ub3RnVUFnR0xESXNvelpLV3FsQ0FUOWpVMmx3bXExNG5BNFJIbG1nVUFndUV3UkFzY0FvYlhBRWVNUDZxWUhCOFgxWUwrTTduM25ESWIvV2FCVWVnR3dPT0MzQitIZE5CRDNBd0tCUU5BMVpGa1dwV0FGZ3NzQVdaSndPQnc0blU0aGNBZ0VBc0ZsaWhBNEJnaXRxNmhvVkRBNFFObDJ5RkRTMEQvemFvdEpFZkMzUlJEdDM5TDI0Umw0L2lDWTdQMDNMNEZBSUJBSUJJTHVJc3V5RURjRUFvSGdNa1lJSEFPRWtKWlMwVlExK2N6RnVxV3A1RjlHYVNyTmpBaUdWNWZBWkRlL2tJTkY4T1IySmVwRUlCQUlCQUtCWUNCeHBRb2NZa0VndUJxUlpCbEprb1NmemhXRytIczJRREJxUWR2MDA2cXpLaWtwY1c3VlNRb3VFNlBSMWdUcjRZOEw0RGEzcWxXNXRmRDRkamh4b2YvbUpSQUlCQUtCUUNCUThCTUxQTUZWaU1iaEVBTEhGWWdRT0FZSUV0NXBLcGQ3QkVjekdoVThNUTJlbnRIaUcxSm5oVi9zaGZVWndwZERJQkFJQkFLQm9MK1FKSWxCYW5WL1QwTWc2SE1NRmd0cXRScVZTaVZFamlzSUlYQU1JRHdFamtiUENJN0xXZUJvNXVhUjhKZUZTbFFIS0tWazMwaUJYKzZEeXNaK25acEFJQkFJQmpoV3N4bTd4ZUxSNXJEYmFhenZoWnpJN2lqenNveDhCVmJEc2ZkZ0NlT2UvSHdzRFExVUZ4WDEySGhYTXBJa0VhZlhvUlZQbkFSWEVXcUhuVENiVlpSOXZnSVJBc2NBd3FPU2lnV0d0aEk0QnNMWDBzUUllTzBHU0hBcjJYMjhGQjdaQ2tkSyttOWVBb0ZBY0tWVFdWQ0FyYkZGVFRaVlYvSFZIMzVQU1hxNnE2MDBJNFBjNDhlN05mNnVWMS9oL0tGRDNaN2YwWDk5d3FFUDN1LzI4U21iTjdQdHBmL0YwdERpdWwxOE9vMXYvL2cvSHYzc1Zpc1h6NS9yMHRnVmVYbHNldllaVE5WVjFKU1VzTzMvL28vQzFGTmRHcVBnVkFwZlBQOWNseGJ4VllXRjdIdnJMU3J6ODczMjJTMFdkcTk3amVMVHA3czBEM2ZPSHpyRTduV3Y0ZWltU0ZGZFhNeDNmL2t6NS9idjcvWWNtam4xNVJiMnZ2Vm1oLzRXc3ROSjBvYjFGSjVLYWJkZjhablQ3SDU5M1NYUDYycEFraVQ4dEZvU05Kcitub3BBMEdjTXFxdkhxTmVqMSt2UmFyVkM0TGlDRUFMSEFDSzBsZEZvb0E3Q21rUVBreDNLVFAwenI2NFNaWVNYRjhHcVVTMXQxUmI0OVQ1NExSbXNqdjZibTBBZ0VGeUoyQzBXRHJ6elR6SjI3M2ExMVY2NGlNMXN4aSt3UlMwM1ZWZVRzbVV6Qjk1OWg4YTZycGs3MVpTV2R2bVlaaHJyNmloSlQ4Y3ZNS2pqemo0b1NFbWhLQzJWc1V1V29QZjM5OW5IWWJWeS90QWh0cjMwdnh6NTZDUE10WjBQZlZScmxicm5zbE1tTURLUzJNbVRTTnF3Z2NNZmZkaXJVUmw1SjVLb0xpN0NmOUFncjMybEdSbFVGeGVqRHd6d2VhekRacU9oc3NMbkM1UUloN083ZGhJVUZZV3Bwb2E2c2pMWHEzVWtURnNFeDhRUU1tUW9HWHQyZC90bjMwem8wS0ZVRlJhUzE0SEFKa2tTZmtGQkhGKy9udlFkMnkvcG5BSUZTWkpRcTlWRUd2d1lEV2l1d0VnamdhQVpsZDFPWkhVMW9SbzFScU1SdlY0dklqaXVNSVJVTzRCbzdjRUJNRElFS2t1Vjl6azFFR25zKzNsMUI1MGFIcDhLTTZMaFQwZWhwdWw2UHMrQ2xETDQxV3dZMXIzN1hJRkFJQkMwb2pEMUZBNjduUkV6cjNHMTFWNG9SVktwQ0lxS2NyV05uRFdMa01FeEhQM2tFM2EvOWlwTGZ2bzBHcjNlWTZ4Tnp6NUQ0dldMU0Z5MHFGUG5QcnR6SjJkMzdXVGxDeThDVUZOU3dxN1hYdlhaTnkvcE9IbEpuWXNnYVI2dnFyQ1FrMTlzWXZ6U3BReWZjWTNQdnFuZmZFMytpUlBJVGlmRFpzeGcxTng1K0FWMS9rdW1XZUJ3T2h5bzFHb1NGeTBtYXZRWWFrcEtrRlM5ODZ6SWJyRlFtSkpDM05ScFBrV2JncFNUK0llR0VSUVo1UkdaQTZEUjZTalB6ZVhRKysvNUhIdmxDeTl5Y3ZNWE9CME9MbVJsY1NFckN3RFo0Y0JxTmpQOTlqdUluVHdaQUZ0akkxLzkvc1VPNS92dG4vN29zMzNxeXBVTW16Nmp3K05qSjA4aDU5Z3hqd2djbjBnUzQ1Y3V3eTh3aU5SdnZrYWwwVERtdW9VZGppOW9INVZLaFU2bkk5cGZ4dDlrb3NCcW8xYWx3cVpTSVl1Rm4yQ0FJOGt5R29jRGc4VkNtTTJLVWEvSGFEUmlOQnJSNlhTb2V1bnZ1S0IvRUFMSEFNSWpSYVhwWG1aRXNKTGlBWkJiQTdOaStuNWVsOEtzR0hockdmenhDQ1ExVlZVNVh3MlBib05IcDhBdDhZckJxa0FnRUFpNlQrNnhZMFFsak1JL3JDVVNvS3FvaUtDb0tOZml2Wm13MkRnV1B2b1lWUVVGWHVKR1R4QVlFY0hpSjU5eWJjdE9KL3YvOFRiK1lXRk1XM043bDhhcUtpems0SHZ2NHJEWmlFNGNDeWdMOHNyOGZNcXlzeWs5cTZUZlhNektZdXppSmNSTm5lcTZwcVFONnhreGN4WmhjWEdBSXR4MHhJNlgvK2JWZG5MekYweThhVG54MTE3YnFURytlUDY1TnZjTm1UaVJhOWJlNlRGT3pyR2o1Qnc3NnRwZStjS0xtR3RydVhqdUhMTFQ2Vk44V1BESWo0Z2FOWXFWTDd4SVZWRVJlOTU0bmVXLytDVTZvL0lVNU55Qi9Wekl5R0RobzQ5NUNGekptelpTa1p0TFRHS2kxNWdUbDk5TVpFS0NWM3Q3dFA2OE92UDVWT2JudHhtWm9mWHo0K1pmSzJQRXo1bURNVGlZaVBqNGRzZHUzZTQraHNBVGxVcUZYcTlIa2lRU05CWXNGZ3RXU3lNT2grT0tMWThydURwb3JwU2lWcXZSR1lMUU42V21DSEhqeWtRSUhBTUlYd0xIOE9DV3R0eWF2cDFQVHhIbUIvK3pBTlpud2o5VGxSSzRWZ2Y4TFFuMkZNQlBwM3Y2alFnRUFvR2dhMVFYRndPK0Y0R2RXWFJPdXVVV1JzNmEzU056VVdrMEJFWkV1TGJ6azVPeG1zMU1tanZYbzcwanluTnpPUFQrKzBTTkh1M3lvYmlRbWNuaER6OUFsbVVNd2NFWWdvT2hvb0xGVHp3SmJrK2haVm1tS0MyTjhCRWpYUUlIUU9LaVJReVpNTkhyWEhhcmxUMnZyMlA2N1hjUU1uaXcxMzYvQUNWTnhGMjRjY2RVVmNXaER6OEFXU1lzTnBhcHExYjc3S2YxYS9taUg3M2dPZ2FQRytmYUxqNXpoc3k5ZXdCRm9OQVpETXh4WHc0S0FBQWdBRWxFUVZSNzRFR1A2N0xVMTdIL24vOUU1VllSbyt6OGVZS2lvbHppUnZHWk01eis3anRHWERNVFNhV2lycXdNZ09yaUl2SlBuR0RHSFd0ZDZUc0I0ZUd1Y1F4QlFWMzYrZmlpOWVkVFhWeE0wb2IxVEZ1MW10RFkyQTZQbDFRcUxBME5tS3FxQ0IwNmxCaTN6NmYxMkVWcHFaemR1ZE9ydmJjaWJxNEVKRWx5aVJ4cXRScWRUb2ZENFhBSkhBTEJRS1paNEZDcjFXZzBHalFhalNnUmU0VWlCSTRCUkdzUERsQWlPSnJKR1FDVlZOcENrbUR0R0pnU0NiOC9CRVZOcHZjbkw4SkRXK0hlY1hCWEltakZmWWxBSUJCMEdhK0ZaVkVoU1o5OXh0U1ZxendXK0czaDd0UFJremdkRGpMMzdIYWxXblJHYkFFbGlpRmdVRGd4WThjeGJmVnFOcDkrSG9Db1VhT1l2T0pXd3VMaUNJcUtvaVE5blNNZmYwUkZRVDZENG9ZcEI4c3lKV2ZPNEhRNENJN3hESHZVQndUNFhNUTdIWW81bE43ZjJPNGl2NjE5NlR1MjR4Y1lTR050TGVhYUdxd21FNE9HRFd2M0dnMGh3WVFNR2VMYXJpcFdLb0kwMXRXUmUvdzRvK2ZQSnpBeTB1TVlkWk5KcEx2QVVYbzJuZWpSWXdDbHFremFOMThUTmpTVzdDT0h5VDV5Mk91OHh6Nzl0K3Y5emI5K0JvMWV6K0lubjhMUWhaU2VaaGI5NUFtUDQxcC9QdVphNWNsTVFFUjRwOFdUMUcrK0p1ZklFU1l1WDg2SW1iUGFIRnZmSkRwZHFpaHp0ZEc4NE5OcXRXZzBHaEc1SWJpaWFQNzlGc0xHbFkwUU9BWVFJVDQ4T0lZRktlS0FMRU5lalZKNlZUV0EvNytPRG9YWGw4SS9VdUdMTEtVeWpOMEo3NlhCcm54NGVycFNpVVVnRUFnRW5hZjFJcS9nWkRLU1NzWGc4ZU05b2diNm12T0hEbEpmVWNIMDIyOG5JRHk4elFnSWdLejkrOGcvY1lLbzBhTUJSWFNaY2NjZG5wMGtpZUhYdFBod1JNYkhFeHdUdzc2MzN2SWFiK2pFU1Q2ak1YeWhVcXRSYXpSWXpXWlhXMzE1T2FlLzI4cjRwY3M4SWgxYWN5RXprNHRaV1NRdVdrVGF0OTh5NXZwRm5QcHlDd3NmZmF4YjBRUzV4NDZoMW1pSW4zT3QxNzVtSWFaWjREQlZWMUZaVU1ESTJYTmNrUnJ6SG5nUXU5WEt6bGYremkzUFBvZEdwNk91ckl3ZEwvL041V3ZTV0YvdnFqNXo5Sk9QUFNydGRJZm1jVnZqc0NqVld6UmFYYWZIR3I5MEdUWnpJeWxidGxCVFVzTGtGYmVLcUl4ZVFDd0FCUUxCUUVVSUhBTUlYeWtxZWpVTUNZRENPckE1b2JoKzRLZHpHRFR3azZtd1pCaThkRnp4NUFDbEZPN1R1MkQ1U0hoNGtsSkZSaUFRQ0M0M0dwMU9USTZlS3dmbHNOdDdiS3htQ2xOVENRZ1BwN0d1cnQzcUYzNkJnVDRGa0xPN0ZPUFExbVR0MjB2V3ZyMmRta05EWlFVWnUzWUJNSFRTWkNSSjh2bTAzV0cxY25MelpncFNUako2d1hXTVhiTEVxMDl3ZERScXJmY3RqVnFuNC9wSEg4TlVVNDNEcG55T2tpU2hNeHBkS1J2dXBHemVUTXJtelI1dEU1ZmZUUHljT1dpTlJpejFMUWFZMlVjT2N5RXprMG0zckdqekdxMG1FOG1iTmpKbTRVSlhSRUhjbENtY1AzU1FqRDE3U0x6KytqYVBiWXZFNjY5bnlJUUpaTzdkUTBSOFBCRWo0MTM3bWl1NnFKb2lPWEtPS3Q0ZHg5ZC82dXF6K01tbnVpUUlUTDVsQmVOdVdOcm0vdnprRTJUdDI5ZXVPTlVXdHFacUxUdGZmYVhkZm5GVHB6SnQ5UnBBRVcrbXJWNk5JU2lJaHNyS1BsK0VueTZINGd0UUtZT2xsd01iMHN0N2QzeUJRQ0M0RWhFQ3h3QWlVQXRxQ1J5eUVzRWh5MHIweHZCZ1JlQUF4WWRqb0FzY3pTU0d3YXRMbE1vcTc2V0JwV205OEhVMkhDeUN4NmJDOVhIQ2hIU2cwQnptS3NKZEJUM0Y1UlpxV21HemtWSGZRRzBQQ3hJcXB4TjY4QWwxUlc0dXBxb3F3TGRwcGp1VGI3MlZFZGZNOUdocmF5Rzc0K1cvTVh6R0RPS3ZuZXZSbm52OEdMbXRTbi9LVGlmSDE2L0hibFdlNExmMTgydW9yT0RRQng5Z2JXaGc5cjNmSTlxSCthWERabVBHMmp0eDJPeXVLSVgya0dYWmE0SGZIUGt3ZnVsU2wxa3B3TTVYL3U0eVlmVUxESFNsVkZqcTY4bExTaUoyOHBTMlV6ZGttYVFORzlBSEJKQXdkeDZGcWFlVWExV3BtSExyclJ4NDV4MGlSb3hnMFBEaFBnKzMxTmQ3WEkrbHZpbDNVNUlJQ0ErbnFxaUluS05IdWU1SFAzWkZrRGpkQkE2N3hlTDYzQmMvK1JTQkVSRmVLVUJmdnZBN2oyMWZLVUorUVVFMFMxeFZSVVg0QmZoakNBNXg3ZGNibFFvdjNVa0ZhYXlyUlpJa0Z2M2tDUTh2RVhkMnY3N09wOW50MkNWTGxPOFNTV28zdGNuWFBuZkJwS3VVbStGc1BXUTNRb01vYXk4UUNBU1hIVUxnR0VCSWtwS21VbUZXVWxGcXJSQ3NoNUhCc0w5UTZaTlRDL1A2ZDVvOWlrYWxlSE1zR0txWWpoNXJxaGhUYllFL0hJWXZ6c0VqazJCODI5SEJnbjVHbG1Yc1RwblNPcGthaTRUVm9VSVdzcFRnRXBDUTBhcWNCR29kaEJzYzZEVHFmalVMazRHejlRM2ttYzJFYURVaytCc0owbWpROU5CY0hIWTdTZlVkbE03c0F0bEhEcVAxOHlNNk1SR3J5Y1NjKzc3djFTY3ZLWW5rTHphMStGYTQwZDVDVm12dzlxaVllTk55SnQ2MDNLUHQ1T2JOVkJVV0VoZ1IwYTRvVVZsUVFIMTVPY3QrL25PUFJiVTcxY1hGN0h2Yk93V2xQYWF0WGszYzFHbXViWWZOQm9EL29CWXZDTm5wUkhZNjBlZ1VnY01ZRWtKRFJRVUFaN1p2QjFsdXQxVHU2VzNmVVo2Ync4SWZQK29scUF3YU5weVJzMmR6OUYrZnNPQ1JIK0VmRnVaMS9ObWRPem03MHp0S0JoU1I1Sm83NzJMM3V0YzQvTkdIWFBlakg2UDE4OFBaSks2cDFXb3k5KzBsS0NLU2l2eThOdWU0K01tblVHczFORlJXY3VDZGQxajZzNThCWUdrd3NlZjFkVjc5VXpaL2dVYW5aOTZERDdZNVpsZW9LeXZETHlqWXkwdkVoU3pqdE5uUStobThkcG1xcXJCYkxBUkZSM3VKYnVmMjd5ZnZSQkl6Nzc3SDUrL3JwYVJsaFJzZ1VRZVJmUkRCY2JSVU1WMFhDQVFDUWVjUkFzY0FJN1JKNEFBbFRTVlk3MmswT2xBcnFYUkV0RC84WVFIc3pvZFhrMXM4U0U2WHcxTTdZZTRRZUdnU3hGNGgwU3RYQ3JJc1U5TW9rMWNqVVljVmk2b1J1OWFCaklqZ0VIUWZDUW1OcktiRzVrZVZSVWVVM2t5bzBlRXE5OWJYSWtlMnlVUysyY3k0Z0FCaURYNDlMdC9aZS9CNjZzcktLRDU5bW9SNTg0bWJNb1dkcjc1Q2RWR1JoNW1scmJHUnN6dDNNSFRDUkk4U29nQkZhV2trZmJhQnhVOCtpWCtvOTZMY0Y2YnFhcmIvN2YrWXZ1WjJoa3lZUUZsMk5ubEp4eGt5Y1NJeGlZa2NYNytlazV1L0lQZllzVGJIMlBxWHYzaTF0ZloxV1Bxem4yRU1DWFZ0VzgxbXpEVTFCRWRIZS9UejlVVGYwcUFJU1BvQWYxZGJjM1NKUnFkRUR3UkdSSkNmbkV4RlhoNzVKNUlZczNDaFVxWEZCOWxIanBDMWJ4L1QxOXplNXVKOTdKSWJxTWpONWVCNzd6THZnUWU5eG1vZFBaTno3S2hIK296T1lPQ2FPKzlpNzV0dmNHTGo1OHk2KzU0V0R3Nk5Ca2xTTVhMT0hKOENSM01xUzBCNE9KSWt1ZEozbWo4L2xVYnI4NWk2c2pMaXBrNzFlVDF0Q1ZYK1lXRWVwcWN0QThxVTUrUVExazcxRkx2VmlpekxQZ1dKM09QSE9IZmdBTXQvOVdzUEVjTmNVMDFoNmluaXBrNXRxVUxUSFBMYUE0d1BoM21oRUJnSW1sNitpLzdaYmtpNTJMdm5FQWdFZ2lzTklYQU1NRHdxcVZoZ09KNmxZbk91VUlFRGxGU1U2K05nUmpTOGR4cTJuRlBTZFFBT0ZNR2hZc1dmNC92amxkS3pndjZucGxFbXN4cnFWTFhZVkxiK25vN2dDa0ZHeGliWnNhbnJzVWhhYk5aQW5JNDZ3Z0prVjNuRHZxTFdidWRjZzRsNGZ5Tnhoc3YvRDAvNjltMm90VnJpcjcwV3Y0QUFoazJiVHRMbm43SGc0VWVVUmFRc2s3enhjeHcyR3hPV0wvYzZYcGFkU3BSQWw5TE1aSngyTzdLc0xLb2pSbzVrMGkyM01PS2FtUlNkVGdOZzdLTEZQazB6U3pQT2NucnIxbTc1TzVTa255RjUweVpXL3U2RkR2czJWRllDZUlnMnRrYkY3RXJqcDN6eGhnNFpTc2J1M1J6OTF5Y0VoSWN6ZXNGMVBzZktQM0dDVTE5OXlhajU4NG1kTXFYTmM2bzFHbVovN3o3MnZQRTYrOTUraXpuM2ZiL3RTSVkyQ0IweWhBazMzcVJFbWNpeUs0SkRwZEcwRzExaU01dFJxZFdZYXhTVHE4WTZwUXlicVZwSlhiSTBtTHlPcVNvcXdtR3pFZVlqcWdmYVRuZHFMVHcxVTU2Ymc3bW1obWdmbmlyTk5KdTYrdkpMS1VsUEp6SWhBWTNPMDVBclpjc1dOSG85RTVxaWhwclRuS2JmZmdlaGJrS2VRQ0FRQ0s1TWhNQXh3UEJsTkRva0FIUnFKWXl4Mld6MFNpNm5HcWhUVEVoWGpZSi9wc0tlQXFYZEtjT1g1MkZiTHR3eEJ0WW1nbEg4aHZjYk5vZFRpZHhRMTJLVGhMZ2g2QjFzS2h0MTFISFI1by9PVklNa1NlajFlbFI5VkZVaHgyUkdwMUlSNzJNQmRybHhJVE9UNGpObkdMOTBLWDVOaHBjVGJycUpQYSt2NC9BSEh6RHpubnRJMzc2TmtyTm51ZllIOTd2NjlBWWpaODMyMk5ZSEJMaE1PTjJwYmlxTjJoMS9CN3ZGaWtickhZbmdpNXJpWW5SR28wYzUzR2JQQzUxQitka09HallNU1pLd1d5ek12ZitITGlQUDdNT0hNUVFIRXpOMkxEbEhqNUx5NVJaaUowOGg0ZHE1SGxFTnpXYXU5ZVhsSHRFRWM3Ny9BdzY4ODAvMnZ2VW1VMWV0Ym9rNjZDVHhjK2E0M2p0c3RxYm9qZmFqRlJvcUszRTZISHozMTc5NnRMZmVkcWY0OUdrQTM5RVl0RjBwcFMzTzd0cU4xbUFnWnR6NE52dFlUWXJRMGxyZ3FMdDRrYnF5TWtiTm4rL1JYbkF5bWRLTURHYmRjeTg2ZzVMV1lnd0pSYVBUa2JUK1U2NS8vQ2N1VHhXQlFDQVFYSm1JNWQ4QUk5UkhxVmlWcEpTTHphcFNGdmtGdFREU2Q2cnlGY1dRQUhoMkR0dytHdDQ4QmFsTjk1RVdCM3g0QnJhY2grK05VNkk2OUgzM1FGZUFrcHB5b1I3cXNBaHhROURyMkZRMlRHbzdGWTBhZEJwTG4vcHhWTmhzaEdvMWw3MnJqS1doZ2VSTkd3bUtpdkl3QWRYb2RGejdneCt3LzUvLzVMdS8vZ1haNldUbVhYY1RNWEprUDg2Mlo2aTljQUcxVmt0TlNRbkJNVEh0OXIxd0xvdEJ3NFpoYVdpZ3NiWVdyWjhmZVVuSFVXdTErSWVGSVR1ZG5QcjZLMWU2aERHazVVdTJLQzBWUTNBd1FkRlJwRzM5bGlFVEpqQnQxU3JTdnYyRzg0Y09lWjFyeDk5Zjl0aGUrY0tMTEhqNEVRNjgreTQxeGNWZEZqamNzVmtzUGhmd3phYXl6VlRrNXhHZG1NanNlNzhIMEc2WldBQzd4VUxlaVNSVUdnMXAzM3hOK0lnUjZQMzk2UzU1U1VtVTUyUXpic2tOWGhFWTdqU0xRcTNGcjZLME5DU1Z5c01RdHFha2hKUXRXeGcrWXdZeFkxdmFKWldLYWF2WHNIdmRhNlI5K3kyVFY3UmQ5VWJRZ2pBR0YvUUVsNXNadU9EcVFBZ2NBd3hmRVJ5Z3BLbGtOZDIvNU5SY0hRSkhNMk1Id2Y5ZUQ0ZUw0YTFUU2psWmdCcUw0dGZ4NFJrbDJ1TzJCRkZhdHErUVpabnFSckNvR2p2dUxCRDBBQlpWSTQwWXNGaXEwZWwwcU5YcVBybVpzanFkK1BkaFNreDNjTnJ0SFAza1kyd1dDM04vK0lESEUzaXJ5VVIrY2pKV2t3bVZXbzNOYnFjb0xaV0FRWU82bkM3UlgrajkvWW1kUE5ubGxRRnc4VndXQlNrblVXdTE3SHJ0VllLaW9vaWJNcFdoa3ljVE8zbXloNmxuUTJVbEZYbDVURis5bXNhNk9uYTk5aXFncEpCTXVPa21aS2VUb3h2V1U1S2VUc0s4ZVdRZk9rVHlwbzNNdUdNdEFEV2xwVVFuSnVJZkdzYjFqejZHZjFnWWtrckZ4T1UzTTNINXphN3pGS1NjSkduREJtNzc3ZSs4VEVlTm9hRXNldnh4MUc2TGZWOGxhenZDWEZQdDA2L2kwQWZ2dTk0NzdYWkswdE1aYzkzQ1RvK2J2bU03TnJPWk9kLy9BYWUrL0pMOS8zaWJHWGVzN1ZBNDhrVkZYaTRwWDI0aEtEcWFoSG50MjZKWEZ1UURlQWhLQUlXcHB3Z2ZQc0lWcFZHYWtjSHg5WjhpcWRXRWp4eEp3Y2xrYkkwV3JHWVQxb1lHTEEwbU5IbzlPY2VPTW1UQ2VNSkhESHdCcjdlUVpSbWIwMGwyZzRreW13MnowNG16dnljbEdIQ29BRDlKWXBCYVRaeGVoMTZqNlZjemNNSFZoUkE0QmhnaDdoNGNibXRIZDZQUjdCcFkzSGRUdWl5UWdEbURZV1lNYk0yQmQ5T2dzdW56cWJFbzIvODZDemVQaERXaklmTHlqeVlmME1peWpOV2h3cTRWOXUrQ3ZzRXVPWEJLV3F4V0t3NkhvMCtmT0tvdTgvaU5FNTkvVG1WQkFkZmNlUmVCRVJIWUxSWXVaR1pTbEpaS2FVWUdhcTJXaExselNaZzNuNHVabWFSdC9aWWRmMytaUWNPR00zajhlQ0xqNDVVVUViZWIwbTB2dmVUelhGbjc5cEsxYis4bHpkZGNVNE5LbzBHcjExTjM4V0tIS1FVQjRlRk12LzBPTEEwTkZLV21VcEJ5a3RLTURHTEdqdVdhTysraU1qK1AzT05KcE8vWXp1bHQzeEU5Wmd4MmkySmVLVWtTWjdadFEyY3dNSGo4Qk5SYUxiYzgreHdPbXcydFhrOWpmVDI3WG51Tnh0b2FadHgrTzBNblRTWW9NcExralJ2WlcvMG1odUJnN0JZTDRjTkh1T2JTWGRTdEloa1NGeTFpeUlTSnJ1Mml0RlNQcWlvRktTbGN5RlN1TXlBOGdzYmFXcklQSHlaOHhBaXZzWnZMeEFKazd0bUQzV0poeU1TSlh2MnNaak9OdGJYVWxKYUFKS0hXYWlsS1MrUDg0Y01NblRTWnFGR2ptSHYvL1J6NjhBTjJyWHVOaUJFalhkNHErU2RPZUFnM3N0T0owK25FNmJBVE5XbzAvbUZobEdaa2NPemYvMEtyMXpQN25uczl4TGJ6aHc1aHJxbkJMeUFBalo4ZWMwME41dzRjSUN3MnppTmFwTHFvaVByeWNrYk9ia25OVVRlVnhRVTR2bjQ5ZXFNUm5iOC9ldjhBL0FJQzBBZjRFejluRG9XblRwRzhjUk9Mbm5oQ3BLcjRRSlpseWkxVzB1cnJzWWlvRGNFbDRBUk1zb3pKYnFmVVppTkJveUhTNE5kdlp1Q0Nxd3NoY0F3d2ZLV29BTVM3UGR3NDV4bUplbFdobHBTVWxFVng4RlUyYk1pQXNxYXFNNDEyK0N3VE5tVXArKzlNOURSb0ZmUWNzaXdqSTRscUtZSStRMFlHU1lYRDRjRHBkSXFRYWpjR1Q1aEE1S2hSREI0M2p0TmJ0M0wrMEVHY0RnZUJFUkdNWDdxTVlkT25vOUVyNm5uTXVIRkVqUmxEd2Nsa3poMDRRT3JYWDZIV2Fwbi8wTU9FREI3TW9MZzRacXhkMjZYeld4dE1uUHJxeTA3M3o5eXpoNXhqUjVVTlNXTDBnZ1UrKzhsT0p5ZS8rSUw2eWdvYUtpcG9yS3REa2lUQ2hnMWo1bDEzTTNpODR1MFFQbUlrNFNOR1ltdGNRVjdTY2JLUEhPSFFCKzh6YU5odzVqLzBFQnE5anJGTGxyZ1d2QnFkenBVMjBleXRFVGRsQ2tGTjFWamlwazdERUJUTW1XM2ZjVEVyaTdocDB3Z2RPclJMbjBsbjBBY0VlSGlQdEU3VE1BWUhVM2pxRklXblRybmFRb2NPWmZ6U1pSNzlWanovRzVmeHJzTnVKK2ZvRVViTW5PbmhONkxXYUFpTWpLU2hzcEk5cjY5RFVxa1lNZU1hSkpXS005OTlSMEJZbUN1MXd4Z2F5dldQUFU3K2lSTVVuVTZqdnF3Y3RVNUg4aGViWE5WWjNGR3AxY1JPbmtKRFpTVkhQL2tZZlVBZ2MrKy9IMk9vcC9Hb3pXd20rL0FoVnlVWUpJbXdvYkZNdi8xMnJ6R2pFeE9KU1V4MGJVZkV4M1A5NHo5QjcrK1AzdC9mSzBLbW1mRGhJMGpmdVFPcjJZeEJDQnhlbEZ1c0pEV2xCUWtFUFlWTmtraDNPSERVTnhEdDMvZG00SUtyRDBrV2Q0RURpdXhxZU9RNzVmMllNSGkxeVh5OHhnSnJ2bERlQit0aHcyMWM1czhVK3dhN0UzYmt3Ny9QdHFTdXVETXJCdTVLaEFrUjR2UHFTZXgyT3lrWE5aUnB5L3Q3S29LcmlBaGJPR0dXSEVKRFF3a0lDRURUMnpVY2dXL0x5a2t3R2tudzc3MndNTHZkenZhcTZoNFpxN0d1anV6RGh4ZzhicnhIYVZpZnlETGx1Yms0blE0aTR4TjY1UHl0c1Z1dFdPcnI4QThiNUdwejJHellMUlprcHhPTlh1OFNYM3h4L3VCQnFrdEtDQmcwaU9Eb2FNTGk0bnhXM0hCSGxtVXVaR1FnTzUzRWpCdUgwMjVYSWdsNitZbWlxYXFLaXZ3OFlpZE43dkJjcHVvcWRBWmp1OWNPNEhRNGNOaHNPQjBPMUJwTmgvMUJTY254Q3d4c080S2grYmF3YVk0VnVia1lRa0s4MGtUYU90YmRzOEVWanQ0MDFvWE1URUtIRG0zM1orUjBPSERhN1VocU5lbysrRC9jVlViWDFSSWFHa3BnWUdDdi80MXBMaE83dld1YVlyZXdPaHdjcUtvV2tSdUNYa1BqZERKUnJTTEkzNzlQemNBRlZ4K1gzemVIb0YzYTh1QUkxa09FUVlsV3FMRkF1Vm5adnRyUnFHRFpjRmc2VENrais2K3pjS2FpWmYrUkV1VTFJbGhKWDFrOFRQaDBDQVFER1dHSTF6NStnWUdNdTJGcDV6cExrczkwaDU1RW85T2hjUk0zQU5SYWJhZlRCK0t2OVM0dDJ4R1NKQkh0OXZSZjFVZUxhR05vcUZmVVFwdDlmWlJWOVlWS3JXNnpxa2xidVB1UCtLU1YrREpvK1BET0Q5NXNKdGpHN3FqUm96c2NvanZYSkxnMFpGa214MlFXNG9hZ1Y3R3JWQlJZYlNUMHNSbTQ0T3BEQ0J3RGpHQzljdThoeTRyQUlkTVNlWkFRMnBLT2NhNUtDQnp1U0JKY093VG1ESUcwTWtYb09GTFNzaituQmw1SmhqZFNZUDVRSmMxbGNrU3ZQOUFUQ0FRQ2dVQWc2RmRrV2VhaTFkcmYweEJjQmRTcVZGZ3NsajQxQXhkY2ZRaUJZNENoa2lCWXAvaHYySnhndG9HeDZVRlhRb2dTcFFCd3Jsb3gzUlI0SWdFVEk1UlhUZzE4bWdGN0NzRGFsUEpyYzhMT2ZPVTFPRUFST3BZT2h6QnZVM3FCUUNBUUNBU0NBWThzeTVoOStLY0lCRDJOVGFYQ2FtbnNjek53d2RXRlNINGFnSGlrcWJnWmpTYTRSYlJlelVham5XVkVNUHkvbWZEdkZmREVORStqVm9EaWVuajdGTnkxQlo0N29KU2h0WXZ2ZjRGQUlCQUlCRmNRc2l5TFVyQ0NQa0dXSkdFR0x1aDFSQVRIQUNUVVQ0aytBQ1ZOWlVpVHNib1FPTHBIb0E1dVM0QmJFeUNyVXFtK3NqTWZ6SFpsdjFPR2cwWEtLMUNuUk1iTUd3clRvMEF2MG9RRkFrRWZvQUt4QUJFSStobXBxYlN3Q0tzWENMcVA4TW9TOURaQzRCaUFlSlNLZFRNYWpUUXFDL0E2SzF3d0tmOEt3OHpPSXdHanc1VFhqNmNvcVN0ZlozdWFrdFpaNGJ0YzVlV25VYXF3ekIwQ3MyTmFVb1VFQW9HZ3AvR1RKRXppaGxBZzZGYzBEb2NRT0FTQ1MwUUlISUxlUmdnY0E1QVF0eXB3N2lrcUVvb1BSL0pGWmZ0Y05VeU43Tk9wWFRFWU5IRGpDT1dWV3dQZjVNRGVnaFlUVjRCR3V5S0M3Q2xRcXJWTWoxSWlPNjRkckpqQkNnUUNRVThnU1JLRDFHcE1kbnQvVDBVZ3VLb3hXQ3lvMVdwVUtwVVFPUVFDZ2VBeVJRZ2NBNUMyU3NXQ2txYmlFamlxaE1EUkV3d1Boa2Vud0k4blEwWVY3QytFZllWUVZOL1N4KzVzS1RuN3Z4Sk1ERmNFanltUk1DWk1FVUFFQW9HZ08waVNSSnhlUjZuTmhrMHNxZ1NDZmtIdHNCTm1zNkl6QklucUR3S0JRSEFaSXdTT0FVaTdBb2ViVWVhNTZyNlp6OVdDSkVGaW1QSjZjQkxrMWNDK0lrWHdPTy8yV2NzeW5DcFRYcUQ0ZEV5TVVNU095UkZLQ294YTNCY0pCSUpPSWtrU2Zsb3RDUm9ONlE1SGYwOUhJTGdxR1ZSWGoxR3ZSNi9YbzlWcWhjQWh1T0t4TkRSZ3JxNG1aTWlRL3A2S1FOQWx4SFBsQVVpb1cvcERwWThJam1hRTBXanZJYUZFZHR3M0R0NVlDdTh0aDBjbXc5aEIzbjB0RGpoZXFsUmtlV0lIck5vSXY5Nm5sS2pOckZKTVRBVUNnYUF0SkVsQ3JWWVRhZkJqTktBUjVSd0ZnajVEWmJjVFdWMU5xRWFOMFdoRXI5ZUxDSTV1Y25yclZpb0w4bnRrcks5Ky95TFpSNDUwMkcvZjIyOVJtcEZ4eWVmYjlPd3pGS2FlNnZieFZwT0poc3FLYnIvY01kZlVjT0NkZDd6TzBWQlZ5YjYzMzZhbXRMVGR1Y2hPSjBrYjFsTjRLcVhkZnNWblRyUDc5WFZkdjFpQm9KOFJFUndEa0VHR2x2Zmxaczk5c1lGS3hJREZBZmwxeXIraTBrZnZNeVFBMW81UlhwV05rSHhCU1JVNmVSRktHeno3bXV3dDZTd0EvbHBGR0JrVnFrVGdKSVRDWUg4bFlrVGdtOUs4UENTVmlxalkyRXNleTJxeHNPMlRqMWwyejcxb2RDMnV2T25IajFGNDdqdzMzSFZYdDhldXJhemszVC84bm1zV0wyYk9UY3RkN1VYbnp4TStlREI2ZzZHZG96dm15SGZmWWZEM1o5TGN1WmMwVGx1VUZ4ZWoxbW9Kallqb1ZIKzVxY0pBV3pUVTFHQzFXanM5bnFBRmxVcUZUcWNqMmwvRzMyU2l3R3FqVnFYQ3BsSWhpejhXQWtHUElza3lHb2NEZzhWQ21NMktVYS9IYURSaU5CclI2WFNvVk9MNW9EdDJxeFZ6ZFRYV1JqUFdCaE9XK25yTXRUWFl6STFNdXVVV0FFb3pNc2phdjQvZ3dURm8vVHkvKzdRR0EzNEJTa25BdXJLeU5zOFRHQjd1dWpteU5UWWlkMExzcmNqUEo2Nmh2c04rWFdYVHM4OTAyRWRTcWJqdHQ3OERJSFB2WHM0ZDJOL3Q4NjE4NFVYWGU3dlZTbG4yZWE4K3hhZFBVMVZZZ0Y5Z1lQdnpraVQ4Z29JNHZuNDlkV1ZsakYyOHBOdnpFZ2d1UjRUQU1RQUpkL3RlcUdnbGNLZ2tHQmtDNlJWS3FrUjJ0ZStvQWtIdkVlWUhpNGNwTDFBRWpwTk5Za2Z5UmUrZldZTk5pZkE0N2lhNEc3V0syTkVzZW93S2hkZ2drZHJTekd1Ly9BWEh0bS9uemYwSGlCMDkrcExHZXU4UHYrZnpkZXR3T0J6Yyt1QkRydmJ0Ly80M1g3LzNucGZBY1d6N2RuUitma3llTjgramZkMnZma2xsYVNsUC8rMWxqRTAzRjducDZYenovdnVFUmtTNEJBNmIxY3F2N3JnZHRVYkRUMS82djBzU0ozN3p2WHNabXBEQVd3Y1BkYXAvMWNXTC9PTjN2K1BoMy82VzRFRWQvMkc0Yjhya0xvMy8zdzgvUkUxRkJTOTg4aTkwZm40ZSs4ejE5VHd3YXlZcWxZcVBVdE5RcVlYeTJsVlVLaFY2dlI1SmtralFXTEJZTEZndGpUZ2NEdUZLTHhEMElNMlZVdFJxTlRwREVQcW0xSlQrRWpmc3pzdmJ5NnNpTjVkREg3eVBXcXZGWWJNUkdCbUpJVEFJbmI4Umg5V0t3MjduNUJlYkFEais2YWRleHcrYlBwMnBLMWNCc09QbHY3VjVubHVlZlU1NUVOSDB0MDVTZGVLbVNKYVI4TjJ2WFRHbEF5RisxajMzY3VUamo1aTJhaldoUGg2Mm5ObjJIUlY1ZWE3dCtEbXpHVHgrdk0reEtuSnpPZjNkVnE1WmV5ZUdrQkNmZlRwRFFVb0tvYkd4V0UwbXJDYVQxMzYvd0VDMGZuNGdTWXhmdWd5L3dDQlN2L2thbFViRG1Pc1dkdnU4QXNIbGhoQTRCaUJCZXVXTHp1NVVvZ1djc2lKc05KUFFKSENBNHNNaEJJNytKZHEvcFNLTERCVFZ0VVIzbkx3SU5SYnZZMHcyVHg4UEFKMGFSZ1FyWXNmSVlCZ2NBREVCRUdXOHZHOThlcHFTM0Z5Tzc5eEo3S2hSbHl4dUhQejZLemErL2pxVDU4OW54UThmYUxkdjJ1SERmUGpuUDVHeWJ4K3hvMGZ6K3A2OXJrVzZ1YUdCN3o3K21OaFJvMXppQmtCQlZpWUF3OFlrdXRxME9oMC9mK1ZWL3Zqb2ovbkY2bFdzZnZReDd2L1ZyenlpUjVxcEtDbkJicmQzSzFMbFFrRUJHbzJHUVRFeHJyYWtYVHZaOGVtL09YL3FGUCt6Y1dPblJJN09Zck5hT2JaOU84TVNFNzNFRFlBUC8vd242bXRxVUtsVWZQSFdXNno2OFk5NzdOeFhDNUlrdVVRT3RWcU5UcWZENFhDNEJBNkJRTkJ6TkFzY2FyVWFqVWFEUnFQcDh4S3hmazA2Y0Y0dHhIZC8zZHZyUkNZa3NPTDUzNkRXYU5qMDdEUE12T3R1bDBEZ3ROczU4dkZIR0lLRFdmYnovMFJ5RTRpcWk0dlorK1liUkNZa3VOcmNJeFZhVTFkV1JuMTV1ZXZ2WGUyRkM1U2twM3YwR1RSc0dQa25UcEMyOVZ0WDI0bU5uM05pNCtldTdmSExsakZxM3Z4MnhaU1ZMN3lJcmJFUnU5WHFhck9aelpocmE1WHpEQit1TkVxK3hSQkxmVDJCa1MxTy80YmdFSFFHSTRWcHFReWJOdDJyTDBCUWRMVEhXQlY1dWNoT21mQVJJOXFjWnpOVmhZWFVOcVdtdEhWZFUxZXVZdGowbG5QSHo1bURNVGlZaVBoNG9PMm9sTmJ0V2o4L2J2NTF4eEVzQWtGL0lRU09BWWlFRXNWUjJxQ0lHOVVXSldxZ21WRnVQaHdabGJBaXZzK25LR2dEQ1JnYXFMeFd4Q3VDUjJFZFpGVXBuaWxaMWNxL2RWYnZZNjBPNWVlWlVlazlab1JSRVR0aS9KVi9CL3UzYkFmcGFlUFp4ZVdOdWFHQjFTT0d0N20vSUN1TG15SzdsdXJ3emNVV3hTajkrREgrOU9palJBOGJ4cS9mL29mSFRaYzdPemVzWjhzLy9zblpwT09FaElmencyZWVZY1VERDNwRUlPejUvSE1hVFNadXZ2K0hIc2VlTzZYazZ5aXU4bjhBQUNBQVNVUkJWTVpQbXVUUlB2SGFhM2wxNXk1Ky8rQURmUGJhcTR5ZlBZczVOOTdrZGU1ZnJGbE40Ymx6SHZQdUxQZFBuK1lWZmJIa3pydW9xYWprN2Q4OHp5OVdyZUtQbXpZUkZCYlc1YkY5a2JKdkg0MG1Fd3RYcmZiYWwzYm9FSnZlZkpNMWp6Mk9XcVBtM2QrL3lKUUZDeGd4Ymx5UG5QdHFvbm1CcGRWcTBXZzBJbkpESU9oRm12Ky85Yld3MGN4Z0pXdUQwK1dYdDhBaHFWU29mWHlIMnExV2puejhFUTJWbFV4Y3ZweHpCdzR3YXY1OEFCcnI2amp5OGNkRUp5WXlaTUxFVHAybk1DV0ZqRDI3WGR1NXg0NlJlK3lZUjUvNUR6OU0zUFRwUkkwWmcreDBzdk9WdnpQaHhodUpHajBHZ0QydnIwT2xhdm4rbnJweUpjT216M0J0NXlVZEozbVRFbTJTc1h1M1IxcEp5cFl0cEd6WkFpZ0NpTTVvcEs2czNHdWVzdE5KVFdrcEkyYk85R2d2emN3a2VlTkdyQTBOakpxL29OMXJ0VnV0SkczNERMVld3NktmUElHa1VybkVIVk9WWXJMWEhJRVNHQkhCdVFNSENJdU5aY0VqUC9JNTNyYVhYa0tsVWE3YjB0Q0FxYXFLMEtGRGlYSDdIbDc4NUZNZXh4U2xwWEoyNTA2djlyYnVsd1NDeXdVaGNBeFFCaGxhdkIzS3paNEN4eGkzOWNwWlQxOGl3V1dHaE9LYkVoc0lpK0tVTmhtNGFISVRQWnBlclExbG0ybnVmOUVFdnV5aWpKcVdTSTlndmZJSzBrT1FybVU3dUdrN1FIdjVlSDlvdFZydWVPSkpqemFicFpGTmI3NkpXcU5oNVNNLzZuYWFROXFoUXp4M3o5MVl6R2F1VzdXS3dOQVdWYkN1cW9xa1hidEliN3BwK3ZOamp6RmkzRGllL010ZldieDJMVG8vUDJvcks5bjM4Y2ZNVzdFQ1kyQWdYNzMzTG9HaG9WeS9abzNIZVRKT25DQWdKSVFoSTBkNnpTRjQwQ0QrZThObkhOMit6YWU0MFZ1c2Vld3h5b3VMMlBUbW0zejE3cnZjL1IvLzBTUGo3bGovS1JxZGprVjMzT0hSWGxaVXhIOC84akJENHVQNTNuLzlGNUlrY2ZEcnIvbnRmZC9qcjE5OXphRG82QjQ1LzlWR2Z5MjRCQUpCM3hIWUZOajMzbWxZRUFzaCt2Yjc5eGRXa3dsTFE0dmhXUE1DdkxHdUZwdlp6Tno3ZjBoamZSM0ptelpocnFrbS90cTVIUHJnZll5aElVeGZjM3VuejVPNGFCR2pGeTdFWWJQeDlSOSt6OVJWcXhnNmFUS2dSSFBzZVgwZEtyVUduY0dBem1EQVliTUJTdlJFYzJTRVRPY1g2T051dUlIRVJZc29Ta3NsZWVOR3BxMWU0NUZtRWh3VFEwMXhzZGR4VlVXRk9HdzJCc1VOODJnZk1tRUM1VGt6T2JOdEcwSFJNVVNOR3RYbXVkTysrWWJHdWxvV1BQSWoxM3gzclhzTmgxdEVTWE9reHBLbmZrcng2VFJtckwyenpmR2NEanNxdGJMc3k5eTdoNXdqUjVpNGZEa2paczV5OVdrZGlhSnY4a1hwS0YxSElMamNFQUxIQU1YTGg4TXRhbU40Y0l2UmFGNnRZbXBwRkQvcEFZT0VJa1pFR1dHZVcyV3V5a1pGOERoWERjWDF5cXVrQWNwTnloZDJXNWpzU2huYjg1MG9HNnlTUElXUElMMGllbWhVb0hWL3FWdTFOVzNyVkUzdFhMcGZpRWFuNDRGbm4vVm8yL3oyMndBc1hydVdoMzd6bTI2Tis5M0hIL1BLZi8wbkFTRWhtSnR1eUN4bU14Lzg4WDg0ZGVBQTUxSlRQWXpML3Z6RlppYk1tZU14eHNYQ1FsNzY2Vk0wbWt6Yyt0QkRya2lOMitKOHA1SjBKZExrelFNSGlXM25wcWNuZVBpM3YyUGN6Rm5Ndi9YV0hobXZvYWFHZzE5OXhleGx5endpUXFyS3l2ajEyanV3V2l6ODZmMFAwT21WdS9QbjNudWZwMis2a1Yrc1hzWHZQLzJVeUtHWGJoWXJFQWdFVnlvUzhOeCsrT1ZzSlRMemN1UDh3WU1la1JXSFBuamY5WDdsNzE0QVNTSXdNcEo1RHp6SXZyZmVKT2ZZTVlaT25NU1VsU3RSYTFwdVVGc0xKYjRJaklqQTJTUmNhSFE2aitNQkQ0OFVwOTBPZ0ZxcmJla2d5NTBXT0ZScU5TcTFtdkxzSEVBUlJxd05EUmliSG9vTWlvdmozTUdET0IwT2p3Y3VGekl6VWFuVnJ0UVBkeWJldEp6Sy9IeVNOcXpuK3NkL2dpRW95S3RQM29ra2NvOGZZOUl0dHhBeWVMQ3JmY1d6endGSzVNYU9sLy9tU3VjNThzbkhCSVNIRXhnZXpyRlAvODJVVzI5VHZEYmNjTnJ0cnM5cS9OSmwyTXlOcEd6WlFrMUpDWk5YM0NxaU1nUlhGR0xaTzBBSmI2ZVNpbHFDMFdHUVdxWXNmTE1xWVhJa2dnRk9tQi9NakZGZTdsZ2RjTUVFSlUyQ1IwazlGRGUwYkRmYU8zK081cFNuYWgrK0lGM0JYdzNQemVtNFgxZXdXNjFzZVBVVk5Gb3Q5L3pzNTN6NDV6OTErdGlnc0RCdWZmQWhxc3ZMZWZYLy9SZGhVVkg4WWNOblBEaExDUi9WR3d4a25EakJ4Y0pDRnEyNW5UbkxiK0xRTjkreTQ5Ti9remg5dXRkNHBVM0dZWU9iOG1MdmV2cHByejQ1cDA5ejVMdnZtTFZzV1pkU01YclNGNk10VkdwMWo0a2JBRHZXcjhkcXNSQXp2Q1ZQdUNnN20rZnV2b3Z5a2hKZStPUmZIbEVzUTBhTzVQbjNQK0RadSsvaXlSdHU0T2V2dnNhTVJZdDZaQzZmWG9oQVU2bEJyWFlpU2JZZUdiTTlLbTFHbkZGcUVpN0RSWWRBSUxneWVHRWUvT0V3UEx3VmJoaW1wQ0xIQkVDUExVbWR3Q1g0UG85ZHNvU3hTNVpRZlBvMFIvLzFDWXVmZk1yanFiK2xvWUhDbEJSeWpoNUJhekF3OGFibERKbm9uWmFTYy9RbzZUdTJ0M3V1bFMrOGlNMmloTFJxZEMwaExVNkhjck9qY2hNOG1pTTQzQVVPUll6by9DZm5zTmtvelRnTHdObWRPN0NhVE16NS9nOElpNDBsTW1FVVozZnRvanczaDhqNEZoK1JvdFJVSWhNUzBPaTlRMjVVR2cwejdsakxybld2Y2VLekRjeHQ1ZjlWVlZoSXl1Yk54RTZld3NoWnN6dWNueXpMR0VOQ2lKMDhCWlZXUzBWdUx2dmVmb3RyNy8raHF6S042N3FiVWxSVWFqWFRWcS9HRUJSRVEyV2xpQVlVWEhFSWdXT0FNcWlkU2lydy85bTc3N2lvN256LzQ2L3B3OUNScW9pS0pkakYzaE9qTWQwa3BwcStxWnVldmJsbDkrNW15ODN1L2UzZTNXeVMzVTNaSkp2RTlOWEVtR2l5bXRoN1F4UlFzSUVLaU5JN1REMi9Qd2FHR1dhQVFRWVYrRHdmRHg4NWMrYWNNMTlLZ1BPZXovZnpoWlNtZ0FNZ1J3S09YazJ2YVpubTBwcUNzNG5wbVZwbkJVaDFVM2hSWlhadVYxbWNqNnViOWpWMElneTUwTDU0L1hWS0NndTUvZWxuaUJzNGtFLysrRWUvejAwY05veEZEejlDUkhRMHo3M3lDaE92bUVkRWRMVEhNYi8rK0JOTW9hR3VYL1Q1UjQ4QjhQN3Zmc3VrSzY5MDdXK3NyK2V6Vi82TVNxMG1lY3dZQUI3NDJYOTd2ZWFyUDNrZWdIdi80ejhaMXFvSHg4VndjTnMyanV4UDg5aDNSOU84MnMxZmZkWG1lUTIxdFQ2Zmo0eU5aZHlzV2RodE5yNTg0dzJQNTdhdFhzMnJ6eitIdzI3bnQ1Ly9rN0V6WjNxZFAzcmFOUDV2NWRmOGNzbGR2SGpYblZ4K3l5Mzg2QmN2ZG5ucDMzWDU3UytQRjNnNm9uUldya3U2d0M4cmhPZ3pSdmFEdDYrR2YyVEM5M213eW51RjBDNEoxc0FUN2JlRThFdEJwck9hc1NnN0c0Zk5SbEJFQkhzKy9aU3kwNmVJNk4rZjRINzlLTTNMODducUNNQmxWMXpCWlZkY2dlSnc4SzgvL0o3azZUTkltVGZQNnpoenJiUEtRMjh5dWZZcGRqdUFaMFZJZy9NUFpKMWIwS0E0SEtqVS9xYzVoWm1aUlBUdlQwbHVMaVBtWGs1QlpnWTdsbjdBN0ljZUpuTGdRSUxDd3NoUFArQUtPRXBPbktDMnJJelJWMS9UNWpWRFkyTVpjODAxQkVkNjk4QUtpWTRtZWZvTVJpM3diK2xXbFVyRldMZGw2R2MvOURCYjMzMkhyZSs4dzV5SEg4YllWQ0hpRERnOGIvdEdMbGpnN09Ha1VyVzc3SzJ2NTVKU1U1bTQrRllmUnd0eDhVbkEwVU8xdDFRc09BT09aam5sM3MrTHZrR0ZjODZ1di9OMkxYYW90ampEanFxbU1LVFI1bHl4eCtyMnoyWjMyM1ovenU1OHJBcHd6OFBpZ2dJK2YvVVZZZ1lNNE81Ly8zZUFEaHR2YnY3cUsxNTc0ZDlRSEE2UFhoNVgzbmE3eitPRFc1V0pYblBmZld4YzhTVXIzbnlURlcrKzZmR2NWcWZqL3AvK2pLaTRPSi9YY3RqdDdQbmhCOElpb3hqYUZJSjB4YnUvL2xXYnoxV1ZsYlg3ZkxPOTYzN3dDaUthQTQ3ZlAvNVltK2VWblQzcjgva0pjK1l5YnRZc05uNzVCY1VGK2E3OVdidDI4YnVIZmtUY3dJRzgrTUZTK2ljblUxMWU3dFhNdExxOG5NUmh3L2pyK2cyOCtwUG5TZCs4bVllYXltKzc0dTNKdVVSR1JoSWFHb3BXMi8yLzRoWXNneWozOG1jaGhPZ0dRVnA0T2hVZUd3Y25xNkVoa0FWcURpanE0aVVhYTJvb1B1WjhZK0JzVGc3WjY5Y3hZdTVjQmsrWnpJU2JiMGF0MGJEeGpkZXhXNjE4Ly9LZnZNNmY5K1JUaERldCtsV1Nld0tiMmN6Z3lVM05QNXR1d3B2VmxqcC8vd2U3L1Y1eE5BVWM3amZ4alRYT0ZVK01UYXVidVk3eHM0SkRVUlNPYmQvRzhGbXpLY25OUmFQWE1mM2UrOWo5OGNlYzNMdVhDVGZkeEtESmt6bTZlVE9qcnJxS29QQndjalp0SkNRNm12aVVsdFhUN0ZZclJUbWVxNzNvVFNhczVrWUtNak9vTEhUMjhUaDM5Q2pHc0ZBaUJ2VG5UUFpoci9Fa2p1MzR6WktRNkdobVB2QWd1YnQzb3plWmFLaXF3aEFTZ3NQVzBvT2pXWDFGQlRhem1iRDRlSzlHb3NlM2JlUFUvalNtTHJuYlp3K08xbE5naExpVVNNRFJRL1Z6KzduU2Vvb0tlQzROS3dHSDhKZGU0d3pQM0FPMDgyR3p3Y0hpd0l6SlliZnpwNmVmd3R6UXdQU3JyOEhvOW82Tkx6VVZGYnoxODUrejRZdmxwRXlhekgrODhZWnJLa2xyVTYrNnFzMStGeEhSMGJ5MVpTdm5UcCttc2FGbFBYbU5Xa04wLy80RXVaVit0blpnNnhZcWlvc1puREtTNzl6bUlyY2xJanFhV2RmZjBPYnpyWU1KZHpVVkZlMCszK3lSWC8rR1IzNzlHd0QrNzhrbjJQakZGNjduUGtqYjcvT2NCeWROSkg3UUlINi93cnVDUTI4MFltbHM1S00vL0lFQlE0ZFNlTUw1bHVLWTZkUDV0Ny84bFJuWFhFTklSQVN2L3VSNTFuN3lpVmNnZFdmS1pWejN3QU04ODhjLzhkSm5uMU5jVUVCc1ltS0hINGNRUXZSbGVnMk1pT3o0dU02dzJhQ29vbXZYT0w1OU8zRWpSbENZbFVYcUxiZFFsSjNOaVowN21Qdm9ZK2hOSnJhODh6WXhRNFl3Y3NGVkh1ZWQzTGVYay92MkVSVFJza3pNNmZRRDlCODlHbU5vS0VjMmJhS2lJSi9wOTk3bmVyNDhQNStnOEhDUENnNmJwV2s2aWx2QVVWTmNna2FuYXdrNG1ucHl0TDdSYjB2K2dYVE1OVFVNR0R2V3RjeXNScXRsMmozM3VLbzZrNmRONThTT0hSeGF1NWFFa1NNcE8zbVNxWGN0OFpqMllXbG9ZTit5WlIyK1h0YWFmN1g3dkQ4QkJ6aWJueWFPRzh2ZTVjczRtNVBEdkNlZVJGRVV6MTRrT0QvM3g3ZHY1N3IvL3JsSGlORlFWVWxCWmdaSnFhbjBiNTVpMnlwa0V1SlNKZ0ZIRHhYdGRvOVg1bU4xalJnVFJCcWhvaEZLNnAzVEU2SWtiQlU5MEtkL2Zwbk1IVHY4T25iZmhnMjgvUFJUTk5iWDgvaEx2K1dtUng5dHMzSFd3YTFiU1oxN09kVmw1YXo4Kzk4N05hYWJIL2U5REZ1ekh6Ny9ISUNUT2RuODdULytvOFByRFI4LzNtZkE0YjdFcXkvWHhzWjRMUVhyL3B5LzJwc1dvdFhwMm56KzR6LytIOFVGQmJ6NHdRZTg5T0NEcnYxWDNYV1gzNi9kVE1JTklZVG9tZW9ySzhuYnM1c1o5OTFIWVZZV0FDUG16bVhvOU9rNDdIWjJmUEErQUJOdXZnVjlVTXM3S0hYbFpaeEtTMlBvOU9tdS9aYjZlb29PSDJMT0k0OEN6dWtjMmV2WFVYYjZsR3RWa25OSGp4TGQ2bzBMdThYWlBNejlKcjY4SUord3VEalhqWGxMQllkL1UxUXFDOCtRUEdPbVZ6RGcvbGh2TWpGeXdRSXlWcSttS0NlYitNc3U4MWhwQlNBb0xNelZFTlNYb3V4c2RuLzZpVmZ2RW4rVTV1VVJHaHVMSVRnWVMwTUQrZW5wNU8zZFEyMXBLZUh4OFl5L2NaRnJOWlRXRFZtTHNyT2R2VUwwZW8vOUIxZXRRbXN3TUtacDZrdGRlUms3UC9xSVNiZmRUdVNBQVFoeHFaT0FvNGR5citEd05VVkZCWXlNZ2gxTnExZmxsTVBNL3Q3SENYRXAyL3pWVjN6NnB6OTVWQWkwWjgvMzMxTlpXc29IYWZzNzdPV3c1WnV2K1c3cDB2TWFWM3NCUi9tNWMyeGJ0WXI0cENRU2h3MmpwcktTVjllczlYbHM1bzRkL09mTk56RjZlc2VOeERxcm95azhnWEFxSjRjSmMrWXk4N3JydS8yMWhCQkNYSnFPYk5wSWVId0MwVU04bDBTdnI2cGk5NmVmNExEWm1ITFhFcmE4L1hjbTMzNEhFZjM3WTY2clk5ZkhIeE1VRnNabDgxcWFUT2Z1MmtWVTBpQWltbTZrRTFKU0NBb0w0OGlHamN4ODhFRks4M0twcjZ4azNHalA2WjgyaXhXVld1MmFvcUk0SEpTY09NRWd0MGJodHFZbFZsdjNvbWpMa0duVE1JV0hkM2hjN05CaGFMUmE3Rllyc2QyOENwcTd6Vys5U1VWaElkUHZ1WmZDUTFtY3ljckM0WERRZi9Sb1VtKytoWDZEbklGUVkwME40Qm5NMUJRWFUxTlN3dkE1Y3p5dW1YOGduYk5IampEdDdudGNvWk1wSWhLdFhrL2E4bVhNZStwcHI4QkhpRXVOQkJ3OWxGRUx3VHFvc3pwN0pWZ2R6dVU2M2FYMGF3azRqcFJKd0NGNmx0TkhqdkNuWjU0bUtDU0VYeTM5a01kbXp3TGdWL2Zjelo0ZmZtajMzQWNuVGZTNTM5ZE52Njk5ZFZWVjZBd0c5SzNtbURaUHQyalBpamZmd0dhMXN1aVJSK21mbk15djc3MkhySjA3dlphYVZSd09QdmpkYjlFYmpkejI1Rk0rcjlWZWhVWkhIcDA1ZzRMang3czE2TGp4b1llSjZlRGRISnZGNnZYdWtCQkNpTjRqY2tBaVNSTzlmKy9XbHBZQ01QdmhoekZGUkJJOVpBZzdsbjdBeEZzV2Mrajd0VmdiR3BqNzJPT3V5b0xTazNrYzI3cUY0WFBuVXBCeEVITnRIUTAxMVdoME9vcFBIS2Z5ekJseU5tN0NGQkZKM0lnUkhxOWxzNWc5YnJ6UEhUdUdwYjZlaEpTUnJuMnVWVlZhTlNKdHFLNzJlTnpNbjJxS291eHMwcjlhZ2M1b0pEd3lrb3h2djZXaHNvcVI4K2Y3SGFUNHcyRzNVNVNkemRtY0hNNGVQWUloT0ppb1FZT1l1UGhXakdGaEhGeTltcUd6WnBFOGRacXJzV2l6NW1ESC9YZHhZVllXS3JXYWVMZlBUMVZSRVFkWHJXTHc1TWtrakd6WnIxS3JtYmo0VmphOStRWlphOVl3L3NZYkEvWnhDZEVkSk9Eb3dmb0ZPUU1PY0ZaeHhMZGFwbEFhallxZWJPRHc0WXllTm8yNy8rMEZCcnI5SVhQRjRsc1pQbUdDejNQMnJsdkgwZlIwN3ZGaldraGJiRllydHcwZnhvMFBQY3lUdi85OXA4NHRQM2VPMWUrL1QzaS9mbHozd0FNWWdvSVlOV1VLZi9tUGYrZXZQNnpENEZhYSsrV2JiM0I0NzE0ZSt1VXY2WmVRME01VkwxM2paczNxOEppYXlncENXdjJ4SllRUW92Y1lOR21TeittZ0NTTkhFanQ4dUN0UUdIZmQ5WlRtNWJIcms0OEppNHRqN3VPUFk0cG9hU2hpcnEzRmJyTnhaTk1takNFaEdNUENNSWFHRWowa21mcktTdmF2K0pMcWMrZVllTXRpcjlkcnJLbEJaMno1SFh0czZ4WkNZMktJU21wWjRxcXUzUG5Ic0h1RHpFTnIxM0pvcmU4cXkvWTBWbGVUdFhZdEJSa0hDWW1PWnNaOTkyTU1EV1gvaWhVYzI3YVZvdXpEakxwcUlRbWpSZ1ZtR1ZaRjRlQ3Fid2lMaTJmQ29rVWtqQnpsTWRWbTRRc3Z0UGs2ZFdWbHFOUnFqMlZyQ3pJemlCNDh4RldsY2ZiSUVmWXRYNFpLb3lFNk9abjhBK2xZRzgxWUd1cXgxTlZocnF0SGF6Q1F0M2NQQThhTTlxcldFZUpTSWdGSER4WWRCS2ViUW1kZkFjZGxVYzZwS2dwd3BGejZBNG1lUmFWVzg3L0xsbnZObFoxM2E5dkxrbFdYbFhNMFBaMTcvK00vei90MXJjMGxySDUyV1hmMzdxOS9oYm1oZ1lkKytVdFhtUEhNbjE3bXVhc1g4b2ZISCtjWDc3K1BXcU5oNTcrKzQ3MlhYbUw4bkRrcy92RVQ1ejNXbnFEd3hBbGl1N2owcXhCQ2lFdFhXNzJ1d0ZrdFlhNnJJLzlBT3JtN2R0TllVODN3MlhOSW1UL2ZxeWRFd3NoUlhQT2YvNFVoSk1UclpyMy82RkhzL3ZSVG9nY1BJU2sxRld0REF5ZDI3a1FmSEl6TjNNaXB0RFJpa3AwMzNma0hEMUIyNmhTVGJyMlZzbE9uS01uTlJXYzBjaXB0SDFxRGdSQzNaZUxIM1hBalNhbXByc2VuMDlQSldMMnF6WS9IWEZ2TDhlM2J5ZDJ6Rzd2RndzQUpxWXkvNFFaWGVERGx6anVKR1RxVVEydlhzT2Z6endpTmlXSHVZNDkzZWRVUnRWYkxWYy8vQkYyUTd5N3dycVhzYTJ2SlQ5K1BQamdZalU2SHpXemgyTll0UkNVbHViNU9sWVdGMUphV2tqeTlwYkpVbzlWaU16djdtT3hidmh5RHlZUStPQmhEY0FqR2tCQU1JY0VNblRHRGdvd00wcjlheVpYUFBDTlRWY1FsU3dLT0hxeWYyODg0WHl1cEJPdGdZSmd6QkttMVFtRXRKSVpldVBFSjBWWCtOZ0lMcFBKejV3RFFHenUzbE15KzlldlorT1dYSkk4ZXpmVVBQT2phUDNqa1NKNTkrV1ZlZnZwcGZubjNFbVpkZndOdi9PeW5EQncrbkorLyt3K3ZQL0F1Qmt0akkxKys4UVpML3UzZkFucmRpdUppQ25OenVlNkJCd0o2WFNHRUVKZStnb3lEbk55N2o3TFRwOURvZEF3Y1A1N2hjK1ppY2xzeHhaMWFvM0d0ZU5MYTRYWHIwQm1OVEw3akRsQ3AwQnFOSE51MjFUWHRKRFEybGxGWExRU2NLN3BFSlNVeGNQd0VTaytkNU1qR0RTaUtndFpnWU56MU4zaE1IZEZvTlI1VE56VGE5di91YUt5dDVWVGFQa3poNFl5OTducGlodzN6T21idzVNbkVwNlNRczJFOTRmSHhBVnRTdGExd3crTVlnNEhzOWV0ZERWVlZLaFZSU1VsTXZPVVdqK1BpVTFKSWNGdktObWJvVU9ZOTlUU0c0R0FNd2NGdGhsYlJnNGVRdldFOWxvWUdnaVRnRUplb2kvK1h0VGh2N2t0NStscEpCWnpUVkpxclBITEtKZUFRb2lOcEd6WUFzUG1yRlFRRkJ6UC9qdHVKVFd5L0FxSHM3Rm4rL093emFIVTZubi8xTmEvUVl2N3RkMUJiV2NWYlAvOXYwalp1SkQ0cGlmOWIrVFdoa1FGZTYrODhaTzNjeWFzL2VaNHpKMDl5MS9QUHQvdE9YR2R0L1BKTEFDWmVjVVhBcmltRUVPTFNsWlNhNnJxaEQ0cUlJQ2dpbk1uVGJpZitzcFF1dmVNLzVjNDdjVmh0cmdCRXBWSng0eTkvNVhObGxLbDNMWEgrTGxPcGlCNDhoSnYrNXlVVWg4UHI5NXV2bFUwR1Rack1vRW1UdmZiUHVQOEJ3aE1TTUlhRWNNVVRUeElVSHQ3dTcwdGpTQWdURnQzazE4Y1cwVCtCaVlzWHR4bnVkSVpHcDJQUnIzK0Q0bkE0UDJhTnhxc2FKbUxBQUtiZmM2L1h1ZUh4OFIxZXY5L2d3Y3grNk9FdWoxT0k3aVFCUncvbUVYRDRxT0FBR05rUHZqL3AzTTRwZ3dXRHVuMVlRdlFJbDk5OEM0UGMzcjBBMkxaNk5lLy85aVZDSWlJSUNRL253OS8vUHo3NncrOFpPM01tQys2OGl4blhYa2Z5R00vTzdlYUdCdjduZ2Z1cEtDbmgwZC84RDhQSGovZDR2cTZxaWpXZmZNeVhiN3dCUUhCNE9HZFBuK2FWNTU1bHliKzl3R1UrR3JOMU43dk5Cc0JmL3YwRjFuejBFYWF3TUo1NytjOEJEVGZNRFExODlmZTNDSXVNWXNyOEJRRzdyaEJDaUV2WHhNVXQwMGo3SlExeUxlM2FWY0dSVVQ3Mys2cjBESTd5UHJhcnY5L2kzRlpITVFYNHpZbWc4QWlTVWdQN3Q0QktyUTdvNzNRaGVoSUpPSHF3anFhb2dMTVBSN05zYVRRcWVwbTZxaXJxYTJzSjc5Y1BnTHpzdytqZG1taTFaOXlzV1l5Yk5Zc3plWG1rYjk3RXVuOHVJeWR0SHlFUkVmenlnNldNblRtVDNFT0hXUFBSUjJ6NDhnc3l0aitES1RTVWVZdHY1WGhHQnNQR2pjTmh0L1ByZSsvbGFIbzZDKzY4aThWUE9QdHBXTXhtOW0vY3lPYVZYN0hqdSsrd05EWXliTnc0L3ZQTk43bHM0aVErKy9PZldmbjN0OWo5L2ZjTUh6K2V1VGZmekxTRlZ6UFF4L0p5QmNlUGMyMXMyNTNjTzNxK05ZZmR6ckVEQndENDE0Y2ZNdjJhYTNqbWozOGlLaTdPNzJ2NDR4Ky8rUTJsWjg1dy8wOS81clVhalJCQ0NDR0VFTjFCQW80ZXpKOEtqdVJ3MEd2QVlvZmpGZEJvY3k0eEswUnZjUFRnQWY3N3R0czg5czI0NXRwMnoxbS83Si9zWGIrZWM2Znp5VDkrakxxcUtzQlpXWEh6WTQ5eHgzUFBFOW0wTkZ6eTZORTgrZnZmODhpdmY4Mm1yNzVpOVh2LzROdWxIL0R0MGc5WWNPZGR2UERYdjVJNGJCaEJJU0U4LzhvcjVLVHQ0L05YWHVIQTFxMllHeHBRcVZSTXZPSUtibjdzY1NiUG4rOGF3ME12dnNpTkR6M0U1Nisrd3JyUFArY2Z2L2tOLy9qTmJ4Z3dkQ2l2cmYyZTRLWlZSMjUrN0xIei90eXNXN2FNMnNwS3IvMkZ1YmtVRnhRUUhCYkdqMy8zT3hiY2VkZDV2MFpiVnI3OU5xdmUrd2NEUjR6ZzFxZDhMNEVyaEJCQ0NDRkVvTW10YmcvbVR3V0hWdTNzdzVGUkFuYkZXY1dSR250aHhpZEVJTjM2NUpPTW5qYk5ZOSt3c2VONDhPYy94MnF4NExEYjZaZVF3UHpiNzJqM09uRURrOWp4N2JmRUppWXladnAwaG80ZHk1anAweGs3ZllaSG96RjNlcU9SaFV1V3NIREpFZzd2M2N2WGIvK2RhUXVkemN3ZWUra2xWQ29WR3EyVzVORmpLQzBxSW1IUVlDNi81UmF1dlAyMk52dDN4QXdZd0ROLy9CUDMvL1JuclAza1l6WisrU1ZQL08vL2M0VWJBSS8vOW5lZCtSUjV1T1hIVDJCcmFyN21idUR3NGZ6azFWY1pPM05taDcxRnp0ZkE0Y09KSHpTSUY5OTd2ODJLbXJESUtJS0NnMzArSjRRUVFnZ2h4UGxRS1lxaVhPeEJpUE5qVitDYUw1ekx2eG8wc1BwVzU3S3dyYjJmQ1o5a083Y2ZHQVAzamJxZ3d4UjlrTTFtNDJDeGxoSmQ2Y1VlaWsrS29nUm1YWG9mYkZZcld1a3NqdDFtdStBcnhNUllvNGxzekNVeU1wTFEwRkMwRitEMUZ5eUQrMGM3L3draFJDQjllTWo1YjEzN3VYMlgyV3cyTmxSVTR1amVseEVDbGFJd29xNld5TWhJUWtKQ0xzanZhZEgzU1BlWkhreWpnbjVOVTl2TmRxaXgrRDV1ak52MC9LeVM3aCtYRUplNjdnbzNBQWszbWx3S3k5OEtJWVR3ajdFYmZ5OEswVXhydDZOU3FicjE3ekFoSk9EbzRXSk5MZHNsOWI2UEdkMFBtbitPSEM1elZuNElJWVFRUWdpaFVxbm81Mk0xRWlFQ0xjaHNScVBSb0ZhckplUVEzVVlDamg0dXhpM2dLRzRqNEREcG5NMUdBUnBza092ZGQxQUlJWVFRUXZSQktwV0tKSU1lbmN4YUY5MUlZN2NSWmJXZzErdlJhRFFTY0lodUl3RkhEeGZuUndVSHdGajNhU3FYWmxzRUlZUVFRZ2h4Z2FsVUtvdzZIY05rYXFIb1J2MXFhakVaREJnTUJuUTZuUVFjb3R0SXdOSEQrVlBCQVRBMnVtVTdVL3B3Q0NHRUVFSUluQUdIUnFNaE5zaklDRURya0hhakluRFVOaHV4bFpWRWFqV1lUQ1lNQm9OVWNJaHVKVkZ0RHhmclo4QXh4aTNneUNvRkJkOHJyZ2dSS0NvVVZLaFFrSkpYMGYxVXFFQnhTUE15SVlRNEQycTFHcjFlVDN5d1FuQjlQZmtXSzlWcU5WYTFHa1YrcG9wT1Vpa0tXcnVkSUxPWktLc0ZrOEdBeVdUQ1pES2gxK3RScStVOWR0RjlKT0RvNGR3ck9Fb2EyajZ1WHhBa0JFTlJIWlEzUWxFdDlBL3AvdkdKdmt1bmRxQlZORmhWdG9zOUZORUhhQlVOS29kRkFnNGhoRGhQYXJVYWc4R0FTcVZpbU5hTTJXekdZbTdFYnJlaktBcUs5T2dRZm1yK1hhelJhTkFIaFdGb21wb2k0WWE0RUNUZzZPSDhXVVdsMlpnWVo4QUJ6aW9PQ1RoRWQxR3BWSVRxN0ZSWmpWZzF0UmQ3T0tJUE1EaU1hS3cxYUhUU25WMElJYzZIU3FWeWhSd2FqUWE5WG8vZGJuY0ZIRUowUm5QQW9kRm8wR3ExYUxWYWVSTkNYQkFTY1BSdzRRYlFxY0hxY0FZY0RnWFViZnpjR0JzTlA1eDBibWVWd3NMQkYycVVvcTlScVZSRUI5bXBNT3N4cTNSWTFkYUxQU1RSaStrY09veFdOVVo3RmZyZ1VKbmJLNFFRNTZuNUJsU24wNkhWYXFWeVEzUko4L2VUQkJ2aVFwS0FvNGRUNGF6aUtLd0Z1d0lWamM3cEtMNjRyNlFpalVaRmQxS3BWQmgwV3VJTURWZ3RvZFJRSXlHSDZCWTZoNDVRUnlqR2hueUNqSHJwemk2RUVBRWdONlJDaUo1S0prSDFBdjQyR2swTWRWWjhBT1RYUUpXNWU4Y2wrcTdtc3NSSWs0WUVUUTJSdG1CQzdDSG9GSzJ6R2FRUVhhQkNoVTdSRW1JUElkd1NoS2ttbjJDZFE3cXpDeUdFRUVMMGNWTEIwUXUwYmpRNnNvM2pWRGhYVTlsZTZIeWNWUXF6Qm5UMzZFUmYxZHlSdlYrSWdxRytpckpHTFkwRTRWRHBRQ1hacXVnQ3hZSEtZVUZqcmNGb3J5TElxTWRrY3YvQVFnQUFJQUJKUkVGVUNwWHU3RUlJSVlRUWZad0VITDJBdnhVYzRKeW0waHh3WkpaSXdDRzZsM3RIZHIzV2pObGNpY1Zpa1k3c29rdGMzZGwxR3ZUQm9kS2RYUWdoaEJCQ0FCSnc5QXFkV2trbHVtWDdnUFRoRU4xTU9yS0w3aUxkMllVUVFnZ2hSR3NTY1BRQ25hbmdHQjRKSmkzVTIrQkVCVlJiSUV6ZnZlTVRmWnQwWkJmZFJicXpDeUdFRUVJSWR4Snc5QUl4bmFqZzBLaGdYQ3pzT2dNS2NMQVk1aVIyNi9DRUFLUWp1eEJDQ0NHRUVLSjdTY0RSQzhSMG9vSURJTFVwNEFCSWw0QkRDQ0dFRUVLNGFhNjJsS3JMbmtVcUc0V1FnS05YTUdraFJBZTFWcWhvQkpzRHRPMzAyWnNZMTdLZGZxNzd4eWVFRUVJSUlTNTlpcUpnZFRqSXJhdW54R3Fsd2VIQWNiRUhKVHFrQm93cUZmMDBHcElNZWd6U20wcjBZZEp1dnBkb3J1SlFnTktHOW84ZEhBNFJCdWQyZmszSHh3c2hoQkJDaU41TlVSUkt6UmEyVjFSeTBteW1Uc0tOSHNNQjFDc0srVFliZTJycktLcXR3MncyNDNBNHBBSkg5RGtTY1BRU25XazBxc0t6aXVOQWNiY01TUWdoaEJCQzlCQ2xaZ3RwTlRXWTVZYTRSN09xVkdUYjdSNGhoeEI5aVFRY3ZVUm5BZzZBVkFrNGhCQkNDQ0VFWUxIYnlhcXR2ZGpERUFHVTYzQlFVMStQeFdLUmtFUDBLUkp3OUJLZERqaGlXN2IzbjNOT2JSRkNDQ0dFRUgyTG9pamsxVGRJNVVZdlkxT3J5YmRZTVp2TjJPMTJtYW9pK2d3Sk9Ib0o5NERqWEYzSHg4Y0hRLzhRNTNaeFBSUkphQytFRUVJSTBlY29pa0t4eFhLeGh5RzZRYlZhamRsc3htcTFTc0FoK2d3Sk9IcUorT0NXN2JOK0JCemdXY1VoMDFTRUVFSUlJZm9lUlZGb2tDa012WkpWcmNaaXNVZ0ZoK2hUSk9Eb0pjNG40SEJ2TkxwZmxvc1ZRZ2doaE9oekZFV1IxVko2S1VXbHdtNjN5Mm9xb2srUmdLT1hpREtDcnVtcmVhNGUvUGtaTnNHdGdpTzlXUHB3Q0NHRUVFSUkwWnNvaWlMaGh1aFRKT0RvSlZTcWxpb09td1BLR3pzK0o5d0FReU9jMjFWbU9GWFZmZU1UUWdnaGhCQkNYRmdTY0lpK1JnS09YaVN1cTlOVXBBK0hFRUlJSVlRUVFvZ2VTZ0tPWGlTaGk0MUcwNlVQaHhCQ0NDR0VFRUtJSGtvQ2psN0VvOUZvdlgvbmpJMEJqY3E1ZmFEWU9iMUZDQ0dFRUVJSWNlR1k2K3FvTEN5ODJNTVFvc2VUZ0tNWGNRODR6dmxad1JHa2hkSFJ6dTBHRzJTV0JuNWNRZ2doaEJDaTc2bXZxR0ROSC8rUHJlKysyNjJ2VTVDWndkWjMzbkU5UG5mMEtJV1ptUjJldC9MRlg1QzlibDJIeDlWWFZMRG5zMCtwcjZ6d2VpN2oyOVdzZS9VVjdGYXJ6M01WaDRPMEw1WlRrSEd3M2RjNGMvZ1FtOTU2czhPeENDSGFwNzNZQXhDQjR4NXdGUGtaY0FCTVRZQ01FdWYybmlMUGFTdENDQ0dFRUVKMGx1SndzSC9GQ2l6MTlUUldWMU9RbVVIaTJISHRubk02ZlQvN1Y2eG84L21KaXhlVGxEb1J4ZUhBWnJHZ05SaFFxVlEwVmxWVGR2cFV5M1VPcEhQbTBDRlVhalg5UjQvdThzZHk5dWdSemgwOXlzVEZ0M3JzcnlvcUltL1BIalE2SFNkMjdtVEUzTGxlNTZwVUtveGhZZXhidnB5YWtoSkd6bC9RNWZFSUlkb21BVWN2Y2o0VkhBRFRFdURkRE9mMjdpSjRmSHhneHlXRUVFSUlJYzZQelFIYUhsaHpmZWo3N3lrOW1jZVVPKzRrUCtNZ0I3NyttdkQ0QkVKallqbzhkLzZ6ejNudFcvK1gxMXpiWmFkT3NlMjlmM0RsMDg4UUZoZm5kZXlrVzIvRFVsL1B2dVhMbUtwWlFueEtTcGMrbHJNNVI0Z2RNUUt0d2VEYVo3ZlpTUHZ5Q3hKU1VraEtuY2lleno4akpqbVp5TVJFejVOVktrWXZ2QnBqYUJpWi8vb090VmJMWlpkZjBhWHhDQ0hhSmdGSEx4Sm1jRTQ1YWJCQmNUMDRGRkNyT2o1dmNEakVCRUZKQTV5dWRqWW9kUTlMaEJCQ0NDSEVoUlhSZEM5OXFocUdSbHpjc1hUVzhXM2JPTDU5RzhuVHBqTmc3RmhpaGc1bDA1dHZzR1BwVXVZODhnaW1pUFkvSUg5Q2tQYW9OUnFtM3JXRUxXLy9uZnJLeWk1ZHkxeGJTMG51Q2FiZWVWZkxUa1VodmFrNlpmeURQOElRRXNMQThSUFk5Y25Iekg3b1laL2pIenBqQnFid2NHS0dEZ1djMDJOOGFiMWZaelJ5L2M5OUh5dUU4Q1lCUnkraXdybFU3TWtxWjlwZjF1Z01Mdnc1YjJvQ2ZKdnJmTHluQ0JZTjY4NlJDaUdFRUVLSTlreUtkLzczVUduUENqaHlObXdnWitNR0VrYU5ZdXgxMXdHZ041bVljZjhEYkgzM0hiYTg4ell6N3IyUDhJU0ViaDJIem1oazNsTlBvOVpvdW5TZGdvd01GSWVEdU1zdUE1eFRidzU4OHpWRjJZZVovY2lqR0VKQ0FCaS9hQkYxUzVleTlkMTNtSGIzM2ZRYk5CaHdOZyt0cjZnZ01qR1JoRkdqWE5kdFhhVlNtSlZKem9ZTlh2dFY2aDVZdmlQRVJTUUJSeStUMEJSd2dIT2FpajhCQjhDMC9pMEJ4MjRKT0lRUVFnZ2hMcW9CSVRBM0VaWWVncmtEV3lvNkxsVTJpNFVESzFkU2tKbEIvOUdqbVh6N0hSNDM1NkV4TWN4KzZHRjJMUDJBTGUrOHplaXJyeVo1NmpSUWVaY2J0MVhkNEE5clF3TjJ1OTMxMkdBeW5YZElvQ2dLdWJ0M0E4NnFFRXREQTJuTGwxTjZNby9wOTk1SDVJQUJybVBWR2cwejdyMlh2Y3YreWJiMzNtUG96SmxjZHZrVkhOMnltYnpkdXhsNzNYVU1tVHJOZFh6cktvL21vS1NyMVN0QzlIVVNjUFF5clJ1TmpvbjI3N3pVV09mOFRwdkR1VnlzMlE2R3JnWGVRZ2doaEJDaUM1NmJCQSt2Z1Y5dWc1OU5kNzZSZFNrcU8zV1MvU3Urb3E2OGpPR3o1ekJxNFVKVVRjSEY5eS8vaVFGanh6RjY0VUxDNHVLNC9NZFBzT2V6VDhsWXZaclQrL2N6NnFxcmlCMDIzT042SGZYZ2FNL2VaY3NvUG43TTlYamVrMDhSbnBEUVptaHlaUE1tam16ZTVMRXZNakdSeXgvL01VWFoyZFNWbHdIT0FHZlRHNi9qc05tWTllQ1BpRXBLOHJxV1JxOW4ydDMza0xOeEkwZTNiQ1k0S29yUkM2L0cydERJd1ZXcnFDb3FZdnlOaTZRcVE0aHVKQUZITDNPK2pVYUR0REErQnRMT09jT05qQktZRWgvNDhRa2hoQkJDQ1ArRUcrQ2wyZkMvdStEUnRYRFZJQmdlQ1FraEVMQmJaQWZRaFRlMU1yLzdsaE83ZHFFM0dwbTI1RzZQYVJnQTlaV1ZXT3BiL2lnTkNndGp6aU9QY25UekpvNXUyY0tPcFV1WmNzZWREQmc3bG9Iako5Qi85QmpNZGJXc2UvVlY1ano4aUN0SXVPSEZYNkxSZG56ck1tM0pFaHdPQjVXRmhXei80SDNYL3JaQ2t5RlRwcEk4WTRiSGZvMU9oK0p3a0xOaFBjRlJVZFNWbDZQVjZ4bDczZlZFSmlaaURBMWw1WXUvWU5KdHR6RncvQVRYZWMzN1JzNmZUMUxxQklLaitnSE8xVitDd3NLb0t5OTNCVDlDaU80aEFVY3Y0eDV3bk8xRXdBSE9hU3BwNTV6YnU0c2s0QkJDQ0NHRXVOaEc5b08zcjRaL1pNTDNlYkRxUkdDdkg2eUJKN3hYTi9WYmFHd2NDU05ITXY2R0d6R0dodnAxamxxakllWEsrU1NPRzAvZTNqMzBIek1HY1BhYjBPcjFORlRhVUJ3T05IcTk2eHl0MjNaN05IbzltcWIvZW95empha2ZlcFBKNTNPbjlxZFJVMXpNNU52dllPK3lmd0tRTUhLa1gyTUFYT0ZHczVFTEZxQW9DcWhVN1U3QjhmVmNVbXFxMXhLMVFnamZKT0RvWmM2M2dnT2N5OFcra2U3YzNuMEdua3AxTmlBVlFnZ2hoQkFYVDVBV25rNkZ4OGJCeVdwb3NBYnc0ZzRvNnNMcGd5ZFBadkRreWVkMWJraDBOR092ZFRZaVBYZnNHRHMvWE9yeC9NYlgvK2J4K0xMTHIyRGtnZ1huTjlCTzBobU1ESms2bGJENHR0L3g2MHcxUm4xRkJUYXptYkQ0ZUs5cWt1UGJ0bkZxZnhwVGw5enRNMnpSR1kzK0QxeUlQazRDamw2bWRRK096aGdRNHZ4WFdPczh0N0FHRXYwTDRvVVFRZ2doUkRmVGEyQkVaR0N2YWJOQlVVVmdyM2srb2djTmN0MzRsK2JsY25EVkt1WTkrUlRxcG1rcE96NTRIN1gyd2pXSWkwOUpJWGJZTUJxcXE3MmVzMXVkQ1pOR3EvUDdlaWYzN2VYNDl1MWM5OTgvOXdneEdxb3FLY2pNSUNrMWxmN04wM3VhS2oyRUVKMG5IVzU2bVdBZGhEWlY1SlhVZzEzcDNQblQzRmJzMm5NMmNPTVNRZ2doaEJDaUxScTludENZR0VKallyQmJiZWhOSnNJVEVsejdGSENGSFJlQ1dxTkJhL0M5ZEUxRGxYUEpRb09mVTNJQWlyS3ppUjAyekd1cXpjRlZxOUFhREl4cHFtU3BLeTlqM1Y5ZW82S3c4RHhITGtUZkpnRkhMOVJjeFdGWG9LeWhjK2RPZFE4NHVsS3ZLSVFRUWdnaHhIazRkL1FJVVFNSGV1eXpXNjErOStId3BiRzJsck5Iam5SMWFBRE84RUdsSWl3MjFxL2phNHFMcVNrcG9mL28wUjc3OHcra2MvYklFU1lzdWdsOVVCQUFwb2hJdEhvOWFjdVh1U3BGaEJEK2s0Q2pGK3BLbzlGeE1TM0x3eDRvaGtaYjRNWWxoQkJDQ0NGRWV5b0tDeW5KeldWQVUrTlJBRVZSc0RVMnVpb3FJZ2NPWk9FTEx4QVNIZTNYTlUrbnA3UGhMNjl4OWtoT1FNWjQ1bEFXRWYzN3QxbmgwVnBoVmhZcXRacjRsSlltcFZWRlJSeGN0WXJCa3lkN05DOVZxZFZNWEh3cjlaV1ZaSzFaRTVEeEN0R1hTQStPWGlpaFZjQXh6bmZUYUovMEdwZ1lCenZQZ00wQjZjVXdvMy9neHlpRUVFSUlJWVE3bTluTS9oVmZZb3FNWk1EWWNhNzlEWldWS0lxQ1BzZ0VnRWFyeFJUUjBvekU0WEI0WGF1NSttSGY4bVhVbEpRd2VQSmt4bHg5VFpmSFdGTmN6Tm1jSE5lVUVuOFVaR1lRUFhpSXEwcmo3SkVqN0Z1K0RKVkdRM1J5TXZrSDByRTJtckUwMUdPcHE4TmNWNC9XWUNCdjd4NEdqQmxOOUpEa0xvOWJpTDVDQW81ZUtNNjkwV2h0NTgrZmx1QU1PTUQ1WHdrNGhCQkNDQ0ZFZDdMVTE3UHI0NCtwTFMxbDFvTVBVcGlWaWMxc1JxdlhrMy9nSUdxTmhzakVSQUJxUzB1cEtDeEVaekRnY0RqSVAzZ0FYVk40MEt3d0t4TndCaDJ6ZnZRallwS0hkbm1NRHB1TnRCVmZZZ2dOOVh2bG1NckNRbXBMUzBtZVBzTzFUNlBWWWpPYkFkaTNmRGtHa3dsOWNEQ0c0QkNNSVNFWVFvSVpPbU1HQlJrWnBIKzFraXVmZVFhTnp2K0dwa0wwWlJKdzlFTDlRMXEyQzg4ajRIRHZ3N0c5RUo2ZkJHcHA1Q3lFRUVJSUlicEp6b1lOVkJUa2szcnpMVVFQU1NabjQwYU9iOStHdytac09EcmhwcHZSbTV3VkhJMDFOYVI5c2R4MXJrcWxZdFRDaFI3WGl4cytBb2ZOeHJqcmIvQjdLa2xIOHZidXBlck1HV2JjZjMrbkFvZjRsQlFTVWxKY2oyT0dEbVhlVTA5akNBN0dFQnlNU3UyN2EwRDA0Q0ZrYjFpUHBhR0JJQWs0aFBDTFNsR1VUcTZ6SVM1MVoycmgvdStjMnlsUjhMZnpXQzc4aVIvZ1dOT1NZUzlmQWVQOTY2RWtoQkI5eW9KbGNQOW81ejhoaE9pSmJEWWI2eW9xTC9Zd2NOanRWQlFVMEcvUUlMK09yU3N2ZHk2bkNoaENRbHpoUjJlVW5UcUZLU0tjb1BDSU5vK3htYzBVNVdRemNQd0V3TmtqSkhMQUFKL0huanQyalBENGVJeWRXRjJsdTQyb3FTWXlNcExRMEZDMEYzQVZHaUV1RnZrdTc0WGlna0dqY3E2aWNqNFZIQUJ6RWxzQ2pxMkZFbkFJSVlRUVFvanVvOVpvL0FvM21vOE5qZWxFazdrMitQTjZXb1BCRlc0QWJZWWJBSEhEaDNkNVRFS0lycEZWVkhvaGphcGxKWlVhaS9OZlo4MU5iTm5lVnVBS3lJVVFRZ2doaEJCQ2lFdVNCQnk5bEhzZmpqUG5VY1dSR0FxRHc1M2JwUTJRVXg2WWNRa2hoQkJDQ0NHRUVOMUJBbzVlYW9EYjFML3puYWJpVWNWUjJMWHhDQ0dFRUVJSUlZUVEzVWtDamw1cVFCY3JPTUF6NE5oYUFESkxSUWdoaEJDaTk1RWJndDVKcFNpb1ZDcFVLbGtPVWZRZDh2T3NsK3JxVXJFQWc4S2RVMVhBR1pMa1hmd0cyMElJSVlRUUlzQ01jZ1BjSzJudGRnazRSSjhqQVVjdkZZZ0tEaFhPMVZTYWJTM28wcENFRUVJSUljUWxScVZTMFUranVkakRFTjBneUd4R285R2dWcXNsNUJCOWhnUWN2VlI4TURUL0hDdXNPZi9yZUFRYzBvZERDQ0dFRUtKWFVhbFVKQm4wNkdUSnZGNUZZN2NSWmJXZzErdlJhRFFTY0lnK1F3S09Ya3FyaG5pVGM3dlNEUFhXODd2TzhNaVdKV2RQVmtGQkY4SVNJWVFRUWdoeGFWR3BWQmgxT29acHRSZDdLQ0tBK3RYVVlqSVlNQmdNNkhRNkNUaEVueUVCUnkvbXZwSktvS2FweUdvcVFnZ2hoQkM5aDBxbFFxUFJFQnRrWkFTZ2RUZ3U5cEJFRjZodE5tSXJLNG5VYWpDWlRCZ01CcW5nRUgyS0JCeTlXQ0FhallMMDRSQkNDQ0dFNk0zVWFqVjZ2Wjc0WUJOak5XcWlyVmIwZGpzcW1iYlNJNmdVQlozTlJsaGRIVW0xTlVRYjlJU0dobUl5bWREcjlhalZjc3NuK2c2cFJldkZBdEZvRkdCa0ZFUUhRV2tESENtSDRucUlOWFY5ZkVJSUlZUVE0dEtnVnFzeEdBeW9WQ3FHYWMyWXpXWXM1a2JzZGp1S29xQkkySEhKYWw0cFJhUFJvQThLdzlBME5VWENEZEVYU2NEUml3MElVQVdIU2dXekUySGxNZWZqYllXd2VIalh4aWFFRUVJSUlTNGRLcFhLRlhKb05CcjBlajEydTkwVmNJaExXM1BBb2RGbzBHcTFhTFZhV1NKVzlFa1NjUFJpZ2VqQjBXeXVXOEN4T1Y4Q0RpR0VFRUtJM3FiNWhsaW4wNkhWYXFWeW80ZHAvdnBKc0NINk1nazRlckg0WUdlVFVJV3VWWEFBakltR0NJTnpSWlpEcFZCVUJ3bkJnUmlsRUVJSUlZUzRsTWdOc2hDaXA1SkpXYjJZVHQzU0s2T3NBY3oyODcrV1dnVnpCN1k4M25DcWEyTVRRZ2doaEJCQ0NDRUNTUUtPWHM1OW1rcFJGNnM0cmhyVXNyM3VsTE15UkFnaGhCQkNDQ0dFdUJSSXdOSExCYXJSS0VCS3Y1YnI1ZGZBc2ZLdVhVOElJWVFRUWdnaGhBZ1VDVGg2dWY0QkREaFV3SUxCTFkvWHlUUVZJWVFRUWdnaGhCQ1hDQWs0ZWpuM0NvNnVycVFDc01CdG1zcUcwMkNYZVNwQ0NDR0VFRUlJSVM0QkVuRDBjdTQ5T0FwcnVuNjloR0FZSGUzY3JqVEQvbk5kdjZZUVFnZ2hoQkJDQ05GVnNreHNMNWZndGxSc1FRQUNEbkJXY1J3cWRXNnZPd1ZUNGdOelhTR0VFUDVSRk1Yam54QkNpTjZwZWNsZVdicFhDUDlJd05ITDZUWE9wV0xQMVVOSkF6VFlJS2lMWC9VckJzTHI2V0J6d0xZQ2FKalU5V3NLSVlUb21LSW9XQjBPY3V2cUtiRmFhWEE0Y0Z6c1FRa2hoQWc0TldCVXFlaW4wWkJrMEdQUWF0RnF0UkowQ05FQm1hTFNCd3dNYTlrT1JCVkhxQjZtSnppM3pYYllYdGoxYXdvaGhHaWZvaWlVbWkxc3I2amtwTmxNbllRYlFnalJhem1BZWtVaDMyWmpUMjBkUmJWMW1NMW1IQTZIVk80SjBRNEpPUHFBSkxjK0hQbUJtcVl5dUdWYlZsTVJRb2p1VjJxMmtGWlRnMW4rc0JWQ2lEN0ZxbEtSYmJkN2hCeENDTjhrNE9nRDNDczQ4cXNEYzgxcENjNUtEb0MwYzFEZUdKanJDaUdFOEdheDI4bXFEY0JTV0VJSUlYcXNYSWVEbXZwNkxCYUxoQnhDdEVFQ2pqN0F2WUxqZElBcU9IUnF1SHlnYzF0UllPUHB3RnhYQ0NHRUowVlJ5S3R2a01vTklZVG80MnhxTmZrV0syYXpHYnZkTGxOVmhQQkJBbzQrd0tPQ0kwQUJCOEJWZzFxMjE4czBGU0dFNkJhS29sQnNzVnpzWVFnaGhMZ0VWS3ZWbU0xbXJGYXJCQnhDK0NBQlJ4OFFhWVJnblhPN29NWlpjUkVJbzZLZHk5QUNISzJBMHdHYS9pS0VFS0tGb2lnMFNDbXlFRUlJd0twV1k3RllwSUpEaURaSXdORUhxSUNrcGlvT2k5MjVaR3lncnJ2QXJZcGo3Y25BWEZjSUlVUUxSVkZrdFJRaGhCQUFLQ29WZHJ0ZFZsTVJvZzBTY1BRUkE3dGhKUlh3WEUxbGJSN1k1Szl3SVlRUVFnZ2h1bzJpS0JKdUNORUdDVGo2aUtSdTZzTXhJQVRHUkR1M0s4Mnd2VEJ3MXhaQ0NDR0VFRUo0a29CRGlMWkp3TkZIdUsra0VxaWxZcHZkT0xSbGU5V0p3RjViQ0NHRUVFSUlJWVR3aHdRY2ZZVDdTaXFCV2lxMjJaeEVDTk03dHc4VU94dVpDaUdFRUVJSUlZUVFGNUlFSEgxRVFqQm9WTTd0UUZkdzZEVnd6WkNXeDkvbUJ2YjZRZ2doUkVjc0RRM1l6R2FQZlhhYmpjYmEyb3Mwb3I3RlhGZEhaV0hYNXFrcUFWd3RLQkRqdWRRNDdQYUxQUVFoaExqa1NjRFJSMmpWMEQvRXVWM2VDUFhXd0Y3L2VyZHBLbXZ6bkt1MUNDR0VFUDdhOC9sbjdQem93L00rLytBMzMvRERLMy9HWEZmbjJuZm1VQlpyL3ZCN2orTnNGZ3ZGSjQ1N25WK2VuNCsxc2RIMXVMNnlnbS8vOTNjVVpXZTc5cDA5Y29TVCsvYWQxL2cydnY0M1R1emM2ZGV4NTQ0ZXBUQXpzOFBqVnI3NEM3TFhyZXZ3dVBxS0N2Wjg5aW4xbFJWZXoyVjh1NXAxcjc2QzNlcjdEd1BGNFNEdGkrVVVaQnhzOXpYT0hEN0VwcmZlN0hBc2JjbFl2WW90Nzd6ZFlWK0JDeldldHVRZlBNaTYxMTcxMkZkOC9CalY1ODU1SFp1MWRnMDVHemNHNUhWUDdVL2poeisvN1BFOTZnK2J4VUxacVpPYzJMR0RrdHpBdlFObHQxamEvSjZwS1M0bWQvY3V3UG4xeWw2M2pzYWFsdkplYTJNam05NThnL0xUcDgvcnRTc0tDdGo2empzK3o3ZVp6V3g2OHczT0hEcDBYdGR1aThObW95UzM4L093VCsvZlQ5NmVQUkpPQ1hFQmFTLzJBTVNGa3hUVzBtQTB2d1l1aXdyY3RRZUV3TVE0Mkg4T3FpMndyUkN1VEFyYzlZVVFRcHkvMCtuN3UzUytJU1NVdU9IREtjak1ZTit5WmVkMWpjbDMzRUhpMkhFK24ydXNxYUVvTzV1azFJbm5kZTM4Z3djcHpNcGt3azAzWVFnTzlubU0zV0xoWkZvYVI3ZHN4bVkycytENW54QVU1cHkvYVRPYjJmNytld3laT28weDExd0RRUFc1WXF3TkRSaERXNXBZMVZkV2t2bmR0eFJtWlRMcDF0czhudXRJMWRtekhqZDU3VGw5SUowemh3NmhVcXZwUDNxMDM2L1Jsck5IajNEdTZGRW1McjdWYzB4RlJlVHQyWU5HcCtQRXpwMk1tRHZYNjF5VlNvVXhMSXg5eTVkVFUxTEN5UGtMdWp3ZVh5SVRFOG5kdlp0VCsvWXhlTXFVTm8rN1VPTnBpN1d4Z2RyU1VvOTlwL2VuYytid0lWTG1YY253T1hOUXFkVTQ3SGJ5MDlNWlBHVXFOU1VsYlY1UHJWRVRITld2dzllTkhqd1ljMTBkeDdkdFkrU0N0ai9td3F3c1NuSlBVRjllUVYxNU9mV1ZGU2lLZ2lraWd1UnAwNGxKVHZicjQ3VFUxM002UFIxTGZYM1R2enJNZFhVMDF0UmlycTNCWnJFd2ZQWWNSbDk5dGRlNTVmbW55Vmk5bXVScDAybXNyZVgwZ1FPY1ROdkh0Q1YzRTVXVWhNNW9KS1JmTkRzK1hNcnNoeDdHWEZmSHpnK1h0am1XbTEvNnJjZmpVL3ZUcUR4VFNIQS83OC9iMlNOSHFEeHpCa05vU0p2WFcvbmlMMUNwMjM2UFYzRTRQRjlUVWRqLzFRck9Iam5DVmMvL0JFTkkyOWQyNTdEYnlWcTdodENZR0laTW5lclhPVUtJcnBPQW93OXhYeXIyZElBRERuQTJHOTNmOUFiRzZoTVNjQWdoK2dackQxZ2VlLytLRlYwNlAzcndFT0tHRDNjOW52L3NjNTA2Zi8xZlhuTnRWeFVWc2ZHTjEzMGVkeXB0SDZmUy9LdVFhTDRCcVNnbzRNRFhLeG05Y0NHREovdStNYzc4MTNlYzNyOGZ4ZUZnME9USkRKODFHMk5ZUzNPcWdzd003RFliUTZhMm5GOTk3aXdxdFpxd3VEalh2dVJwMDRqb244Q2V6ejVqMHh1dnMrRDVuNkExR0R4ZWErV0x2eUJsM3BXa1hIbWxYeDlIem9ZTjVHemM0SEZETmVuVzI3RFUxN052K1RLbWFwWVFuNUxpMTdYYWNqYm5DTEVqUm5pTTFXNnprZmJsRnlTa3BKQ1VPcEU5bjM5R1RISXlrWW1KbmllclZJeGVlRFhHMERBeS8vVWRhcTJXeXk2L29rdmo4V1hnK0FuazdkM3JVWUhqVXdESHMvTEZYL2pjcjlacVdmU3JYL3Q5bmNsMzNFSHVybDFrcmZrWHVpQWpRNlpPb3pBckMzTmRIVWMyYmVUSXByYXJPSXdoSVZ6elh6OXRkenp1am16ZXhKSE5tM3crcHpNYW1YRFR6U2gyQjFHRGtnaUtpT0JVMmo2dS8va3YwQm1OZ0xNeTZmdVhYMjd6K3VNWExXTElsS2xvRFFiT0hqbUMzaFRrREExVktzcE9uV0xha3JzSmlvZ2dLRHdjZzhua0duZGJBV1pRV0JoekhuNllyZjk0bDIzdi9ZUHA5OTVMN0xEaGpGKzBpUG9QUDhSY1cwdjA0TUUrZjZhY08zcVVyRFgvOHRobk01c3BPSGlRcE5TSlBzUE0vSU1IQ0k2TUlpdzJ6cXZhUmF2WHU0S05LNTkraHRDWUdLL3phMHBLUEg1ZW9TaWtmNzJTTTRjT01mM2VlejNDalhQSGpubWNHejFvRUNxTmhycnljZ0RLVHA3RVVsL1B3QW1wWGlGWGNGUVVhbzNHNi9XRkVGMG5BVWNmNHJGVWJJRDdjQURNNkE5UlJ1Y1VtSXdTT0YzdCtacENDTkhiaEJ1Y1Arc3VkYTNmQVhWbnFhOW4vVjllUXhjVXhMd25uMEtqMDNWNFBWODNCdjRLallueHVKbFJIQTYyL2VOZGdxT2ltSGpyYloyNlZrVkJBVHVXZm9EZGFpVStaU1RnTEg4dlAzMmFrdHhjenVZNHA1Y1VIenZHeVBrTFNFcE5kZDNrcDMyeG5DRlRweEdWbE1USnZYdUpHemJjNDUzMGlzSkN3dUxpdkQ0ZlVRT1R1T0tKSjZuSXovY0tOd0pGcmRFdzlhNGxiSG43NzlSWFZuYnBXdWJhV2tweVR6RDF6cnRhZGlvSzZTdFdZS212Wi95RFA4SVFFc0xBOFJQWTljbkh6SDdvWVo5ZjM2RXpabUFLRHlkbXFITk9hbHMzNDYzMzY0eEdydi81TDlvOXgxMzU2ZE5rci9jOTdjYjlXb0VZeitRNzd2QTZ2akFyaTdLOHZBN0gyVnJ5OU9sRUR4bENhRXdNZHF1Vm5QWHJTYmx5UGluejVnR1FzM0VqSjNaczU5cWYvZ3kxUm9QRGJtZmRxNi9TYi9BZzF6VmEzK1NmTzNxRXNMZzRnc0lqdkY3UDBsQlBiVWtKVVVrdDU2dlVha0w2OVdQQW1ER0FNN2c3bGJiUEZXNjRTNzM1Wm85endUT0lWR3Mwekg3b0lkZmpNNGNPY2ViUUllSlRVdHF0ZnZERkZCbko3SWNlSXUyTEw0Z1lrTWpLRjMvQi9HZWZZKzVqajdtTzhmVTlWM1cyeU9PeCs5Y3liKzhlOHZidWNUMisrYVhmMGxCZFRmSHg0eWdPQjkvK3p2dG4zdHpISGlkcTRFQUF0cjc3anMrUHc3MFBqTjFpWWQ4WHl5aytkb3lwUys0bWR0aHdqMk4zZnJnVVEwZ0lLcldheHVwcTE5ZlBJeUFCRG55OTB1dDE1ai83WEpkK2pnb2gyaVlCUngvaVhzR1IzdzBybldqVmNHMHlmSExZK2ZqYlhIaGlRdUJmUndnaExoV1Q0dUJnQ2RnY3pwK0JQVkg2eXErd21jM01mT0JCdjhLTlp1MlYzYnN6aFlkN1BGWnJ0UjUvMko5T1Q4ZlMwTUM0V2JNNjlRZC82Y2s4ZG43NElYRWpScmptMjU4N2VwUmRIMytFb2lnRWhZY1RGQjRPWldYTWYrWlpVS2xjNXlxS1FtRldGdEZEa29sS1NxTHl6Qm5BOTAyeVB6Zmw0MjY0Z2VScDAvMGV1ejkwUmlQem5ucTZ5Ky95Rm1Sa29EZ2N4RjEyR2VDOGdUdnd6ZGNVWlI5bTlpT1B1dDZSSHI5b0VYVkxsN0wxM1hlWWR2ZmQ5QnMwR0hBMjY2eXZxQ0F5TVpHRVVhTmMxMjE5TTE2WWxVbk9oZzFlKzkxdklscy9WM25tREdsZkxHZmlMWXVKYkxyeGJJOUtyUTdvZU9JdlM4RlNWNGNwTXRLMXIvalljVUppWWpoejZCQjdQditzemJFMGYxOWM4MTgveGRqME9ReU5pZUhJcGsxb0RYcHNGak5EWjh3QXdHNjFjbnEvYzVwWVkwMDFwb2hJemh6S29xRzZpc3V1bU9lNnB2djN2OTFxNWNUT25SaERRNW56eUtOZTN3Y1pxMWVSdDNjdkM1NTd6cThwTHEwWnc4SXY2QTEyY0ZRLzVqNzZtTWYvaDc1NndqUXpoUGllL2pWaTd1WDBkL3U2bnpsOG1LTmJOZ053ZlBzMjlFRkJ6SDdvWVkvWE1kZldzTzI5OXp3K2gzTWVlYlRkQ283cWMrZlk4L2xuMkJvYm1mM3dJMFFtSnFJNEhEanNkbytmazgyQllPdWZFKzJGeXY3OFRCRkNuRDhKT1BxUWdkMWN3UUZ3ZlRKOG1nMks0bXcyK3RCWU1FZ0ZuaENpbDdyak10aWM3L3k1ZDMvWFd5VmNjTWUyYmFVb081dlVXMjRoUENIQjcvTVVoOFByWGNxMlRMLzN2amFmYzlqdEhOMjh5VlZTN3U4Zi9qZS85RnRDK2tXVE1ISVVFeGN2NXB0RHZ3SWdidmh3eHQrNGlLaWtKTUxpNGlqS3ptYjNwNTlRbG4rYWZzM3ZWaXNLUlljUDQ3RGJYUit6MTQxM1lRRnBYMzVKNnMyM0VKWFU4WHpMenZUaTZJaTFvUUc3VzBOQ2c4blU2WGZNbXltS1F1N3UzWUR6SFhsTFF3TnB5NWRUZWpLUDZmZmVSK1NBQWE1ajFSb05NKzY5bDczTC9zbTI5OTVqNk15WlhIYjVGUnpkc3BtODNic1plOTExREprNnpYVUFQN1VUQUFBZ0FFbEVRVlI4NjV0RGc5dE5mbHRhUDlkUVhRVkFTRXkwM3pmYm1mLzZMbURqT2Z6OTk1VGtudUNLSjU1MDNiUlduenRMWk9KQVlvY044emx0b2lEaklFYzJiWEk5MXp4Tnc5clF3TjVsLzZRMEw0K1pEenpJNVkvL0dKM1JpS05wS3BDbHZvN0l4SUZzZi85OXB0OTdING5qeGhNV0YwK0lqejRTQUJxZGprbTMzc2EyOTk4alo4TjZSbDIxMFBWYzlkbXo1TzNkeTdCWnM3M0NqYTkvOVV1djFXamMvNzlhK01JTGJYNCszR1d0V2NQeDdkdTg5bi85cTE5NlBHN3ZSaDdnYkU0T2FwMlcyS0hEUEVJSG9OMnBNck1lL0pIUC9VRVI0VVM0ZmQ5V25IR3VsTk5ZVThQSmZmc1lNV2NPb2JHeEh1ZG90TTdiSGZlQVk4UGYvdHJ1dUlQQ3c0bEpUaWJseXZtdXFUQUhWNjJpOGt3aGx6Lys0L1ArZjFJSTBmMGs0T2hEUW5RdFUwZ0thc0doZ0ZyVjhYbWRFV3VDYVFtdzZ3elVXbUZMUGx3MU9MQ3ZJWVFRbDRwaGtYRGZhUGpva0hPNnlxS2hYbi9EWDdLS0RoL204UGZmWXdnT0p2MnJyeGcwY1JJMUpTVVlnb1BSTjkyMHRVV2xWbmQ0WStPUEV6dDNVRnRXeHFUYmJpTWtPcnJkM2g3SHRtM2w5UDc5eEkwWUFUaERoY20zMzk1cVlDcVBCcFd4UTRjU25wREExbmZlOGJwZTR0aHhSUFR2RDNqZkJPY2ZTSGMxK1BSVjN0K2Q5aTViUnZIeGxybjk4NTU4aXZDRWhEYkRIMTg5R1NJVEU3bjg4UjlUbEoxTlhYa1o0RnhOWTlNYnIrT3cyWmoxNEk5OEJqY2F2WjVwZDk5RHpzYU5ITjJ5bWVDb0tFWXZ2QnByUXlNSFY2MmlxcWlJOFRjdUN0ak5uZDFzQVVDcjAvdDlUaURIazNMbGxSUm1aWEpvN1JyRzNYQWpOck9aNm5QbkdEWnJGbHFEQVZONE9BNjdIVjFRa09zY1g4RkorZW5UN0Z1K3pQbTUvZEZEOUJ2a0ROT0tqeDhqYTgwYTZpc3FtTHJrYnZvTkdzVHVUejlsMDV0dk1HeldiRmVGUjF1aWh3eGh4Snc1UkE1bzZZdWlOUFdFaUJ5UXlDZ2Z6VWJuUC9Pc2F5V2FYUjkvVEYxNVdhZDc1Z0FNbnpPSFFaTW11Ujd2L1BCRDZpc3J2S3FoT2xLU2wwdnVybDBrcEtRdzdvWWJQY0pBOTU4aHpkTlczRCt2QlprWmZyL095YjE3MFdpMURKMHgwK3U1NWhWTW1nT09BV1BITXZiYTZ6Q0docEovSUoyY2padVk5OVJUYVBWNkdtdHF5UHpYZCtpTVJzYmZ1TWgxamV6MTZ6bVp0by9KdDkzdTkvZWJyLzluQS9GelV3alJQZ2s0K3BpQlljNkF3K2FBczNVdFM4Y0cwbzFEblFFSHdPcGNDVGlFRUwzYmtwRlFaWWEvN29jTnAyRnFQQXlKZ09CQS9ZWjFBQUd1aER0MzdCaDdseTlqd05peG1DSWpPYnA1TTRxaXNPZnp6ekRYMWpMbW1tdEpTazN0ZUdoMnU2dWhuaS90dlh0ZVYxN0drYVlsTkJQSGpVZWxVdms4M202eGNPQ2JiOGcvZUlBUmN5LzN1WUpFZUh3OEdwMzNKMXlqMXpQdmlTZXByNnJFYnJVQnpsVTQ5Q1pUdXlGT1FXWW1JZEhSTk5iVXRMdnlpVEUwMUdjQWtyUFIyVGkwdFdOYnQzQnM2NVkycndjd2Jja1NIQTRIbFlXRmJQL2dmZGQrWHplcDYvL3lHa09tVENXNTFZMnlScWREY1RqSTJiQ2U0S2dvNnNyTDBlcjFqTDN1ZWlJVEV6R0dockx5eFY4dzZiYmJHRGkrWlM1cDg3NlI4K2VUbERyQlZSMHdjZkZpZ3NMQ3FDc3ZSeFhBQk05cU5nT3c0ZlcvdFh0Y1VtcXFhd1VZdFVZVHNQSG9UU2JHMzdpSVBmLzhuUGlVa2Rnc0ZoUkZjZlZhMlBiK2V3U0ZoelAxcmlWdFhpUC93QUgyZjdXQ2lQNzltWGIzUFJoRFF6bXhjeWQ1ZTNaVFcxcEtmRW9LMCs2K2grQW9aMmYzR2ZmZno0a2QyOG5adUpGalc3Y1FPMndZSStaZTdncWNjbmZ2SW1QMWFyL0czN3Fhd3YzelZGbFk2QXEzUXFLalhaK245cWFGdURNRUI3c3FGNHBQSEhlZFo0cU03TlJVdHJIWFhrZlNoRlFPZkwyU3dzeE1oczcwRGlBQ0lXWGVQQWFNR2NQUkxadUpHVHFVbU9TaHJ1ZWFLMXJVV2kzci8vb1hhb3FMdlpaaFh2M1MvM2c4THN6TWRJWVJpc0toSDM3ZzJOWXRqTDN1ZWhMSCtWNEpxaTF6SDN1Y2tINzlxQzByWTh2YmZ6L1BqMDRJMFJrU2NQUXhTYUZ3c05pNW5WL1RQUUhIbEhobkpVZHhQUndxaFpOVk1EaTg0L09FRUtJbjBxamdxVlNZTlFEZU9nanZad1gyK3NFYWVNSjc5Yzd6VnBpVlNkb1hYeEE5WkFnVGIxbk1rVTJiQU9lTi8vUjc3aUY5NWRmc1gvRWxwOVAzTStHbW05c3NvUWVvS3k5dmQ2cEtXKzlXS2c0SCs1WXZ4MmF4dUY3YjkvWEwyUG5SUjFqcTZwaCt6NzArVnhPeFc2MU12dU5PN0ZhYlgzMUJGRVZwOXgzWXNwTW5xYTl3M3N4MU5BMm5lY1VKZDIyOVc3NytMNjh4ZVBKa2hzNmM1YkgvNUw2OW5OelhzbktNUnE5SDAvUmZkMjJGUlhxVHllZHpwL2FuVVZOY3pPVGI3MkR2c244Q2tEQnlaTHNmajd2V1V4OUdMbGpnckF4UXFkcWRTdVRyT2ZjYmIzZU5OZFdvVkNxdWZQcVpOcXNDTnIzMXBzOW1yb0VhVC8vUm8ray9haFQ3djFwQldFd3MvUVlOY29WZnlkT25rL2JGRnhRZFB1elI3OE5kOUpEQkRKNDhoZEZYWDAxRFZSWFd4a1pVYWhYQmtaR01uTCtBc0xnNEhIYTd4L2RtM0lqTGlFb2FSTm5KazVTY09PSHo2M2MrVlJmdVlkdlJyVnRRcWRVb0RnZWIzM3FUQ1RmZDdLcFk2cXdqR3plMjNLUy84emI5UjQzeTZCM1NrZkNFQkM3LzhSTmUremYvL1MwcUNncGNqOTMvZjJ2clo0ZTV0dGJqYzJtdXJYVnVxRlNFUkVkVFVWaEkzcDQ5WFA3NGp3bUpqZ2JBNFJad1hQblUwMzZQMjJheGtQN1ZDZ3F6c2hoenpiVWRWdHo0b2pNYTBadE02RHBhSFVnSUVUQVNjUFF4N3F1YW5LNTJUaWNKTkxVS3JoOEs3emVGNDZ0T3dETVRBLzg2UWdoeEtaa1FDMjlkQlNYMVVGVG43RVVVRUE0bzZ2aW9qaWtLT1pzMmtiTnhBL0VqUmpEMXJpV290WjUvQmdSSDlXUDJqMzVFM3Q0OVpLMVp3OGJYLzhiSUsrY3pkT2JNZGtPQjFqY2pYa3N0dG5MZ20yK29LQ2dnTkNhbTNWQ2lQRCtmMnRKU3J2NzNmL2U1a2dRNEcxVnVmZGQ3Q2twN0ppNWVURktxNzE5TXVidDNvVE1haVU5SndWSmZ6NHo3N3ZjNjVsUmFHdWxmcjJ6cDYrR212YW9WWFpCM0dESDIydXNZZSsxMW5ScS9QM1FHSTBPbVRpVXNQcjdOWXpwVC9WQmZVWUhOYkNZc1B0N3I1dnY0dG0yYzJwL0cxQ1YzKy96NDI1cm1VMU5TNG14MjJhcG5nb3VpNExCYTBSbUR2SjRLNUhqRzMzQWo2Ly95R3NVbmpqUHB0cGFWZkFhT24wRGU3ajFrZlBjdHNjT0grNnhjQ0FxUFlQeU5OOUpRWGUzMVBkOTZHZEhXcnZtdm56Sjh6cHhXSHpQUVJqV1R2NnJPbnVYTTRjUDBIeldLTTRjT0VSNmZ3STZsSHpEMzBjZFFhenRYRGxaMCtEQVZCUVdNdnZvYU1yLzdscVFKcVdUKzZ6c3NEUTJkK3I2dExTdnpDa3RuM1ArQWEvckltai84bmptUFBFcHdPNEVxTkMycnZNRzdPZ3FjVStlbTNIa1htOTU4ZzEyZmZPelJCd1ZBbzlHZ1VxdFoxYXBhdzVjRnp6N0x0dmZlcDZHcWtrbTMzc3JBQ2M2S05vZmRMc3U3Q25HSms0Q2pqM0ZmU2FVN2x6YThkZ2g4bUFWMkJkYWVoQWZIUUtqL1UyeUZFS0xIaWpFNS93V0t6UVpGL2xXVnQ2bXh1cHEwRlY5U2N1SUVneWRQWWR3Tk43VDlSN3BLeFpDcDA0aEpIc3ErTDVhVHRYWU5adzRmWXZiRGozUnRFRTFLY25NNWxiYVBBV1BIa3BDU3dyN2x5em53emRlYzNMdTN6WFBXL3VsUFh2dGFoeW9MWDNnQlUwVExhaGlXaGdZYXFxb0liM1dEMzk2Ny9UVWxKWnc1ZEloaHMrZVFOR0VDRzE3L0c1V0ZoUjVORGEyTmplUnNXRS9pbUxHRXhjVjVuRitZbFVYYWwxOHcvOWxuQ1k2TWF2TjEzTlZYVnJMdXRWZVpkT3R0cnVVOUF5RStKWVhZWWNOb3FQYitaVyszV2dIUWFQMmZhbkJ5MzE2T2I5L09kZi85YzQrYjc0YXFTZ295TTBoS1RXMVozYUtwc3FKZGlrSnBYcDVyMlU1Zm1xZU0rQXBJQWprZVEwZ0lzY09HVTVDWjRmVTVHWDNOMVd4OTV4MXlkKzN5RGlOOG1QM1F3MFFQR2VKNjNUT0hEeE9abU9oYzBhZEp5WWtUSHRPUDNEbnNOdFJkN0hHU3NYbzFvVEV4cm9Cai9LSkYxSmFWc2Z1elQ1blJUdFBmMW14bU14bmZmY3VnU1pNSkNuTytRNVk4ZlRvT2g1MURhOWNDK0IxeWJQbjdXd3llTXNXaldhbyt5RE80MHB0TXJoVnAydEs2YWlwdjd4NE9mdk9OeHpXbjNIa1hXOTcrTy91L1dzRzBKWGUzOU9Cb0NuVHRGa3VieTdRMmg3UEcwRERDNG1LWmVPdGlWNUJwcWE5bnl6dHZNM0h4WXFJR2R0eDhXQWh4Y1VqQTBjZTRWM0NjN01hQUk4cm9MTmZlVWdDTk5saDl3amxQWFFnaHhJVlZkdW9VT3ovNkVJZmR6cmdiYmlSNTJyU09UOEk1YjMvdW80OXgrSWZ2MGVqMEFYdlhNaVk1bVhFMzNNQ1FLVk1wUE9TY3p6UHl5dmsrbXdPZVBaTERvYlZyejZ0Y3Z5ajdNT2tyVjNMei83ems5em5aNjM1QW85TXhkT1pNakNFaERKbzRpYlFWWHpMMzBjZWNOOW1LUXZwWEs3QmJyZngvOXU0OFBxNnp2dmY0NTh5cVhaWWxXYks4eWZLbVdJNmR4RnRzeDFtY2tEaHhRaWlCa0RobDYwMHBTeW05UUlGQ1NhR1VGbnFCZXltQnB1VmVTZ3M0SVNRa0lVNkM0eXhPN0hqZkY5bXlyRjJ5OW4yZDBjeWMrOGVSUmhydHNpV05aSDNmcjllOGZNNlpzendqalNXZDd6elA3MWx4WC84Yk85TU1XSjhXajZyN2prbkE1OE0wQThQdk9nbzJ1MzNRNzFsN296VjdpWHNVczcrVW56L1ByTVdMY2ZRWk9uUHE1WmR4dU4yczZMclI3UjVXdFBwREh3NlpwYVd2bXNJQzJoc2JTUjJncGtvM2Izczd3SUQxVXNheVBZMFZGWlNkTzRzcktvcFRPMThtYWVIQzREVVQ1eTlnL2FQYmc5UHNqb2JmNStQd00wK3o5aU9QTUNkK1pHTjFPOXM3Qmh5U00xSUZodzlUVzFUSXpZLzlLYjVPYXdpWXpXNW43U09QMEhqNU1veWlaTW1wblR2cGJHOW4yUjEzVUZkVUZOeSs1SmJOZUZwYUNmaDlJenBQUzIwdDN2YjJmb0hnZUVtWU00Y1ZXKy9GNFhKYXZZQzZlbkQwN2JFMkZNTm1ZLzMyeDBLMm5YanBSVHd0TGNGQ3N5UGhiV3VqbzZVRmIxdmJpSThSa2F1amdHT2FTWTZDS0FlMCthemFHQ2FqK2wwM0tnOHR0UUlPZ0JkeTRVUEx3S2xadFVSRUpsVENuRG5Ndm00NVMyNjVaZFEzR0RhN25SVmI3eDEydjVGTzc5b3RZLzNOSWV2dW1KZ0JieG9hdXFhQXZKTHUrajZQRjhjb2lpRldYcnpJNWV4c3N1NitPL2dwOG9wNzcrV2RwLzZOZzcvNkZldTJiK2Y4RzdzcHYzQ0JqUi8veExDZk5JKzFqcFlXR3NyS1NMMkNHKzIrNnN2S3dEQ0lHMnhvU0IvTlZWVTBWMWYzNjhGUWN2SUVGVGs1ck4vK1dQRFQrS2daQ1RoY0xvNzk3bG51K054ZkRscVE4c0xiZTNCR1JqSjcrZUR6SzNmZkZQWU5PTWF5UGQzVHVNWWtKckwrc1QvbDdaLzlsRk12djh6YWozd2t1TTlnOVRlRzA5UCsva05zQnROYVgzZkYwdzZicHNuNU4zWXorN3JyU00zTURKbUZKQ0ltaG9pbFMwZGNaTFQ0K0hGS1RwNWd4ZFo3QjN5dnI3am5uaEczcTdhb0VJQ2toUm5CYlEyWHkvb042ZW05bm5uSEZtS1NrMFo4amI1NjE4dndkM1ppY3ppQ1E3S1NNeGF4OS8vK0hIOVg4T0gzZXEzM2hXRmd0OXREQ3BSMk8vL21HNVJuWjdQdWtVZERlbWNOVjZkbnRNUG5ST1RxS2VDWVpneXNncC9adGREdXN3cUJwb3hoVityZXNwS3N4N2thYSthV040dGc2OEx4dVphSWlBek01bkN3K3FIK0JSN0gwcFgwc0JodlRaV1YySjFPR3N2TGlaODlkTUVwVDJzckoxNThnYmlVbEpBaW9BNlhpNDBmL3pqN2Z2RUxYdi9oRHpBREFkWTk4aWpKR1JsRG5HM3NGWjg0d2RuWFhpVnR4WW94Q1RndW56dkxqTFMwRWZjVUtEdDdGc05tSXpXenB5dG1ZM2s1cDE1K21mUTFhMEtLbHhvMkd6ZDk4Q0gyL052UE9QdkhQN0xxZ1FmNm5hL28yREZxQ3ZKWmZ0ZjcrdlhBNksxN0JwdSs0ZGRZdHVmVXl5L1RYRlhGNXNjZkp5WXhrZVYzM3NXWjExNWx6b29WcEdVTkhyNk1SRjF4Y2ZCMW1JSEE4Tk9MbWlhMVJVVWtwYWRmMGZVTXd5Qjk3Ym9SRmNNMC9mN2dEZjVBSEc0M00rZk5IL3hjdlliODNQTTNYK2szM0tTMzJzSkNvbWNtaGdRMzhTbXAzUDJsTHcxNmpETWlrc3JjaTBPOGdwSHI5SGhDZ3EzVkgvb1FSMzc3RERlOC8wRmlaODNpeFcvK0hiZC81ck5VNStkUmR2WXM2N2R2RHprKy8rQkJjdmJzSWV1ZWUvcTlKelo4OUdORUpTUU1HSFQwbm81V1JDYU9BbzVwcUR2Z0FLc1h4M2dGSEFBZldRWlAxRmpMeitiQVBlbWptajVkUkVRbXNlaUVCTzc0N09ldXFpRGkxWEpIUnpOdjFTb2NycDZiOWFwTHVaU2NPb25kNmVUdG4vMlV1SlFVNXQ5d0kzTlhyV0xlcWxYQktUdkIrZ1QvOE5NNzZQUjQyUFRKUHdzWjF1RnRhNlA0eEFtOGJXM1k3SFk2ZlQ3S3pwNGhKakZ4OE1LWVk2UzdUc2JSM3oxTGMzVTE2V3ZXc09LZXJWZDkzdWFxS2lvdVhBZ080UmlKMGpPblNVcGZHTHlKcmNqSjRlanZuc1d3MjBuS3lLRGs1QWs2T3p4NDI5dnd0cmJpYVczRDRYWlRjT1F3YzFaa2hYeHlYMXRVeUttZEx4T1htc3JpVzI0WjhycDFKVlpBRURVanRNRHNXTFhuL0p0dlVuVDhHRmwzM3hPc3FaQng4ODJVbmprZG5HSzFMMStIWjhEaXJFNjNtOHc3dGhDVllMVzF1YnFhYzd0Zkp5STJsaE12dk1EcFYxNWhkbVltYWN1emlFNU1KUE9PTGYzQ25ZcWNIR3ZZemdDekJZM1U4dmU5YjBUN0hmek5yNGQ4UGpVemt4bHo1Z3dmeWtDd1BrYzNzODhRcmFxOFBGSzZwdDd0WnRqdElUVnpSdXJVSC80UVVuTmpKTm9iRzRKMVhMcG5jUEswdG9iVVJRRkl1MjQ1UlVlUGN1Qy8vNXVOSC84NGRwZUw4MisrU2M2ZXQxbDIyKzBzdWFWL0RaYW9oQVJpazVPSm5UVUx1OE1SRWhxdGZmZ2ovZllYa2ZHbmdHTWF5dWoxODd5Z2NYeG1VdW0ySWMwcWJGclNiQlUxUFZ3eHZ0Y1RFWkdKWTNNNEJ1d2Q0V2xwb2JhNEdGZGtCSzExVnBmNDNnSEVVTm9iRzdFNUhEamRicHFycWdZZDR0QXRKaW1KMVIvNk1KN1dWc3JPbktIazFFa3FjbktZZmQxMXJQM0lJOVFWRjFGNDlCam4zM3lEYzd0ZkozWFpNbndlcTNpbFlSZ2MvLzN2cVNzcFllMUhIaUUyT1JtZngwUGx4WXVVblQxRFJVNE9kcWVUeFpzMnNmaVd6VlJkdk1qWlhYL2t6Wi84SzRrTDBrbkx5bUxXb2tWV3dOUHJwbmYzLy83ZkE3WTFkKys3NU81OWQwUmZoN0t6MWxSay9zNU9ObjN5a3dOMm14K3RnTS9Ic2Q4L2p6czJsdlExYTBaMFRFTlpHUzAxTldUYzNQTkp2dDNod09meEFIRDBkNy9ESFJXRkt6b2FkM1FNRVRFeHVHT2lXYlJoQTZXblQzUGloUmZaOHZuUFkzYzZxY2pKNGNodm44SHBkblB6OXNkQ3dxUzhBd2RvYjJ3a0lpWUdSNFNiOXNaR0xyMzNIalBuemNjZEhUM203YWtyTGlabno5c3NXTDA2WktpTFliT3grZkUvRDdhdHZyU1U4dlBuY2JqZEJQdytDZzRkSW1hQVFNL2hkalAvcHB1b0t5N20zSzdYdVp4OWpyaVVGRFo4OUdQWTdIWXVuenRIeWFtVEhOenhHNXh1TjdPWEw2ZStwSVNraFFzeGJEWThyYTJjMnJtVG1LUWswb1lZdGpOV2J2cmdReVF0VEEvWjl2b1BmeGhjdHRudC9ZS2x3Zmk4WG53ZEhUZ2pJd240ZkZUazVBVHJYVFJWVnRMUjFFVGlDSHFsK0wxZU9scGJnajhycXZQeStoV1l6ZHl5aFRrcnJnK3VsNTA5RXpLclNzbXBVMVJldFA3L3h5UWwwOUhVUlA3Qmc4SENyMmYvK0JyTlZaWGMvTkdQQlh0NGdkVmJLeUl1amx2K3grT2NldmtQZU5wYU9mMjdaNm5NeVJtMGR0SFdyMzROZDlmd3FUcy8vMWNBZzg0SzVXMXJ3N0RaYUs2dXNxNTNGWFZXUkdSb0NqaW1vZlJlQVVkaDQvaGV5ekRndzh2Z1IwZXQ5ZDllVU1BaEluS3Q4M2QyY3ZqcEhjSDErTm16U1Y0NHNqR0tGOTk1aDRJamg2MFZ3MkRwcmJjT3VKOFpDSER5cFpkb3FhdWx0YmFXanVabURNTmc1b0lGckh2azBXQlg4cVNGR1NRdHpLQ3o0d0dLamgwbC85QWhEdnpxdjBsY2tNN214eDhuYmNVS1ppMVpRdHJ5NVp6YnRZdThBL3NKK1AzRUppZVRkZmM5TEZpOU9uZ3pNbnY1Y2xLV0xhUGs1QWt1dmZjZVoxNTlCYnZUeWViSC81d1phV2trenAvUG1vY2ZIdFhYeXR2YXh1bFhkdmJibnJKa0tRR2ZqNVhiN2grem02R0NJMGRvdkh5WkRSLzcyTERCVVcrcG1abk03dFdySUhuUkl1NzQzRi9pam83R0hSMDk2S2Y4U2VrTE9mL1dtM2piMndrME4zUDQ2UjI0WTJMWjlJbFBFSlVRK3VsOVozczcrUWNQQkdlOHdEQ1lPWGRleUxTdFk5bWVwSXdNVm15OWwwVWIreGUzN1IyOG1HYUFpKysrRTF5UFNVemtoZ2ZlSDF6dmFHbmh3SC8vRjYyMXRmaThYdXM5T0g4K056NzRBZWJkY0VPd0xlbHIxNUsrZGkxdERmVVVuemhCeVltVEZCOC96b3kwTkc3LzlHZTZldXlZckg3b1F5UHFOWEdsbk80SWxteStsWm56NXZYclFiRms4NjNNbUowMjZuTzIxZGZ6MXBNL0NkazJkK1ZLd0Fxa2JIYjdpSWJkZU52YjJQMmpId1hYYlE0SFdYZUgxdnB3eDhTRTlCanJPM3dwS2o2ZTB0T25LVDNkVTM4a1llN2M0SGtTMHhleVlQVWFzbmUvVGtWT0RtQzluN3A3Y3pnaklsano0WWM1OXR4ek5KYVhzK21Ubnd6cGdkVGJhT3J3bk42NU0xZ1RaZGFpeGYxNnZZakkyREhNdnYzSTVKclg2SUdIWHJLV0Y4MkFmNzk3NlAydmx0Y1BqNzBDOVIzVytrL3ZnbVVqbXoxUFJHVGE4L2w4dkZIZk1HN25Od01CQW9FQTloSE1NTkRaMFVGN1krT0lpcFg2T3p1RE42c0RUZk1KMWllL25wWm1vbWNtaGh6bjgzZ3dBd0VjYnZlUU4vZDUrL2ZUVUY1T1RHSWk4YW1wekp3L2Y4QVpOM296VFpQS25Cek1RS0JmOGNpTzVtYnlEeDRnYlhsV3lOU3dnNXlJbXNKQ0FnRS9zeFl0SG5yZmNWSmJWRVRVakhnaTR3Zi9wTjNuOFZCKzRUenpWdDBBV0FWR0I1dE5wREkzbC9qVTFIR3JHVkI1OFNJSmMrY08rVDBLK1AwRWZENE11MzFFNzhrSllacldzQXZER0hCNHlxWDMzaVBnOTF2dndYbnpjQTVSajZMM09hc0xDZ0F6MkR2SDcvVmlINklteVdqNU96dnh0cmVQeWMxMGMxVVZwYWRQazNubm5mMitCZ0cvbjZKang3cDZSVUZrWER3cFM1Y0dneHEvenhmeXZXeXVyaVo2NXN3QlovbnBhRzRPemtMa2lvb0ttZm1rcmFFZVYyVFVzSUZmd084UC92eXhPeHdEN3U5dGE2T3pvd083eXpWZ1VOSGQ0Mkt3bjEyRDZmdi9yVnRuUndjK2p3ZWJ3eEhTSStsS0xXMXVJaUVoZ2RqWVdCeVQ1ZitKeUNTaGdHT2ErdkFmck1EQmFZT2RENEY5bk90aTdEZ1B2N0I2MjNMYlBQam04UFd2UkVTRThRODRSRVJrYWxIQUlUSTRUZG81VFMzc0dxYlNHWURMTGVOL3ZRY1dRVVRYejk5M1M2R2lkZnl2S1NJaUlpSWlJdE9IQW81cGF1RUUxdUVBaUhYQnRxNGhqS1lKejQzTnpGOGlJaUlpSWlJaWdBS09hU3U5ejB3cUUrR2hwV0RyR2dyeldqNDBleWZtdWlJaUlpSWlJbkx0VThBeFRVMTBEdzZBV1ZGd2h6WE5QQjQvL0NGdllxNHJJakxWNlplMWlJZ0FHRjFUWEE5VThGWkU5RGZUdExXZ1YwSHRpZXJCQWZEd3NwN2xGM090R1ZaRVJHUm9FZnBEVmtSRUFJZmZyNEJEWkFnS09LYXBTQWZNN3BxbHFxeGw0b0tHUlROZ1RhcTFYTjhCYnhSTnpIVkZSS1lxd3pCSUhHQTZSUkVSbVg0aVBSN3NkanMybTAwaGg4Z0FGSEJNWTkzRFZBSW1sRFJQM0hWNzkrTDRUVGI0QWhOM2JSR1JxY1l3RE9hN1hUZzFxN3VJeUxSbTkvdVkyZW5GNVhKaHQ5c1ZjSWdNUUFISE5MWXdESVZHQVc1TWdjVUoxbkpsRzd4V01ISFhGaEdaYWd6RElNTHBaTEhERWU2bWlJaElHQ1UydHhEbGR1TjJ1M0U2blFvNFJBYWdnR01hU3c5RG9WRUFBL2pvOHA3MVgyZGJSVWRGUktRL3d6Q3cyKzNNaW94Z0tlQUlxTnViaU1oMFl2UDVtTlhRUUlMRFRsUlVGRzYzV3owNFJBYWhnR01hQzFjUERvQ05jMkRaVEd1NXRoMTJha1lWRVpGQjJXdzJYQzRYcWRGUlhHKzNrZFRaaWN2dng5Q3dGUkdSYTVKaG1qaDlQdUphVzVuZjBreVMyMFZzYkN4UlVWRzRYQzVzTnQzR2lReEUvVjJuc2JteDRMQlpOVEFtc2djSFdMMDRQcmtDdnZhdXRmNzBlYmd2d3lwK0tpSWkvZGxzTnR4dU40WmhzTmpod2VQeDRQVjA0UGY3TVUwVFUyR0hpTWcxbzN1bUZMdmRqaXN5RG5mWDBCU0ZHeUpEMCsza05PYXdXU0ZIWWFOVkM2T3RFNktjRTNmOTFhbXdNaGxPVjBPREIxNjZCSTlrVHR6MVJVU21Fc013Z2lHSDNXN0g1WExoOS91REFZZUlpRnhidWdNT3U5Mk93K0hBNFhCb2lsaVJZU2pnbU9ZeTRudDZieFExd1hXSkUzZHRBL2l6NitHdjM3TFdmM3NCSGxnRTBSTVlzb2lJVENYZGY5ZzZuVTRjRG9kNmJvaUlYT082Zis0cjJCQVpHUVVjMDF4Nm56b2NFeGx3QUt4SWduV3o0WEE1Tkh2aCtZdndzYXlKYllPSXlGU2pQM1JGUkVSRSt0TUFybWx1WVpobVV1bnRreXQ2bHAvTGdTWnZlTm9oSWlJaUlpSWlVNWNDam1rdW5ET3BkRnVTQUp2bldzdHRQbmoyUW5qYUlTSWlJaUlpSWxPWEFvNXBMaVdxWithUy9FWUkxMGp1VDZ5d2FuSUF2SkFMZFIxaGFvaUlpSWlJaUloTVNRbzRwam5ENktuRDBlaUJtdmJ3dEdOQkhOeTF3RnIyK09HWjgrRnBoNGlJaUlpSWlFeE5DamlFeFRONmxpL1ZoNjhkSDFzQjlxNXVIQy9uUVhXWXdoWVJFUkVSRVJHWmVoUndDRXNTZXBZdk5ZU3ZIYk9qNGQ0TWE3a3pBRHV5dzljV0VSRVJFUkVSbVZvVWNBaUxld2NjWWV6QkFmRFljbkIydlN0ZnpZZmlwdkMyUjBSRVJFUkVSS1lHQlJ6Q3d2aWVvU0hoRGppU0krSDlpNjFsdndsUG5naGY0Vk1SRVJFUkVSR1pPaFJ3Q0U1YlQ2SFJ5alpvOW9hM1BkdXZnMmludFh5OEV0NHJEVzk3UkVSRVJFUkVaUEpUd0NGQW4wS2pZYXpEQVJEdnRxYU43Zlp2SjYyWlZVUkVSRVJFUkVRR280QkRnRDZGUnNNOFRBV3NZU29MZS9VcStlMkY4TFpIUkVSRVJFUkVKamNGSEFMMEtUUWE1aDRjWU5VRStmeE5QZXZQWElDSzF2QzFSMFJFUkVSRVJDWTNCUndDUU1ZTTZLb3pPaWw2Y0FDc1RJWXQ4NjFscngrZU9obmU5b2lJaUlpSWlNamtwWUJEQUloeXdKeFlhN200ZWZMVXZQaUxWUkRwc0piM2xjR3h5dkMyUjBSRVJFUkVSQ1luQlJ3UzFGMkh3elNob0RHOGJlbVdHQWtmemVwWmYvSTQrQUxoYTQrSWlJaUlpSWhNVGdvNEpDaGtKcFZKTWt3RjRJTkxZRjVYNzVLU1puZ2hON3p0RVJFUkVSRVJrY2xIQVljRUxabGtoVWE3T1d6d2w3MEtqdjdxSE5SMWhLODlJaUlpSWlJaU12a280SkNneFpOc3F0amVWcWZBNXJuV2Nwc1BmbjQ2dk8wUkVSRVJFUkdSeVVVQmh3VEZ1U0E1eWxyT2J3Uy9HZDcyOVBXWkc4QnR0NVozRjhLNW1yQTJSMFJFUkVSRVJDWVJCUndTb251WWl0Y1BKVTNoYlV0ZnM2SmcrL0tlOVorY21Id2hqSWlJaUlpSWlJU0hBZzRKRVZKb2RCTFY0ZWoyNGFXUUZtTXRYNnFINXkrR3R6MGlJaUlpSWlJeU9TamdrQkJMSm5FZERnQ1hIVDUzWTgvNkw4OUNhWFA0MmlNaUlpSWlJaUtUZ3dJT0NiRjRrczZrMHR2NjJUMEZSNzErK01FUk1EVlVSVVJFUkVSRVpGcFR3Q0Voa2lJaDNtMHRYNnFIeVpvYi9OVk5WbEZVZ0xNMThJZTg4TFpIUkVSRVJFUkV3a3NCaDRRdzZCbW0wdElKbGExaGJjNmdFaUxnOHpmMXJQLzhORlJNMHJhS2lJaUlpSWpJK0ZQQUlmMU05a0tqM1c2ZkQ1dm1XTXNkUHZqUjBjbmI0MFJFUkVSRVJFVEdsd0lPNmFkM29kSGNTVmhvdEpzQmZHRTF4SFlOVlRsZUNUczFWRVZFUkVSRVJHUmFVc0FoL2ZRdU5KcFRGNzUyak1UTUNQakxYck9xUEhVU1NqU3Jpb2lJaUlpSXlMU2pnRVA2U1l1R2FLZTFuRk0zK1lkOWJGa0FHOU9zWlk4Zi91a2crQUxoYlpPSWlJaUlpSWhNTERSaUpORUFBQ0FBU1VSQlZBVWMwbzloUU9aTWE3blpDNWRid3R1ZTRSakFGOWRhaFVmQkdsYnp5N05oYlpLSWlJaUlpSWhNTUFVY01xRE14SjdsODdYaGE4ZEl6WEREVjliMXJQLzJBcHlxQ2w5N1JFUkVSRVJFWkdJcDRKQUJYVGV6Wi9uQ0pLL0QwVzF0S254d2liVnNBdDg3WlBWQUVSRVJFUkVSa1d1ZkFnNFowSFc5ZW5CY21BSTlPTG85dmhJeXVxYTVyVzdYMUxFaUlpSWlJaUxUaFFJT0dWQzhHMUtqcmVWTERkQTVSWXAydXV6dzlmWFd2d0I3UytIRjNQQzJTVVJFUkVSRVJNYWZBZzRaVkhjdkRsOEE4aHJDMjViUlNJK0hUNjNxV1gvcTVOU29JeUlpSWlJaUlpSlhUZ0dIRENwekN0Ymg2UGJnWXRnODExcjJtL0FQQjZEUkU5NDJpWWlJaUlpSXlQaFJ3Q0dEbXFwMU9NQ2FPdlp2MXNLY0dHdTl1ZzMrK1JDWUtzZ2hJaUlpSWlKeVRWTEFJWU5hUEFNY1hlK1FxZGFEQXlES0NkL2VCTzZ1ZWh4SEsrQTM1OFBiSmhFUkVSRVJFUmtmQ2poa1VDNTd6NHdrcGMxVGM4clY5SGo0bjJ0NjF2L3JMQnlwQ0Y5N1JFUkVSRVJFWkh3bzRKQWhYZGVyRGtmT0ZPekZBWERYQW5oZ2tiVnNBdjk0QUlxYnd0b2tFUkVSRVJFUkdXT09jRGRBSnJmTVJIanBrclY4b1E3V3BJYTNQVmZxc3pmQ3hYb3JwR250aEwvYkIwL2VCWEd1Y0xkTVJHVDBUTk1NZWNqVVlCaEd5RU5FUkVUR2xnSU9HVkx2SGh4VGVhcFZwdzIrdFFrK3R4dnFPdUJ5QzN4N1Azei8xcDQ2SXlJaWs1MXBtdmhNSDhWbU1YVkdIUjZiaDRBUkNIZXpaQmcyMDRZcjRHS0dmd1pwL2pSY2RoY09oME5CaDRpSXlCalRyWjBNYVU0c3hIYjFjcmhRWnczeG1LcVNJK0U3dDFpMVJRQk9WY0dUSjZiMmF4S1I2Y00wVGVyTU9vNFp4eWl6bDlGdWExZTRNVVVFakFBZDlnNHFYQldjZHAybTBsdUp4K01oRUFpb0I0NklpTWdZVXNBaFF6S0FaVjI5T0JvOVVOa2ExdVpjdFdVejRhdnJldFozNXNGTHVlRnJqNGpJU05XWmRaeXpuY05yVE1HS3p4TGtzL3NvaUNtZ3lsc1ZERGxFUkVSa2JDamdrR0gxSHFZeUZhZUw3ZXUyZWZDSkZUM3JQejBKK3krSHJ6MGlJc1BwREhTU2F5aU52WmFVUnBmUzB0NkMxK3RWeUNFaUlqSkdGSERJc0s1TDdGbWV5blU0ZW50c09XeVpieTJicGpXenlybWE4TFpKUkdRZ3BtbFNRb2w2Ymx4ai9BNC81WTV5UEI0UGZyOWZRMVZFUkVUR2dBSU9HVlptcjREald1akJBZGJRbXkrdmhlVmRyODNyaDIvc2hjTEdzRFpMUktRZjB6U3A1UnBKbHlWRWEwUXJIbytIenM1T0JSd2lJaUpqUUFHSERDdk9CWE5pck9YY2V2QmRJejFwWFhiNHg4MHdQODVhYittRXI3MExWVzNoYlplSVNHK21hZUl4UE9GdWhvd0R2OU9QMSt0VkR3NFJFWkV4b29CRFJpU3pWMCtIYTZtWFE1ekxtaW8yT2RKYXIybUhyNzREVGVvSkxpS1RoR21hbWkzbEdtWGFUUHgrdjJaVEVSRVJHU01LT0dSRWVoY2FQWCtOREZQcGxod0YzNyt0WnpyY2ttWnJ1RXFiTDd6dEVoR1JhNTlwbWdvM1JFUkV4b2dDRGhtUmtEb2MxK0JROFBseDhFK2J3VzIzMXMvWHd0ZmZoWGFGSENJaU1vNFVjSWlJaUl3ZEJSd3lJb3RtZ0tQcjNYTHVHZ3c0d0pvdDV0dWJ3RzVZNjJkcjRPdDdGWEtJaUlpSWlJaE1CUW80WkVTY05saVNZQzJYTmtOOVIzamJNMTdXcE1MWGJ3WmJWOGh4cHRvYXJ0S2hrRU5FUkVSRVJHUlNVOEFoSTdZaXFXZjVYRTM0MmpIZWJwc0gzK2dWY3B5dXRucHlLT1FRa1d1Uno2TWZibGZLREppZzBTVWlJaUtUaGdJT0diSHJrM3VXejF6REFRZFlJY2ZmYlFnTk9iNnhUOE5WUk9UYVVsZGN4NHRmZjVIenU4K1ArSmlELzNXUTlzYjJrRzN2L3R1N3REVlljMnlicGtsVFJkT0FqNUhVbWpqMDYwTWMvczNoMGIyUVh2Yjl4ejcyUExsblZNZDBkblNHQkQwN1ByMkQvQVA1d3g3MzlHZWZKbmR2N21pYktDSWlJdVBFRWU0R3lOVFJ1d2ZIbWVyd3RXT2kzRG9YdnJrQnZuTUFBaWFjcW9LLzJRUGYzUXp4N25DM1RrVGs2aVhNU3lCeFFTSm5YejFMK3RwMEltZEVEbnRNL29GOGx0K3puTWo0bm4xTFQ1Vnl3NS9jQUVCbmV5Yzd2N1Z6d0dNLzlLTVA0WXB5aFd4cnJXME5MZ2NDQVlxT0ZMRmc5WUtRN2QwaVowUmlzdy8rMlV4N1F6c2xKMHZJMkpneDdPdm9yZkJ3SVNkL2Y1SVAvcThQWW5mYVIzV3NpSWlJVEI0S09HVEU0bHlRSGcrRmpaRGJZRTJqR25XTnY0TTJkNFVjLzNnQS9DWmNxSU8vZmd1K2R4dWtSSVc3ZFNJaXcvTzJlWG51aTg4TnU5OExYM3Rod08zci8zUTlpMjVaUk1BZm9LVzZCWUNXbXBaKyszVnZpNGlMQU9ET0w5NUp5dElVQURxYU92ajlWMzdmN3hnellQTFNOMTdxdHoxdmZ4NTUrL1A2YmIvL1cvY1RseG9IUUgxSlBhOTk5N1VCMjV5M0w0KzhmZjJQSDhqMnA3WlRkYkdLcEl3a2ZCNWZzQ2VIeitQRDArSUo3dWVLY2xGMnVveDNuM3FYaDMvOE1BNzNOZjRMVUVSRVpBclNiMmNabFpYSlZzQmhtdFpVcXF0VHd0Mmk4YmQ1TGp5eDBRbzVPZ05RMGd4ZmVCTytkNnNWK0lpSVRBV3JIMTdON09XelIzVk03NTRZN1EzdHdmV0Job0IwYi92UWp6NDA2clp0ZTJJYjhXbnhtQUdUZlQvZlIycG1Lb3MzTDhib0hpZUlOV3lrdC9qWjhkei9yZnVENjRGQWdEZCsrQWF4eWJGcytNU0dFVjg3NEF0UW5sMk90ODNMODE5K1Byajk2RE5IT2ZyTTBlQjY3MnVKaUlqSTVLU0FRMGJsK2lUNHd5VnIrVXoxOUFnNEFEYk5nZS9mQm4rM0Q5bzZvYVlkL3VmYjhJKzNRRmJTOE1lTGlJUmI1SXpJWU8rSEt4R2RHTTMycDdhejQ5TTdRbnBTQUNIYnZHM2VFWit6dXlaSGQ1QmgyQXptM1RDUFk4OGVJMjkvSGx1K3NLWGZrSlp1Tm9jdHBBMzVCL0x4dG5ySmZEUnpWSyt6OEhBaEVYRVJQUEFQRHdTM1BmL2w1MW56eUJvV3JGa1EzT2FLY3RGVTBUVGk4NHFJaU1qRVU4QWhvektkQ28zMnRUSVovczhkOExWM29hNERtcjN3bFhlc2FXVTN6UWwzNjBSRUJ1YU1kSEwvdCs0ZlVYMk52dTU3NGo2aVp2UWZqOWZXMERac3JZbzNmL1Rtb005MUJ3WCtUcjkxdnZxMjRITXpGOHprbGsvZFF0SFJJanFhT3VobzZwbVh2SHNZakdFWXhLYkVCcmNIZkFIT3ZYYU9tS1FZNHRQaSsvWDJHTXoycDdaVGZxNmNSUnNYNFk0SkxhN2tjRHY2YlJNUkVaSEpUUUdIakVwU0pNeU9odkpXYTRpS0x3Q09hVFFYVDhZTStOYzdyWkNqdEJrOGZ2ajc5K0NUSzJEN2NqQ0dQNFdJeUlUYSs5UmVTaytWWHRVNXRqKzFQV1Q5cmYvejFyREhiUGpFQmhMVEV3SHd0SGpZL1lQZHdlZjZGaUY5NjhjRG4rL1Mza3NoNjkzRFlHd09HNDg4K1Vod2U4NWJPVFJYTmJQeGt4dUpteFUzNUhDUzdOZXp5ZCtmVDlxS05BQXk3OG9rNEEvMDY1M1IzdGl1SGhzaUlpSlRqQUlPR2JXVnlWYkE0ZlZEYmoxY2x4anVGazJzMUdqNDhSYjR4bDZyNkNqQWY1NkYvRWI0bTdVUW9mOVZBekpOTStRaGNyVU13d2g1VEJiVmJkYlB5REY3bXdlQTFDcy9mTTJqYTRJem5Bd2tmMzgrMmE5bmo2ckd4RUJEVlBxS25oa2QzS2QzTHd6b0NVeXlkMldUdHkrUEI3NWpEUStwT0Y5QmExMHJHUnN6K24xUEJ4b2FBOUJjM2N5WlY4NEFzR0RkQWd6REdIQ0lpcy9qNC9DT3d4UWVLaVJyYXhZckgxd0pNR2loMGxNdm51TFVpNmRDdHQzeXFWc0czRmRFUkVRbUI5Mkt5YWhkbnd5N0NxM2xNelhUTCtBQWE1cllIOXdPM3pzTSs3bytHSDJueE9yVjhaMWJZSlptV0FreVRST2Y2YVBZTEtiT3FNTmo4eEF3QXVGdWxreGhOdE9HSytCaWhuOEdhZjQwWEhZWERvY2o3RUhIaVNwNDZpVGtOWXp0ZWFQdDhLV0hydno0M2tOTWFndHJpWWlMSUhwbWRIQ2JPOVlhaGpHYXVoVkREVkhwVzFkanFITmt2NTVONXBiTW5tTURKbWQybmlIM25WeldmM1E5TVVreDJKMzI0SlN4ZGxmb05jMkF5ZjVmN0EvT2ZETFk5Nys1dXBrOVQrN0IwK0xoMXMvZXl0eVZjNFBQOWUyZEFsYVljdlBIYnlaalEraDBzNlVucjY0bmpJaUlpSXd2QlJ3eWFpRjFPS3JoNFdYaGEwczRSVGpnN3pmQWI4N0RMODlhMi9JYTRETzc0ZHViWUlXS2oyS2FKblZtSGJsR0xsN2J5QXNQaWd3bFlBVG9zSGRRWWErZ3hsL0R2UFo1SlBtVGNMbGMyR3kyQ1E4NS9DYjgyMGw0TWRjcU92eko2MkZoUEVTUDFXL1lBRFNPMGFtTzdEaUNJOExCWFYrODY2ck9NOVFRbGU2NkdvYmR3QXhZWVVjZ0VCcHF0bFMzc09lbmUzQkZ1Y2k4cXlmZ21KMDFtMjEvdjQyalR4K2xLcmVLL0FQNTVMeVZBMEJpZWlKUkNhSHA4ZUVkaDZrdHFDVXVOVzdJNFNTMStiVTBWemJ6NEQ4OUdCTHVkQnZvMkw1RFZHS1NZZ1k5djRpSWlFd09DamhrMU5KaVlHYUVWV2p6YkkzVkRYc1M5UTZmVUlZQmY3b2NNdUxobnc5QnV3OGFQZkNsdCtIUHJyZkNuK242dFFHb00rczRaenNYN21iSU5jeG45MUVRVTBDZ01VQ3ltWXpiN2NadUg3cjQ1Vmg3K2p5OGZBbis2aVo0WU5IWS81LzMrV0QvR0p6SERKZzBWVFN4Y01QQ0FaOGZMQ0NJU1k3QlpnOHR0alRVRUJWZmg5V2I0dlh2dno1b1czTDM1dExaM3NtbS83RUpuOGNYN0lIUjdjYUhiZ1RBMitabDdnMXpzZGxzUkNkRzQybjJFQkVYQVVCbFRpVjUrL0pZc0dZQmMxYk9ZZjh2OW5QNE40ZjcxZTNvN2FXdnY5UnYyL2FudHZlckNRTDloNmpjKzQxN0J6MnZpSWlJVEE0S09HVFVES3hlSE8rVVdET0pGRFZCZW55NFd4VmVHK2ZBVCs2RUo5NkR5eTNXSjdvL1AyMTFXZi9xT2tpSUNIY0xKMTVub0pOY0l6ZmN6WkJwb2pTNmxNakdTQXpEd08xMlk3Tk5UUFhqUy9Yd3EzUHcySEo0LytJSnVlUVZxeTJxeGVmMWtid29lY0RuQjdySkIzand1dzhTblJoTlowY243UTN0UU05c0pyMjExTFNBWWZWOEFOajY5YTA0STUyQVZXUzBkK0N4NnNGVlpHN0o1SVd2dlREcTE5RTlwQ1JsV1FwckhsbkRrbHVYVUh5OEdJQ1ZENndrODg3TWZzZVVuUzdqeE85UERGbG5wSGRvMDNlSXlraG5aUkVSRVpId1VzQWhWMlJsVjhBQlZoMk82UjV3Z1BVMStPbGQ4TjJEY0xUQzJuYTBBajcxT254dFBheE9DVy83SnBKcG1wUlFndGZRc0JTWkdINkhuM0pIT1M3UHhOYmplRFlIWmtUQTl1dkcvVkpYcmVTNDlVTzdiMitNYmdQVm91aXRQTHVjZmYreEQraVp6YVMzUFUvdXdiQVpySGxrRFE2M2c1bnpad2FmYzdxZElmdmE3TGJndExYM2ZmTStZbWZGWWdaTW52M0NzMno3KzIzRUpNWFFYTlhNcTk5NWxZLzg1Q01Bd2ZYZWx0NitOR1E5SWk0aTJNT2p0N29pcXlMMGFPcU1ETVFaNlNRK0xYN1kraUlpSWlJU0hnbzQ1SXBjMzZ1K3hKbHFxMXUyUUt3TC9ubXpkZFB6aXpOV1Q0NzZEdmphTy9DUlRQakVpdWt4cmE1cG10UlNHKzVteURUVEd0R0twOEdEeStYQ2JyZFBTTUJ4ck5LcXR6UFovMTkzZG5TUzkxNGVOb2VONDg4ZFo5YlNXVVRFanE1cjJmeWI1clA5cWUxNG1qMlVuUzBqWTBNR0FWK0E3TmV6V2JabEdjNElLOFRZKzlUZTRQU3dJMkd6MjdBNzdjRjZIVGFIdGQ0ZHhIUVhNeDBzbUpsSUtjdFMyUGJFdG5BM1EwUkVSQVlSL3I4V1pFcGFHQTh4WFIvSW5ha0piMXNtRzhPd3dveC92ZE9xVndKZ0FzOWNnTSsvT2ZZekxFeEdwbW5pTVR6aGJvWk1NMzZuSDYvWGk5L3ZuN0NwaUJzOU1QL3FPZ1ZNaU5OL09JMjN6Y3R0bjdrTnU4UE9Hejk4Zy9xUytsR2Z4d3lZdlBmLzN1UDBTNmZ4dEhwb2EyZ2o3NzA4ZHYzekxwb3JtMm1wYnFIc1RCbHpWODBkOFBqSk5KM3ZjUHlkZnBvcW1xZzRiM1hKNng1dTB5M2dzd3FuVHFYWEpDSWljcTFURHc2NUlvWUJLNUxoNEdXb2JvT3FOazJOMnRleW1mRFUzZkNUWTdDN3lOcVdXMi9Oc3ZMd012aG9GcmdudGhiaWhERk5VMVBCeW9RemJTWit2NTlBSURCaEFRZUFjNUovVkZCOHJKaWN0M05JWDVmTzdLelozUEdGTzNqblorL3cyais5UnVxeTFHRFBpZno5K1JqMm5wdDEwMjhTQ0FRSStBS2taYVVSa3h6RGtSMUhxQ3V1NDY0djM0VTcybzA3MnMwOVg3Mkh0Mzc4RnFXblN5azdWWWJEN1FqV3JxZ3RxTVh1dGxPZFcyMzExSERaOFhmNmc5TytRazg5ais1MnRGUzNZUHJONFBidTRxZDkxMk9TWXJBTjBYV21yYjROdThPT005SkpRM2tERHRmby91UXgvU2F2ZlBzVkRKdEIrcnAwWXBKaWFHOW9wK2hZRVE2WGc1b0NLOTN2UFEydmlJaUloSmNDRHJsaUs3c0NEckNHcWR5NUlMenRtWXlpSFBEVjliQTZGZjcxR0xUNUlHQmF2VG4ybHNLWDFscGZSeEVaRzZacFRtaTRNUldjZk9Fa3NjbXhySGxrRFdBRkEvZCsvVjd5RCtSVGZMeVlwc29tSEc0SGgzNTlLQmd5OUdaejJFaGZsMDVOWGcxRng0clk4b1V0ekVpYkVYdytJaTZDclgrN2xiejllVlJkcW1MZFkrdUN2UjJPUEcwRklqYUhqZVZibDJPejI2Z3VxR2IzRDNZSGorOWJ6K1B0ZjMwN1pMMXY4ZFB1OWI0enVmUjE3clZ6NUw3YlZlallnS3l0V1lQdXUvVnZ0eEtkR0RwOXJDUEN3YU0vZTlTcXJOMzl0WERhT1A2NzQ5WXBEWU81cSthU3VqeDEwUE9LaUlqSXhESk0vU1VvVitoOHJUWGtBdUQrUmZEWHE4UGJuc211cWcxK2ZBd09sWWR1MzVZQmo2KzA2bmRjSzN3K0gvc2RZekd4cGNqb3pNMmZTMEpDQXJHeHNUZ2M0NS9oMy9Vc2ZDekxlb3lYcS8zL1ZKVmJSWFJpTk5Fem80ZmYyZXdLaWJxQ0RzUFdWYXkxNnlhL282bGp3Q0tlM1NwektrbFpGbHBSMlRSTkRJeVFvR0NzK1R3KzJwdmFpVTJPRFc3emQvcnBiTzhrRUFqZ2pIQUdhNFNNUkgxSlBkRXpvM0ZGRC9DRHVldHIxUHZyY2pVbStqMHJJaUp5TGROdlVybGlTeEtzSVJZZXY5V0RRNFkyS3dyK2NUUHNLWVluVDFoajl3RmV5YmQ2YzN4c0JkeWZNZm1MRllySTFESnJ5YXlSNzJ4WVBSTUdteVZrcUhBRDZCZHV3TVRVcUhDNEhTSGhCbGpGU2JzTGxJNVd3cnlFd1o4MFZIZERSRVJrc3RLdGxGd3hodzJXZDgybVV0UUVUWm9SZEZnR2NNZDgrTTk3NGU3MG51MU5Ybmp5T1B6NUx0aC8yU3BLS2lJaUlpSWlJaU9uZ0VPdVN1L3BZczlxTnBVUmkzUEJWOWJCOTIrRE9URTkyMHVhNFlsOThEZDc0TkxvSnpnUUVSRVJFUkdadGhSd3lGWHBYU0R6VkZYNDJqRlZyVTZCLzdjVlBudGphQTJPazFYV2JDdmZQUWdGamVGcm40aE1EalpUdjY2dlJVYkFxbkdpSVM4aUlpSmpRMzh4eVZXNUxyR25ac1N4aXZDMlphcHkyT0NEUytDLzc3T21qKzMrZXByQTI4WFdzSlVuM29PY3VyQTJVMFRDeUJXNGhxb1FTNUROYTFQQUlTSWlNb1lVY01oVmNkdXRrQU9nc0FucU9zTGJucWtzMWdXZldnVy92TmVxMDlIYi9qTDQzQnZ3MVhmZ3RBcTZpa3dyaG1Fd3d6OWorQjFseW5FMXU3RGI3ZGhzTm9VY0lpSWlZMEFCaDF5MTFiMks1aCt2REY4N3JoV3AwZkNObStHcDk4RnQ4MEpuSVR4V0NWOTgyNXFlZDFlaE5ZT05pRnpiRE1NZ3paK0d3NitKejY0bE5xK051TVk0WEM0cjVGREFJU0lpY3ZVVWNNaFY2eDF3SEZQQU1XWVdKOEEzTjhBdjdvV3RDOEhlNjIvZjg3WHd2dzdEdzMrd1psOHBWSjBPa1d1V1lSaTRIVzdtdGM4TGQxTmtETVdXeHhMcGlzVHRkdU4wT2hWd2lJaUlqQUVGSEhMVmxzNkVhS2UxZkx4U1U1eU90WG14OE9XMThLdHQ4Q2RMckdGQjNWbzc0Y1ZMOFBndStLdXVYaDJ0bldGcjZvUnBxV21odGJaMVRNN2w3L1NUKzA0dUFWOGdaSHROZmczNUIvTEg1QnJlTmkrZDdXUHpqUm5MMXc1VzIveWRJKzhLNUdueDRQUDRSbldOeXB4S0x1MjdOTnFtU1JmRE1MRGI3U1RaazVqZk9CKzd6ejc4UVRKcEdWNkQrS0o0NGdKeFJFVkY0WGE3MVlORFJFUmtqQ2pna0t0bU4rREdXZFp5YlR1VU5JVzNQZGVxV1ZId3VSdmg2UWZnTXpkWXdVZHYyVjI5T2g1NkNiNitGMTRyZ0VaUGVObzYzbzQrYzVTWHZ2RVNUUlZYLzJZNzlkSXBqang5cE44TmVQNkJmQTcrMThGKysxOCtlNW5Lbk5GMVZicjQ5a1dlKytKekZCOHJ2cXEyd3RXLzl2Sno1UlFmTHc0bWtjOTk4VG1PUG5OMHhNYy8vK1huT2Z5Ynd5UGUzd3lZSEh2MkdFZDJIS0h4c3JvYVhTbWJ6WWJMNVdLV2N4WkxHcGNRM3hpUHcrUEFDT2ltZUNvd0FnYjJEanVSMVpITUtwNUZncEZBYkd3c1VWRlJ1Rnd1YkRiOU9TWWlJaklXTktCWHhzVHFWTmhYWmkwZnE0VDVjZUZ0ejdVc3pnVVBMWVVQTG9Wek5mQktQcnhUQXQ2dUQrRjlBVGhjYmoxK1pNQ3FaTGhsTG14TXMwS1NxYTZsdW9YeWMrWEVwY1lSbDNwMWI3U1NreVZjZVBNQ0tjdFNXSExia2lIM3JicFV4Wm1YejFDWlUwbGNhaHpibnRpR1lldC9jK2xwOXVCcERVMldpbzhWWTNmWmlVbU9HVFNZR01sckdZdlhmdnJsMDNSMmRETC9wdm5EN3d3Yy9LK0R6Rm82aTR3TkdZUHUwMXJYaXFkNThEUnQ0YzBMT2ZIOENZNC9kNXhWRDY0YWRMKzQyWEU0WFBxMU5CaWJ6WWJiN2NZd0RGd2VGNTRHRDE2dkY3L2ZqMm1hbUtiNnowMVczVE9sMk8xMlhMRXUzRzQzYnJkYjRZYUlpTWdZMDErU01pWnU2bE5vOUUrR3ZsZVVNV0FBSzVLc3gyZHZnRGVMWVhkaDZIU3lwZ2tucTZ6SGs4ZGhkalNzbW1XRkhpdG5RY29rRGp4OEhoL1BmdUhaUVo5dnFtaGl4NmQzak9xYzI1L2FIbHl1eWEvaHdDOE9FSk1VdytaUGJSNjBlM2pob1VJdTdybElUVUVORWJFUjNQQ0JHMWh5KzVJQnd3MkE3TmV6T2IvNy9JRFAvZkdmL2ppaXRvM1hhMjlyYUtPMnFKWkZHeGZSWE4wY2ZLNnpvek5rSFNBbU1RYkRacEIvSUIrYnd6Wmt3SEh1dFhOYzJqdjhFSlR5N0hMS3M4c0hmWDdyMzI1bDVvS1pJM2cxMDVOaEdNR1F3MjYzNDNLNThQdjl3WUJESnJmdWdNTnV0K053T0hBNEhKb2lWa1JFWkl3cDRKQXhrUlpqemY1UjBRcW5xcXhlQkE1OUtEVmhZbDN3Z2NYV283b04zaXVEZDB2aFRJMFZjblFyYjRYeUF2aGpnYldlRW1VRkh0Y2xRa1k4TElpSEdHZDRYa05mTnJ1TjVmY3NEOW5tNy9TVDgxWU9oczBnODg3TVFVT0c0VlRsVnJIbnlUMzR2RDRXckZtQUs5b1ZmTTdiNnFVOHU1eWEvQm9BOXYvbmZtYk1tY0c2eDlheDhPYUYySjEyUEMwZTh2Ym5NZittK1RnaituekJ1cHIwNk04ZURiYnYzR3ZuYUs1dVpzVjlLNGhKaWduWi9jVHpKL29GSXVQMTJnc09Gb0FKZWUvbGtmZGVYbkI3OGJIaWZzTm5QdkRQSHlBcVlYUUoyUHUrL0w3Z2NuZVBnc0UrbmZaMytqSHNSc2p6Vjlzalp6cm92aUYyT3AwNEhBNzEzSmhpdXI5L0NqWkVSRVRHaHdJT0dSTUdWaStPVi9PaHpXZjFJc2hLQ25lcnBxZmtLUGpBRXV2UjRJSDlaZGJ3b1ZOVi9hZVZyV3lEMXd1dFIrL2pGOFpiai9SNG1Cc0RTVkV3TXlKMEpwZnhablBZdU9GUGJnalpkdkh0aXdCazNKekJqUS9kZUVYbnpkdWZ4NUVkUjNCRnVZTEZNbjFlWDNENFNYMUpmY2dONDExZnVvdFpTMmFGbktPMXJwVkQvMzBJdjhmUDBqdVdobDZnNjlEZU55K0pDeE1wT2xMRXptL3RaTm1XWmR6NHdhSGJQaDZ2M2QvcDUrTGJGMG5OVEdYWm5jdUMyOS81NlR2TVhqNjczK3R3eDdoSGZZM2t4Y25CNWU3Z3BuZlBsTjUyZkhvSHk3WXNZL1hEcTBkOUhVRTN5Q0lpSWlJRFVNQWhZMloxVjhBQlZoME9CUnpoTjhNTjkyVllEMS9BQ3A1T1Y4T3BhcXQrUi9zQWsyRlV0MW1QdzMxR0VoaEFRZ1FrUlVKaXBQVnZRZ1M0N05iTUxtNDdPTHVYQWVhTzdXc0orQUprdjU2TnpXNWp4YllWbk5sNVpzVEh1bVBjTEwxOUtSM05IUng5K2lpUjhaRnMrZXN0dlB6Tmx3Rnd1QnpVRnRUU1d0OUsrcnAwNXQ0d2w5SlRwUlFjTENCcFlmODNja3ROQ3dBeHlUSDluZ3Y0QTlqc3RtQlBEb0RVekZTMmZtTXIyYnV5aVl5TEhPVXJINXZYWG5pNGtJNm1EbTc3M0czTW5CODZEQ1FxSVlvNTE4OFpkYnY2cXN5cHBMMmhIWURHY3F1Z2FPR2h3a0gzYjZwb0NuaytmWDM2VmJkQlJFUkVSS1l2QlJ3eVptNU1zZTdwVEt3NkhCL0xDbmVMcERlSHpRcWRzcExnMGV2QWIwSnV2UlY0WEtxSGdrWW9hYmFDa0lHWVFGMkg5YUIrNkd0RjIrRkxZeHh3bk45OW5yYjZOcGJmdlp6b3hPaFIzZVRIcGNTeDlQYWxSTVJHc1A1UDE1TzZQSldJMklpUWZXNzczRzNXY0pPdVlLSzdHT2pKRjArU2xwVVczTS9uOVhIdXRYTVloa0hDdkFTQUFldGhERlVqNDlDdkR3MjZmK0xDUk83NTZqMGh6NDNGYTgvWW1FRk1Va3kvY0dNc1plL0s3bGRqWS85LzdoOTAvNzQxT1JSd2lJaUlpTWpWVU1BaFl5Yk9CVXRtd3NVNk9GOXJEVldKMGp0czBySWJrRG5UZW5UekJhQzBHUXFick1Dam9CRXFXNkdtUGJ4VHpyYld0WEx1dFhORUpVU3hZdHNLZ0VHSFBuUXJPbHJFNFY4ZnhqVE5rSG9XZzkxRU95TkRhMmtzdW1VUmhZY0x1ZkRHQlM2OGNTSGtPWnZkeHNyM3J5UXkzdXFOc2VueFRjSG5qdXc0UWtSY0JOZmZmejFnVFpQcWFmRVFFUmNhcUhRclBGUkkyWm15NERuYzBhRkRROGJxdGIvNm5WY0huYWExYjAyT2JzTmRwNjg3L3VxTzRISzRocWg4NnVqZ3hWREh5Nm5xQ2Ira2lJaUlpQXhBdDU4eXBsYW5XQUdIMzRUVFZYQnoydkRIeU9UaHNGbDFOOUxqNGZaNW9jOTFCcXplRzdYdFBZOEdqelU5cmRkdjFmZndCcXgvYllQMEFya1Nac0Rrd0M4UDRQUDZ5TmlZZ2NNOTlJOHRiNnVYbzg4ZXBmQlFJVWtMazlqd1p4dUlUWTRkY04rMDY5T0lUNDBmOExtSTJBaTJQYkdObHRvV2ZONmVzVHcybTQzSUdaRWh4VVVYckZrQVdGUEpldHU4TEwxamFYRGIyVmZQY3Y3MTg2ejZ3Q3FXM3JZMFpPZ0tRRzFoTFp6cE9jZDR2ZmFzZTdMb2FPbm9kOHp4M3gwbmFXRVM4OWVNYk5yWTBScHNXdHp4c2l5MkE0ZlRnZDF1bjVBYUZhZXFJSFVTejBZa0lpSWlNcDBvNEpBeHRUb0ZudTZhRU9KNHBRS09hNG5UWnMyNk1wS3BaWDArR0h4Z3d1aWNmZlVzVlJlclJyUnYrYm55WUNCdzA0ZHZZdG1XWllQZTVGYm1WSkthbVVwSFN3Y1gzcnd3NEQ2RHlid3pzOTgyZjZlZlk3ODloc1B0c0lLTUxrczJMNkcrcEo2anp4eWw1RVFKRy85c0k3NE9INDRJYTRySW12eWFRWU9Mc1h6dGcvVmNPZjY3NDhTbnhRLzRta2JNcEY5dzAyM250M1plK1htdndKZVdYU1loSVlIWTJGZ2NqdkgvRlhmWHM1QVNQZTZYRVJFUkVaRVJVTUFoWXlvcnlTb3k2ZkZiaFVaRnJrYlIwU0xPdkhLRzJKUlltaXViaDkyLzdFd1pIYzBkUFBqZEI0bE9IUHF1cytob0VaZjJYcnFpZHZVTkEzeGVIKy85L0QzcVMrcFovOUgxSWNOUjNMRnVOdi9GWmk3dHU4U3BGMC9oYmZOeTdObGpWSnl2Q082ellHMy8zaHZqOGRyYjZ0dG9hMmpydDkzVDdLR21vQ1prMjh4NU03R05jSzVudjg5dkZWWWR3RkJEVkVSRVJFUkV4cElDRGhsVFRodXNUSVlqRlZEVVpBMWpTQno5cEJFaU5KWTNjdUNYQjNDNm5kejJtZHVDUFFIMi9IUVBsODljSHZMWWw3N3gwb0RiQjdyWkhtaWJ0ODJMM1duSDdyU0hiRC8wcTBNRDFxckkzcFZOMlpreVZyNS9KWXMyTFJydzJvdHZXVXo2Mm5RY2JnZlgzMzg5ODIrYWp4a3djY2U0bWJzcXRDTHJlTDMyM0hkek9mZmF1WDdQbFo0dXBmUjBhY2kyQjc3endLQkRlL3J5dG5seHVxMGhPMFZIaXdCSW1KZkF4azl1REs3MzFWMXo1UExaeTZTdFVGY3ZFUkVSRWJsNkNqaGt6SzFPdFFJT2dPTlY4TDcrSDA2TERDc3VOWTdrUmNtczJMYUN1TlM0NFBiMHRla2tMa2djOEpqTFp5OVRXMWdiTFBCNUpRTCtBTTk5OFRtVzNyNlVOWStzR2RFeDE5OS9QYW1acVpSbmwxOXh6NFNzZTdOWTllQXFZUHhmKzMxUDNCZGNmdlVmWG1YZWpmTzQvZ0hydUxKVFpaeDY2ZFNvMnQ3UjFJRTdGQWl3M2dBQUlBQkpSRUZVMWlxTyt0Ny9mVzlVeDhhbHhDbmd1QUttYVlZOFpHb3dEQ1BrSVNJaUltTkxBWWVNdWRVcFBjdkhLeFJ3eUpVeERJTXRYOWlDWVF1OUNVaGZsejdvTVo0V3o5VUhIRjN6NVBhOTdsQU13MkRXa2xuQktVL3YvOWI5d2Zicy9zRnVWcjUvSmZOdnNvcDRYdHAzaVF0dlhBanVBLzNyVkl6M2E1K1JOaU5rM1JYbENtNnJLNm9iOXZpK21xdWFTY3BJQXVEUm56MUtaM3NudTc2M0M1dlR4aDEvZFFlUmNhSGR1UHcrUDBkMkhLSHdVQ0ZaOTJvKzZkRXdUUk9mNmFQWUxLYk9xTU5qOHhBd3hyQ3FyNHdMbTJuREZYQXh3eitETkg4YUxyc0xoOE9ob0VORVJHU01LZUNRTVpjZUR6TWpyQmszamxVT1dYOVFaRWlqQ1JuR1NudGpPMEMvNFNtajBkM3JvcVBKbXJVa01pNHl1QzBpSmlKa244R0U0N1VQWkxpcFlsdHFXdkMyZVlsUHMyYWpNV3dHcm1nWHQzLytkdDc0NFJ2cy9wZmRiSHA4VXpBQWFhcG80c0F2RDFCZldzK214emN4Zi9YNHpONXlMVEpOa3pxempsd2pGNi9ORys3bXlDZ0VqQUFkOWc0cTdCWFUrR3VZMXo2UEpIOFNMcGNMbTgybWtFTkVSR1NNS09DUU1XY0FONlhBRzBWV3lGSGNCQXVHdnBjVG1UVEt6MW05TUlxT0ZPRndPMWg0ODBLaVowNmZhVExNZ0RYY3dSaGhMTmxkTERVNUl6bGtlK3lzV083K3l0Mjg4N04zMlAyRDNTeTVkUWwycDUyY3QzT0ltaEhGM1g5ek56TVh6QnpieGwvajZzdzZ6dG42MTFDUnFjVm45MUVRVTBDZ01VQ3ltWXpiN2NadXYvSkFWVVJFUkhvbzRKQnhzYm9yNEFDckY0Y0NEcGxzRnF4ZHdJdzVvVU0xU2s2VWNQTEZrN2lpWExpaVhKeit3MmxPdjN5YWxDVXBMTnl3a0xrM3pDVmhYa0tZV2p5KzhnL2s0L2Y2eVQrUWoyRXpnalUxZXVzT1AzcG5Id1dIQ3JBNWJLUmtwdlRiUHpveG10VVByMmJ2disvbDRwNkxBRGdqbkt4N2JKM0NqVkhxREhTU2ErU0d1eGt5aGtxalM0bHNqTVF3RE54dU56YmJ5R1l0RWhFUmtjRXA0SkJ4Y1ZPdmU1MWpGZkRCSmVGcmkxeTd2RzFlZkI0ZjdoanJacnlockdIRVEwdFNscWFRc2pTRjV1cG1LcklyS0RoWVFFMUJEYTRvRjdkKytsWm1MWjFGZldrOWVmdnlLRHhjU09WL1ZlS01jSksrTHAyNjRqcG16cmR1ME5zYjI2bThZTTJKM0hpNUVZRENRNFZXKzlxdFlRUTFCVFhCZHRXWDFvZnMwNjN4Y21Od1cvcjY5SEY5N1FNcFBXSE5wTkk5eTRzendwb1ZwYlcyRlZlMEM0ZkxRY21KRW9EZ2M1VTVsVlJmcWlaOWZYcHdtN2ZOUzNWZU5SWG5LeWc3WFVaTFRRdk9DQ2ZMdGl6RDcvVlRjS2lBdDM3OEZsRXpva2k5THBYRWhZa2t6RTBnSmlrbVpIcGQ2V0dhSmlXVTREVTBMT1ZhNG5mNEtYZVU0L0tvSG9lSWlNaFlVY0FoNHlJeEV0TGpvTEFKVGxTQnh3OXU5Y0NWTVZaWFZNZGJQMzRyWkZ2ZktWZjdLamhZd09XemwybXRiYVdwc2dsdm0zWFQ2SXB5c1d6TE1ySzJaZ1Z2dEJQbUpyRG1rVFhjK05DTkZCMHA0dUtlaStTK20wdnV1N2xrYk1qZzVvL2ZURU5wQS92L2MzL0lOZnF1NTcyWDEyOTYyYjc3bEo0cXBmU1VOVlhyU0FLT0szbnRpemN2SmkxcjRCbExidjNzclFNV3pObjc3M3VwS3c0dFBEcm4ramtBNUx5VmcyRXp5TnFhUmU0N3VaemZmWjZXMmhZd3dXYTNNV3ZwTExMdXkyTCtUZk9EQWNpcUQ2eWkrRmd4eGNlTEtUeFNTUDZCZk1DcTNmSEFQenhBVEZMTXNLOTl1akZOazFwcXc5ME1HUWV0RWExNEdqeTRYQzdzZHJzQ0RoRVJrYXVrZ0VQR3pacFVLK0R3K3ExaEtoczFFNlJjaGV2ZWR4M0ppMExyUE15Y1A1TlZIMWhGd0JmQURKaEV6b2hrNGZxRlE1NG5Pakdha3BNbFJNK01Kbmx4TWduekVwaTFlQmF6bHN6QzVoaTRpN2pkYVNkall3WVpHek9veWF2aHdsc1hTTHZlZWtQUHpwbzliQ0hPcXpWbXIzMW05TkQxUkFhNHQxcThlVEUxK1RVRUFnSHNEanR6cnA4VG5OWjF6YU5yU0Y2Y1RQenNlR3gyRzhYSGlwbDMwenlTRnllVHVpd1ZoN3YvcnhoM2pKc2x0eTFoeVcxTDhIZjZxUzJxcGFHMEFjTXdGRzRNd2pSTlBEWlB1SnNoNDhEdjlPUDFldkg3L1pydVYwUkVaQXdZcG42anlqZzVWUVZmMm1NdDM3c1F2clEyck0yUkNlVHorZGp2MkQvOGp1R2lxWDJ1V1hQejU1S1FrRUJzYkN3T3gvaG4rSGM5Q3gvTHNoN2paZEwvZjVLck1yOXdQZ2tKQ1VSSFIwL0llMVpFUk9SYXBvcFdNbTZ5a2lEV1pTMGZMQWRGYVRKcEtOd1FrVW5DTkUzMTNoQVJFUmtqQ2poazNEaHNzRGJWV3E3dmdKejY4TFpIUkVSa3NsSEFJU0lpTW5ZVWNNaTQyamluWi9uQTVmQzFRMFJFUkVSRVJLNXRDamhrWEsxTkJYdlhjSUNEQ2poRVJFUkVSRVJrbkNqZ2tIRVY3WVJWczZ6bHZBYW9hZ3R2ZTBSRXBJdEdSVncxTTJEcTZ5Z2lJaktKS09DUWNkZDdlbGoxNHBnK2JLWit2TWpFTWdJR2htRTlaSGp2L3Z1NzdQcitMczY5ZG82R3NvWVJIMWVlWGM3Ulo0NFM4QVVHZk43VDdPSDNYL2s5blIyZFY5U3VRNzgreE9IZkhMNmlZd0gyL2NjKzlqeTVaMVRIZEhaMDR2UDRndXM3UHIyRC9BUDV3eDczOUdlZkpuZHY3bWliS0NJaUl1TkVkeUF5N203dUZYQ29Ec2YwNFFxNHd0MEVtV1pzWHBzQ2psRll0SEVSc2JOaXlYNDltMWUvOHlvdmYvTmw4dmNQZjFPZnZTdWI1cXBtYkk2ZVB5SDhuZjdndzlmcG82T3BBNy9YSDdJOTRCODRFR210YlEwK21xdWJLVHBTaE9rM1E3WjNQd1k3UjdmMmhuWktUcFlRT1NOeVZGK0x3c09GdlBEVkYvQjMra2QxbklpSWlFd3VtbkJkeGwxcU5HVE1nUHdHT0ZFRjdUNkkxRHZ2bW1ZWUJqUDhNNml3VjRTN0tUS051SnBkMk8xMmJEYmJoSVljblVQZmMwOWFjMWJPWWM3S09RUjhBVXBQbDFKNHFCQlh6TkRCWkgxSlBaVVhLN25ucS9lRWJQL3Q1My9iYjkvZmYrWDNJZXNMMWl4ZzArT2JRcmFaQVpPWHZ2RlN2MlB6OXVlUnR6K3YzL2I3djNVL2NhbHh3YmE4OXQzWEJteG4zcjQ4OHZiMVAzNGcyNS9hVHRYRktwSXlrdkI1Zk1HZUhENlBEMCtMSjdpZks4cEYyZWt5M24zcVhSNys4Y000M1BwRkppSWlNdG5vdDdOTWlBMnpyWURERjRCamxYRExuT0dQa2FuTE1BelMvR25VK0d2dzJYM0RIeUJ5bFd4ZUczR05jYmhpclpCam9nS09lRGNVTjAzSXBhNWFTMDBMdFlXMWd6NS82NmR2aFdHK2JHZGZQY3U4VmZOSVRFK2s5SFFwYlhWdExMMTlLUTkrOThIZ1BoM05IZXo2M2k3dSsrWjlPQ09jd2UwTzErQi9jbXg3WWh2eGFmR1lBWk45UDk5SGFtWXFpemN2eHJEMU5HakhwM2VFSEJNL081Nzd2M1YvY0QwUUNQREdEOThnTmptV0RaL1lNUFFMNlNYZ0MxQ2VYWTYzemN2elgzNCt1UDNvTTBjNStzelI0SHJ2YTRtSWlNamtwSUJESnNTR09mQ2I4OWJ5d2NzS09LNTFobUhnZHJpWjF6NlBncGlDY0RkSHBvSFk4bGdpWFpHNDNXNmNUdWVFQlJ5clUrQlV0UlhlT2liNW9NL0tDNVVjK3ZXaFFaOVBYcFJNVkVKVXlMYkN3NFhNenBxTk85cE5iV0V0WmFmTDJQYkVOa3pUNU9UdlQ1SzhPQmx2bXhkblpFK1EwVjJid3hucERBazRBRXpURFBuZW1LWlZvYk03eURCc0J2TnVtTWV4WjQrUnR6K1BMVi9ZZ2l0cTRGNGxOb2N0MkpzRElQOUFQdDVXTDVtUFpvWnNIMDdoNFVJaTRpSjQ0QjhlQ0c1Ny9zdlBzK2FSTlN4WXN5QzR6Ulhsb3FsaWlxUlpJaUlpMDVRQ0Rwa1F5eEpnWmdUVWRWZ0JoMm1DaHNsZnV3ekR3RzYzazJSUHd0L29weXk2REw5RFk5dGw3QmxlZzdqeU9PSUNjVVRGUnVGMnV5ZTBCOGZEeStDZEV0aHhIajZXTlNHWHZHSVpHek5JWDUvZWIzditnWHlPN0RoQ3lZa1NsbTFaQm9DMzFjdmgzeHltK0hneDE5OS9QU3Z1VzhHUkhVZVl2M28raHQwZzk1MWMyaHZhV2ZYK1ZUejN4ZWNHdk41TFgrOC85T1MrSis1alJ0cU1ZRkRRWGZPaXJiNW5pcTJaQzJaeXk2ZHVvZWhvRVIxTkhYUTBkUVNmYTZscEFheWZNYkVwc2NIdEFWK0FjNitkSXlZcGh2aTArSDY5UFFhei9hbnRsSjhyWjlIR1JiaGozQ0hQT2R5T2Z0dEVSRVJrY2xQQUlSUENNS3hpbzYvbVE0TUhMdFRCZFluaGJwV01KNXZOaHN2bFlwWTVpNmpHS01vZDViUkd0T0ozK2pGdG1sZFJycHdSTUxCNWJiaWFYY1ExeGhIcGlpUXFOb3FvcUNoY0xoYzIyOFIxcFZpY0FCL05nbCtkczRhcnZIL1I1QTF2RFp1QjNXYnZ0NzM3NjNWcDN5V1czYkdNNHVQRkhQM3RVUUwrQU9zZVc4ZmlXeFpqbWlZdE5TM1VGZGRSZkx5WWdDL0FUUis2aVlpNENENzRMeDhFd052bURmYTI4SGw5TkpRMWtMUXdDWURLaTVVYzJYR0VtTVFZQUhaK2EyZElHOTc2OFZzRHR2blMza3NoNjkyem85Z2NOaDU1OHBIZzlweTNjbWl1YW1iakp6Y1NOeXR1eU9FazJhOW5rNzgvbjdRVlZnWHN6THN5Q2ZnRC9YcG50RGUycThlR2lJaklGS09BUXliTXhxNkFBNnpaVkJSd1hQdHNOaHR1dHh2RE1IQjVYSGdhUEhpOVh2eCtQNlpwQnJ1bmk0eEc5MHdwZHJzZFY2d0x0OXVOMisyZThIQ2oyNlBYUWFNSGZuSWMzaXFHZGFtd2NBWkVqOVZ2MkFDUWVuV25HS2hIdzd3YjU3SDVMellIMXowdEhuWjlmeGUxaGJVc3ZIa2hOejEwRSs1WXF3ZURZUmc4OE8wSGNFUTRPUC82ZVlxT0ZRVjdlMFRFUmVCcDhmRDZ2N3hPNXAyWlpOMlhSY2ZsRHZiKysxNGUvZG1qK0R2OW5ObDVoaVczTFFrVzV0eisxSGJBbXBFbGIxOGVEM3pIR2g1U2NiNkMxcnBXTWpabTlPdUZzK1BUTzBLS2pIWnJybTdtekN0bkFGaXdiZ0dHWVF3NFJNWG44WEY0eDJFS0R4V1N0VFdMbFErdUJCaTBVT21wRjA5eDZzVlRJZHR1K2RRdEErNHJJaUlpazRNQ0Rwa3dONmFBMnc0ZXZ4VncvTm4xNFc2UmpEZkRNSUloaDkxdXgrVnk0ZmY3Z3dHSHlKWHFEampzZGpzT2h3T0h3eEcyS1dMdEJuenVSdGcwQjU0NkJmOTVkbXpQSDIySEx6MTBkZWNJS2NicEQ3RHJlN3Y2aFFDTE55L203Q3RudWYwdmJ3LzJidWpOSGV1bXFhS0o3RjNaM1BHRk8wSUtnQm8yZzFzL2V5dnYvZnc5MmhyYVdMeDVNWGFIMVZ1a3ZyU2VpTmdJcm52ZmRTSG5hMnRvSS92MWJESzNaQWEzbVFHVE16dlBrUHRPTHVzL3VwNllwQmpzVGp1dHRhMEEyRjJoUFZETWdNbitYK3dQem53eTJQZS91YnFaUFUvdXdkUGk0ZGJQM3NyY2xYT0R6M1dITGIzdCtQUU9idjc0eldSc3lBalpYbnF5ZE1Eemk0aUl5T1NnZ0VNbWpOdHVGZVRiZnhrS0dxR3lEVktpaGo5T3ByYnVtMDZuMDRuRDRWRFBEUmt6M2UrdGNBVWJmZDB3QzU1NkgxUzNRWG1yVld0b1RBU2c4U3BQMFR2TUtEMVZpci9Uejd3YjU0WHNzMnpMTWk2K2ZaR3lNMlVEQmh3K3I0OTlQOTlIeHNZTWtoY2xBMWFSMElLREJSeDc5aGhySDEzTDFyL2RTbWRISisxTjdjSENvMGtMazdqclMzZUZuS3VsdW9VOVA5MkRLOHBGNWwwOUFjZnNyTmxzKy90dEhIMzZLRlc1VmVRZnlDZm5yUndBRXRNVCt4VkJQYnpqTUxVRnRjU2x4ZzA1bktRMnY1Ym15bVllL0tjSGlaNFozZS81Z1k3dE8wUWxKaWxtMFBPTGlJakk1S0NBUXliVWhqbFd3QUZXTDQ0UExBNXZlMlRpVEphYlVKSHg5di9adS9QNHFNcXovK09mTTJzbWt4MFNJQkFnN0RzSXlDWXFvSUNpRm5lcmJWMXF0VDcyYWUzVHA0dGRySFp2bjI2L1Z0dTYxSzFXclJ1NGc0aWliTXErNzJ2Q0ZpQ0I3TW1zNS9mSElRTkRKaHNrVEJLKzc5ZUxGMmZPT1hQdWE4SUFjNjY1N3V2T1RMUitOWmRnRUpZMjMrWFkrdUZXTXJwbmtORTlJMnEveStOaStMWERXZkhTQ2pyMTYwVDNVZDJqamkvLzkzS0tEeFRqU2ZVdzczZnpLQzhxcC9kRnZSaytjempCNmlDZi8rdHpMcmorQXZwUDZjK3gvR040VWoxMXhyQmowUTRDVlFFdXV2c2lncjVncEFLanhnVTNYQUJZZlQyNmplaUd6V2JEMjhHTHI4eEhRa29DQUllM0hXYlg0bDMwR04yRHJzTzZzdlNacFN4L2NYbXR2aDJuaXRYNDlMYkhiNnZWRXdScVQxRzU4c2RYMW5sZEVSRVJhUjJVNEpCemFsd1hNQUFUYXpVVkpUaEVSTTZkdkpWNUhObDVoRXZ1dnlUbThiNFg5MlgvMnYwc2ZYWXA3aVEzbmZwM2loeEx6VTZseDRVOVNPcVlSRkptRWtrZHJCVkxTZ3RLNlR5d00yTytOSWJFdEVSS0MwbzV1dk1vbmxSUHJjcUlwSTVKMkJ3MmhzOGN6b0FwQTVqOTRPd212NGFhS1NXZCtuZGk5QmRIMC9lU3Z1U3Z6Z2RnMkRYREdIRFpnRnJQT2JEK0FHdG1yYW0zK2VpcC9UMU9uNkxTMkZWWlJFUkVKTDZVNEpCektqMEJCblNBTFVXdzlnaFVCaUZSNzBJUmtSWlhmS0NZNWY5ZVR0ZWhYYU42VUVReFlNTGRFNWozdTNsODh0Z25UTGg3QWpranJLa3NnNitvdlE2dXY5SWZzL3FoeG9FTkI2SWVYL25qSzBuUFNjZG10K0ZKc3lvOFpqdzBnK1NzWk15d3lhc1B2TXBWRDE5RlVzY2t5bzZVOGY0djN1ZVdSMjhCaUR3K1ZiOUovYUllSjZRa1JDbzhUblVzN3hoQXpPYWpUZUgwT0VuTlRvM3FQeUlpSWlLdGgyNHQ1Wnlia0cwbE9JSmhXRlVBRjlmeE9WdEVSSnJIa2UxSFdQVEVJdHpKYnNiZE9hN2VjOTFlTjFNZW1NTDhQODVuOFJPTEdYemxZSVpjTlFTYi9lUUtOZFdsMVJ6ZmQ1eHdPRnlyU2VmRzl6YXkvdDMxdUR3dVJuOXhORDNIOUt4M1BKdmRodDFweHd4YlRVdHNEdXR4elhoMnB6MXlYcngxNnQrSnEzNTZWYnpERUJFUmtUb293U0huM1Boc2VOcGEwWTlGKzVYZ0VCRnBTVHMrM2NIS1YxYVNuSm5NNUFjbTQvYTZvNDdIYXZycjdlQmwydmVuOGVuZlAyWGoreHNKK29MWVhYYUs5aFpSY3JDRXFwSXFiSFliQXk0YlFOZWhYUUZyZFpZTjcyNWcwNXhOWEhEREJYZ3p2Q3gvY1RuNzErMW56RzFqY0hsZDUrVDFOcGRRSUVScFFTbVZ4eXNCSWsxVGE0U0RZYUR1bFZ0RVJFVGszRk9DUTg2NUhxblF4V3V0TXZEWlFXdlpXTGU5NGVlSmlFalQ1WXpNb2V4SUdVT3ZIaHE1U1QrNDRTQU90d05zVmw4T1Y2S3IxclFMVDVxSHFkK2J5c2IzTnpMZzhnR3NtNzJPaEpRRXVnM3ZSb2VlSFVqdmxvN05ZU05RRldEdjhyMXNtYitGeXVPVmpMeHBaS1FQUnNmZUhmbjh1Yzk1LzVmdk0vNnU4WFRxMTRsUUlCUlo5aFdndkxBY0lGTEJVWDYwSEROa1J2Ylg5UEU0L1hGTlA0KzZWQjZ2eE82dzQvUTRLVDVVak1QVnRJODhac2prdlorOWgyRXo2RG1tSjBrZGs2Z3FyaUp2VlI0T2w0UENQWVVBSktacE9UQVJFWkhXd2pDMVhxUEV3ZU5yNGZYdDF2YkRFMVRGSVNKU2wyQXd5RkpIYzY2akFuTitOWWZqKzQ1YkR3d1ljZDBJQmswYjFPVHI3UDVzTjh0ZlhJNFpNdWsyb2h2RHZqQ00xQzZwVWVlWVlaTjFiNjFqeTRkYnVPWm4xMUJWVXNXSGYvandyRi9EcVUxQjgxYm1zZVNmUzZLbXk2eDRhUVU3RnU2d0hoaFdENUhoTTRmSHZOYXh2R09rWnFkR3BzTkVtb3lPNjJWMXhqN0JWK0hqamY5OXc3cWtZZEIxV0ZjbTNqdnhyS2JQZE52ZGpmVDBkSktUazNFNDlMMlRpSWpJMlZDQ1ErSmkyekg0eG54cis1SnU4Tk1KOFkxSFJLUzFhb2tFUjBWUkJZSHFBS1pwNGtueHhHek0yYWpZZkVGMkw5MU50d3U2TlZqSmNIemZjZEp6MHM5b25NYkVVVlZhUlhKbWNtUmZLQkFpVUJVZ0hBN2pUSERpVEhEV2M0Vm94L2NkeDV2aGpUMnR4clNtOVJpR0VaWDhPRk5LY0lpSWlEUWYvVThxY2RFdkE3S1Q0R0E1TERzRVZVSHc2TjBvSW5KT2VEdDRtK1U2RHJlRGZwUDdOWHdpdEZoeW95YU9VNU1iWURVbnJhbklhS3A2WXpYVWQwTkVSS1MxaW45TGNqa3ZHY0JrYStWQmZDR3JGNGVJaUlpSWlJakltVktDUStKbWN2ZVQyNS9zaTE4Y0lpSWlJaUlpMHZZcHdTRngwelBWK2dXdy9CQ1VCK0liajRoSWEyVXo5ZDkxZTJTRURRekQwSlFYRVJHUlpxSlBUQkpYTlZVY3dUQXNQUkRmV0VSRVdpdFhPRWF6UzJuemJINmJFaHdpSWlMTlNBa09pYXVhUGh5Z2FTb2lJckVZaGtGYUtDM2VZVWdMY0pXNXNOdnQyR3cySlRsRVJFU2FnUkljRWxmWlNkQS93OXBlVlFDbC92akdJeUxTMmhpR1FYWW9HMGRJUzAyMUp6YS9qWlNTRkZ3dUs4bWhCSWVJaU1qWlU0SkQ0bTdLaVdrcUlSTVc3NDl2TENJaXJZMWhHTGdkYm5LcWNobytXZHFNNUVQSmVGd2UzRzQzVHFkVENRNFJFWkZtb0FTSHhOMmxPZGF5c1FBTE5FMUZSQ1NLWVJqWTdYWTYyanZTdmFRNzlxQTkzaUhKV1REOEJxbDVxYVNFVTBoTVRNVHRkcXVDUTBSRXBKa293U0Z4MTlFRFF6T3Q3YlZINEhoMWZPTVJFV2x0YkRZYkxwZUxMR2NXZlV2NmtscVNpc1Bud0FqcnByZ3RNTUlHOW1vN25xTWVzdkt6U0RmU1NVNU9KakV4RVpmTGhjMm1qMk1pSWlMTlFSTjZwVldZM0IzV0h3WFRoSVg3WVdhZmVFY2tJdEs2Mkd3MjNHNDNobUhnOHJud0ZmdncrLzJFUWlGTTA4UTB6WGlIS0hXb1dTbkZicmZqU25iaGRydHh1OTFLYm9pSWlEUXp3OVFuSW1rRlNueHcwOXNRTnExcWpqOVBqbmRFSWlLdFQwMGlJeGdNRWd3R0NZVkNrUVNIdEc0MUNRNjczWTdENGNEaGNHaUpXQkVSa1dhbUNnNXBGVkxkTUtvVHJDaUFqVWZoYUJWa2V1SWRsWWhJNjFKelEreDBPbkU0SEtyY2FHTnEvdnlVMkJBUkVXa1pTbkJJcXpHNXU1WGdNSUdGKytDR2Z2R09TRVNrZGRJTnNvaUlpRWh0bXZncHJjWkZYY0Y1NGgzNWlWWlRFUkVSRVJFUmtTWlFna05hRGE4VHhuYXh0cmNVUVVGRmZPTVJFUkVSRVJHUnRrTUpEbWxWSm5jL3VhMHFEaEVSRVJFUkVXa3NKVGlrVlJtWERaNFRuV0VXNU1jM0ZoRVJFUkVSRVdrN2xPQ1FWc1Z0aHdsZHJlMWR4YkMzSkw3eGlJaUlpSWlJU051Z0JJZTBPcE56VG01L3NEZHVZWWlJaUlpSWlFZ2JvZ1NIdERxak8wT3EyOXFlbndmQmNIempFUkVSRVJFUmtkWlBDUTVwZFJ3MnVMeUh0WDI4R2xZVXhEY2VFUkVSRVJFUmFmMlU0SkJXNllyY2s5dWFwaUlpSWlJaUlpSU5VWUpEV3FYY1ZPaVhibTEvZmhCS2ZQR05SMFJFUkVSRVJGbzNKVGlrMWFxcDRnaUc0V010R1NzaUlpSWlJaUwxVUlKRFdxM0ozY0Y1NGgwNmQwOThZeEVSRVJFUkVaSFdUUWtPYWJXU1hUQ3htN1c5cTlqNkpTSWlJaUlpSWhLTEVoelNxcDNhYkhUZTNyaUZJU0lpSWlJaUlxMmNFaHpTcWwyUUJabUoxdmFIZXlFUWptczRJaUlpSWlJaTBrb3B3U0d0bXMyQTZUMnQ3VkkvTE5vZjEzQkVSRVJFUkVTa2xWS0NRMXE5NmFkTVUzbDNWL3ppRUJFUkVSRVJrZFpMQ1E1cDlicDRZWFJuYTN2OVVjZ3ZqVzg4SWlJaUlpSWkwdm9vd1NGdHd0VzlUMjZyaWtORVJFUkVSRVJPcHdTSHRBbmpzNkdEeDlxZXR4ZDhvYmlHSXlJaUlpSWlJcTJNRWh6U0p0Z051S3FYdFYwZWdFLzN4VGNlRVJFUkVSRVJhVjJVNEpBMjQ4cGUxcW9xb0drcUlpSWlJaUlpRWswSkRta3pNajNXVkJXQXpVV3d1emkrOFlpSWlJaUlpRWpyb1FTSHRDblhuTnBzZEhmODRoQVJFUkVSRVpIV1JRa09hVk5HZGJLV2pRV1l2eGNxZzNFTlIwUkVSRVJFUkZvSkpUaWtUVEdNazB2R1ZnWmgzcDc0eGlNaUlpSWlJaUt0Z3hJYzB1WmNrUXVPRSsvYzJUdkFOT01iajRpSWlJaUlpTVNmRWh6UzVxUzY0Ykx1MXZhQmNsaGVFTjk0UkVSRVJFUkVKUDZVNEpBMjZmcCtKN2ZmMkI2L09FUkVSRVJFUktSMVVJSkQycVRlYVRBaXk5cGVmUmoybHNRM0hoRVJFUkVSRVlrdkpUaWt6VHExaW1QMmp2akZJU0lpSWlJaUl2R25CSWUwV2VPN1FIYVN0VDAvRDByOThZMUhSRVJFUkVSRTRrY0pEbW16REFPdTcydHQrMEx3L3U3NHhpTWlJaUlpSWlMeG93U0h0R25UYzhIcnRMYmYyZ0hCY0h6akVSRVJFUkVSa2ZoUWdrUGFOSThEcnVwbGJSK3Rnb1g3NHh1UGlJaUlpSWlJeEljU0hOTG16ZXhyVFZjQmVHVXJtUEVOUjBSRVJFUkVST0pBQ1E1cDh6b2x3aVhkck8xZHhiQ3lJTDd4aUlpSWlJaUl5TG1uQkllMEM3Y01PTG45bjYzeGkwTkVSRVJFUkVUaXd4SHZBRVNhUTc5MEdOM1pxdDVZZHdTMkZNSEFEdkdPcXYzWVUzR0VpcUN2M25OeXZWbDRIZTdJNDRxZ2p6MFZSK3A5anRmaEp0ZWJwYkUwbHNiU1dCcExZMmtzamFXeE5KYkdhaWRqeFpNU0hOSnUzRGJ3NVBTVVY3YkNJeGZGTjU3MjVPbGRDOWhVc3EvZWMzNHg3QmFHcE9aRUh1K3BPTUpENjErcDl6bURVM1A0NWJCYk5KYkcwbGdhUzJOcExJMmxzVFNXeHRKWTdXU3NlRktDUTlxTm9aa3dxQU5zTG9JbEIyQmZHZVFreHp1cTlpRnNOcnorYmxYSVQzbXdPdXB4UTBKbU9PbzVOZnMwbHNiU1dCcExZMmtzamFXeE5KYkcwbGh0YTZ5OHlrTCt2V2NSTnNPZ1YxSVdkL2VhMHVEem01c1NITkp1R0ZoVkhEOVpiSzJrOHNwVytPNkY4WTZxYmFzcFM2c0krdkE0WEhSUDdGam51VzZiZzJBNEZQVzRmMHAydmRmUFNjeUllazdOUHJPQnRYQTBsc2JTV0JwTFkya3NqYVd4TkpiRzBsaXRhNnl5UUJWYlN3OEFZR0RVKzd5V1lwaW1xVlUxcGQwd2dYcy9nRDBsNExEQkMxZEJwaWZlVWJWZEcwdjJSY3JTK3FkazgrREFtWEdPU0VSRVJFUkVXcU90WlFmNTNlYTNnUGhOWGRFcUt0S3VHTUN0QTYzdFlCaGUzeGJYY0VSRVJFUkVST1FjVVlKRDJwMUxjNkNMMTlwK2R4Y2NxNjcvZkJFUkVSRVJFV243bE9DUWRzZHV3QzBEckcxZnlPckZJU0lpSWlJaUl1MmJFaHpTTGszUFBkbDc0NTFkVUZRVjMzaEVSRVJFUkVTa1pTbkJJZTJTMHdaZkdtUnQrMFB3c3FvNFJFUkVSRVJFMmpVbE9LVGR1aUlYT3Avb3hmSGVMamlxS2c0UkVSRVJFWkYyeXhIdkFFUmFpc01HWHg0RWYxZ0JnVEM4dkFXK05UTGVVWW1JaUlpSWlMUS8zVDBkK2NHZ21YanNMbEtjbnJqRW9Bb09hZGVtOW9TdVNkYjIrN3ZoU0dWY3cybHp2QTQzZzFOekdKRFNsZTZKSGVJZGpvaUlpSWlJdEZLSkRoY0Rrck1abk5xTlhHOVdYR0l3VE5NMDR6S3l5RG55Y1Q3OCtuTnIrK3JlOE8xUjhZMm5MU29QVmhNTWgrSWRob2lJaUlpSXRISkp6Z1FjaGowdVl5dkJJZTFlMklSN1BvQzhVbXNKMmVkbm5Pek5JWTJqQkllSWlMUW5wbW1DYVdMOXBvL0NJaTNCTUF3TUF6QU1ETU9JZHpoeURpbkJJZExDRnU2SG55KzF0cWQwaHgrTmkyODhiWTBTSENJaTBoNVlpWTBRZm5zUnBxMEMweFlBUXgrRlJacVZhVURJQWNGRWJQNVU3SFluZHJ0ZGlZN3pRR1hRVDM1VllhUUhSenltcWFnSGg1d1hMdTRLdmRPczdZL3pZZnV4K01ZaklpSWk1NVpwbW9Rb3A5cTFsN0R6T0tiZHIrU0dTRXN3VEhBRUlLR0VrUGNBdm1BeEFYOEFNMnlxWXFxZHk2OHE1SGViMytLUkRhL3g5SzRGY1lsQkNRNDVMeGdHZkhYb3ljZFByQWY5ODlxd1BSVkgrTW42Vi9qVnB0bThsTGM0M3VHSWlJaWNzUkRsQk53SHdCYU1keWdpNXczREhzS1dXb1F2V0VMQTc4Y002eE80dEN3bE9PUzhNYVlMWEhDaVNtcmRFVmgrS0w3eHRBVVZRUitiU3ZheHRmUUErWlZGOFE1SFJFVGtqSmpoSUFIbjRYaUhJWExlc3FVVTQ2K3VKQmdJWUliRDhRNUgyakVsT09TOFlRRDNqYkIrQjNoeUhZU1VSQllSRVduWFROTWtZRCtteWcyUk9MSTV3b1RkcFFUOGZzTGhzS2FxU0l0UmdrUE9LNzNUWUdwUGF6dXZGRDdZRTlkd1JFUkVwSVdacGtuWVZoN3ZNRVRPZTNhUGo0QS9RREFRVklKRFdvd1NISExldVdzb3VFK3NXdlRjUnFqV0Z6b2lJaUx0bDRtMVdvcUl4SlhOYVJMMEJ3aUh3MnFHSnkxR0NRNDU3MlI2NE1iKzF2YXhhbmh0ZTN6akVSRVJrWlpqbXFaV1N4RnBCUXdiMXZRVVRWR1JGcVFFaDV5WGJoa0FhVzVyKzVXdFVGZ1YzM2hFUkVSRVJObzcwelJSYmtOYWtoSWNjbDVLZE1EV1l1UkpBQUFnQUVsRVFWU2RRNnp0NmlBOHNTNis4WWlJaUlpSXRIdW1xZXFOZGl6UjdxSi9TamFEVXJ1Um01UVpseGdjY1JsVnBCVzRzaGZNM21FMUcxMlFEMWYxZ2hGWjhZNUtSRVJFUkVTazdlbWUySkVIQjg0a3labUF3N0RISlFiRFZBcE56bU5yRHNQM1ByVzJ1NmZBazlQQW9icW1pSXFnanowVlI2Z0srWEhiSEhSUDdCanZrRVJFUkpva0ZBemhUOXdSN3pCRUJDamRtWXczTlFXUE54RzdJejQzd05MeTRwbmcwSzJjbk5jdTZBU1RjcXp0L0ZLWXBjOC9VYndPTjBOU2N4aVkwbFhKRFJFUmtVWTZrNjhQVGROcXdOamVoSUloU285WHhEdU1kcWZrV0RrVnBTM1hSSzZ5ckpxRGVVZGI3UG9pTFVVSkRqbnYzVGNDUENjbWE3MndTUTFIUlVSRXBHbnlkeGJ3cy91ZW9yaW9qSUo5UlR6MjAxZll1SEpYazY2eFlmbE9mbkgvMDAxS2N1ell1STgvUGZoU3EwNGd2UDdQajNuNTd4OWdocys4YUR3VURGRlpYbDN2cjFBdzFLaHJmZmJoZXBaL3NxbEo0eTk4YnpYYjF1ZkZQUGI0TDJkUlhGVFdxT3RzWExtTE4vNzVjY3hqVlJYVlBQZW5keHY5WjduZ25WVTg5NmQzYSswM1RmQlhCeWc1VnM2QnZVZlp2ajZQRlo5czVzTTNsbkgwNEhITXNNbXNaeGF3WWZuT2VxKy9lYzBlbnZyTm00MktSYVExVVE4T09lOTE5TUFkUStEeHRWQjFvdUhvajhmRk95b1JFUkZwSzV3dTZ5TzFHVGJKN0pMTzBERjltUDNNSjJ4WXZwTXYzamNOdzJhMHlMakhqNVpTVmx4QllsSkNrNTliWEZqRy9yMUh6anFHSWFONzEzdjhvdW5EZWViM2I3TjN4eUZ5KzJmWGVaNi9Pa0JwY2V5YisvMTdqdkRXODUvV084N01PeTVseFBoK0FCdzVlQnh2VWdMZUZFL1VPUWYySE9IRDJjdVpPSDA0aFFYRlVjZGNiaWNwNmQ1YTF3MEZReXorWUIyWFh6OEd2eTlRNi9qaC9VVlVWZmhxL1JrWUdEamQwYmRhbmJJemVPT2ZIM1BaZFJlUzFpRTU2cGpmRnlSdis2RkdKV3BDd1JCYjEremw0aGtqS0QxZXdWTy9mWk53T0V3b0VNYnZDMFExOFhRNEhYaVRyWjlGVm5ZNkhidWtrNUxtWmRZekN5Z3NLR2J5RjBZM09KNUlZK1ZYRnZKUzNoTHNobzFlU1ZuYzNXdktPWTlCQ1E0UjRObytNSGNQN0MxUnc5RlRxUWVIaUloSXcyb1NIS0ZRR0x2RHhxUnJSdEYzU0E0Ris0dGFMTGtCVUZaU2lUdkJSWFdWRDVwUWdacmdjYkYzeDZFR2t3YU5NV1IwYjM1MjMxTU5udmV2UDc5WDU3R3V1VmxNbURxTTE1NmNIL1A0ekRzdUJlQjdmL2hLek9PLy8rNExrVzNUaE5lZW5FOVcxd3h1dXVleXlQN3FTaCt2Ly9OanpMREpvamxyV1RSbmJkUTFlZzNzeWxjZW1GSHIydms3Q3dnR1Fnd2FtY3R2SG5ndTV2aFAvbnAyclgxMmg1MmZQUFpWMWkvYnlleG5GMFFkKzh1UC94UDErT0hIN3lFY3NpcDNiUGFHQyt3M3J0eE5NQmhpeFBoK0JQeEJ5a3NxdWVXK3FTUjRYRGhkRG80ZExlWGRGeGZ6dlQ5OEdZZXo5dTNlNWRlUElUa3RrYm12ZlliRGFlZmlLeTlvY0V5UnhxZ00rZGxXZWhDd2tuenhvQVNIQ0ZaajBXK1BnbStmcUJyODYycDRZaG80ei9OSlhIc3FqdkRRK2xjQTZKK1N6WU1EWjhZNUloRVJrZmhvekUzODN4NTVyZGErZDE5Y3pQU2J4alB1c2lHTnVzWXY3bis2em1PRFIvZml4cStkdkdrdlBWNkJyOXJQSDcvL1lvUFhQVlZOdFVOTnhVTmpyVjY4bFhmK3ZZanYvZUVyVVJVTDMzamtwbHJuYmwrZno0ZXpsa1dPSGRoN2xEZWYrNFE3djNOMXJjb0twOHRCYWtZU0R6OStEMkQ5cksrN2F6TER4dllCWU8xbjJ3RWlZMzcrMFVaNkQrcEtacGYwV3VNYUJreTdjUnd2UFRhWEhlUDcwWGRJRHVGUW1OZWUrb2pxS2ovZi9NVXRaR1NtQUZiUGsxblBMR0QzbG9OMVZqSnNXcldIUG9PN2taU1N5UC84NXJaYXgvLzh3NWU0OHp0WGszN2ltcWZHQVRCNFZDNTlCbmVMZWUxVGhXb1NITGFHUDN3dSszZ2p3OGYxeFp2c2lVeVA2VE00QjRmVGF1cm9kRGtJaFVJeGt4czF4azRaUW1wR0Vya0RyS3FhdXQ2YnArOTNlMXc4K09jN0dveFJKRjZVNEJBNVlVaEhtTllUNXUyMUdvNytlelBjTlNUZVVZbUlpRWhyTWVucVVRd2UzYXZXZm45MWdLZCsreWJYZjNVeVhiclhyblpNT25GREh5c1JBSEM4c0l5WC9qWVhUT2lXbXhXcFdEaWRPOEVWOWJpc3BKSWUvYnJ3eGZ1bU5lbDExRlNjTkplT25kTUFxS3J3OGVFYnk1aDZ3MWlTVWhPampwV2ZhSWlabnBsQ1JWa1ZhNWR1Wi9wTjR4cFZzWEM2RDE3N2pKbDNYQm96d1FIUWQwZ09QZnRuTS9mVnoralp0d3R2L3V0VDhuY2U1aXNQWEJsSmJvU0NZVjcvNTBjVTdDdmk3dTkvZ1E2ZFVtdGRKeHdLczNuMWJyN3dsVXNBU0VuMzFwcmFBaER3QjZPbXI2UjNUTUYrWWxrK3U4UE83Ny83VEoydjVYdC8rRXBVRXVGUEQ1NU1WdDN4UDFmUjg3UnBQYnUzSE9CUWZpRTMzRjEzNmIvVDdTUVVDbU9hSnhNdE5TcktxaWd1TEtOcmJoWURSdlNNN0QvOXZibHA1VzQrZVhkVnJmMjJGcXhJRW1rT1NuQ0luT0xlNGJEMEFKUUg0T1V0Y0hGWDZCUDcvMDRSRVJFNXozaFRQSkViOWxQVlRDOUlURXFJZWJ4R1hjY1d2TDJTNUZRdlpjVVZsQlpYVUZsZVRmYytuUnVNcDZ5NGd1d2VIVWxJZERWNGJsMThWWDdLU2lyclBKNlM1c1dWNEd6d09uNWZnQmNmblVQSjhRb3V2WHBrdmVkV1ZmaFl0WGdycGNVVjNIVFBaV2VVNUdqSUZUZVBwK3k0OWZQY3Yvc3dibytUWi8vd1RzeHpIM3Y0MWNqMnFSVWVtMWZ2b2FyQ0YvbHpDNGZETWF0MFhueHNidFRqYnp4eVU2MC82L3NldW9IVTlLVEk0Mk5IU25qcXQyL2lTWFR6alVkdTRsQitJYk9lV2NDOVA3b09wOHZCTTc5L3U5WXlxcVlKSDcyNUFpQm1RcWFHeSswQUU0S0JZSzFrMXVLNWExbit5V2F1dUhrOEYxNDZLTEwvOUhocnFtenFleitMdEVaS2NJaWNJczF0SlRuK3RCTENKdngrQmZ6dGNtc0tpNGlJaUVnc05yc05oOU5PVmFVdnNxL29jQW56Wnkvbjh1dkcxSHN6dW1QalBuWnUycytrcTBjeTc0MWxYSHJWU043L3oxTHUvZEcxRFU1WEtDdXB4T05OaU5uOHNpNU9selBxVy8xTnEzYnp6cjhYMVhuK1RmZGV6cUNSdWZWZXM2cWltcGYrTm8rakJjWGM5Yi9Ya0pxUlZPLzV2UVoyNWVaN0wrT1ZKK2J6eHRNZmMrUFhMc093R1J3N1dobzVwNkswa21OSFM3R2RYb0p3UWtOMUJKMjZadENwYXdZQUQvenlpNVNYVmtYOW5QNzJ5R3RNdlg0cy9ZWjFCNndHc1gvLytldFIxMWo2NGZxWTF6NDFDWEs2dXFaNnVCT2NVWW1vbXFTUllUUG8yRGt0c25wS1pwZDBIRTQ3cG1uV3FwYllzSHhIblV1M21tRXpzZ0pQelZRVlg1VS9Va2tDVmsrRXFkZVBwYnJTei9zdkw2RmdYeEZYM1haUm82YkZpTFFWU25DSW5PYktYckJ3UDZ3c2dGM0Y4TW8yK05MQWVFY2xJaUxTL3ZsRHNLL01Sbld3K2NyZ2pURGtKamJQdGQ1N2FUSHZ2YlE0YXQ4Vk40OW43SlFoZUx3SlZKU2U3UFM1L0pOTmJOK1F6NVczVEtqemVsVVYxYnp6d2tJdW1YRUIzaFFyeU9Iait2TDVSeHRaTkdjdGwxNVZmeVdFM3hkZzJjY2JXZmJ4eGthL2hnZi9mQWR1VCsyS2o1citGNmRldTY2bW1xZXFydlR6OVArOVRjbXhjcjcwMzFmUU9hZERvK0xvTjZ3SFgvaktKYno1L0NkODlPWUtMcjkrREk4KzlFcmsrTHczbGpIdmpXVzRQUzZ1dUhsOFpIOG8yUGhtbkRWc2Rsdk1GVktTVWhPanFqTk90WFBUUGc3bEY4YThYdG54aWlaUDFUaTlzZWlwUXNFd2dVQVFJRksxWVliQk9DVzVVMWxlelFldmZVNTJ6MHdPN3EyZDVQajFBOC9XMnZmSEgwVDNaa25OU09MYnY3NlZtWGRjU25LYWwrTkhTekVNSlRla2ZWR0NRK1EwQnZDZDBmQzF1VkFaaEJjMndVWFowTFB1TDE5RVJFVGtMRlFIRFY3YzdHUkJ2cU5aa3hzQVhudVF4eHZ1OFZpdm1pa29sMTgzaHY3RGUwVDIvLzNucjBlbUFDU25Ka2EraGE4b3JXTDE0bTBNSDlzMzVvMDFXTk1OWmozN0NkNFVEK09uRG1Yaml0MkE5WTMrMVYrYXlMLyszM3YwN05lRkhuMjcxQm5YcmZkUGoxb1N0RDZiVisxbTNiSWRqWnB1MGhRSmlTNUdqTzlINTI0ZG92cEZuTjVjczBmZnp2ejQwYTlHcWd2QVN1WlVWL29pejN2bzczY0RWcVBWYSsrY3hOQXh2VEV3V0xkc1IrUTUxVlZXbFV4RGZVVHl0aDlpMjRaOExwczVtbC8rZCt3ZUdMT2ZYVkJyaFpOSEgzcUZ6R3hyZnZMWUtVTmlKbytlKzlPNzlZNTl1cnQvTUpPT25WS2praktoWUppaUl5V3NYN2FEeitadllQQ29YamljamtoMWpXbWFVV1VxZTdjZnd1bHljT1hONDNuNi85NnVOY2I5RDk4WU5hWGxuNzk5aytrM2pTZW5kNmZJUHZzcDQwK1pPUnJUTkRHTStodm94am8yZkh3L3JxMmpUNHhJdkNuQklSSkRWaUxjTjhLYXFoSU1XMU5WL25vWjJOVlhTVVJFcEZsdFAyYmpMeXNUS1BZYlRPb2VvRmRxbUN5dlNYTjlyMnlFUTJkOURiL1Arblk5SXlzMTZodC9NMnhHYnJUVE9pUlJkS1FFZ0kvZlhnbVlUTHBtVkozWC9HajJjdlp1TzhTOVA2dzlGYVY3bjg2TW1UU1lWNStjejllK1A3UFdDaDAxK2c3SmFmUnIyTC83Q080RVYxUlZRSE9aZU1VSW9IRXJ6ZFJ3dWgzODZDOTNNWGJLeVk3dXAvNGNETU9JT1hXaXVLZ2NJR29WbDFpMmI4aG53L0tkVEx0aGJNem1yblZOVWZueXQ2NGtMU09aSlIrdVk5b05ZMk1tT0pvNlJTVWpNNFZnTUFUQjZQZGlXb2NrT21WbnNIVGVlajU2Y3dYSnFhZVZHcDJTdStvenFCdHBYNzhjbHp0MmdpcTlZMHBVOGlnbHpSc1pPNWJpd2pKOHZnQ2R1bWJVK3Zrc25iZWVOVXUzY2ZQWHA1TFpwWFlQam9RWUZVQWlyWVVTSENKMU9IV3F5clpqOE1aMnVMbC92S01TRVJGcFAwcDlCci83UElGT1NTWVBUNndpSzdGeDFRaE5FUXFHOEovbE5TckxyYWtuU2Fjc2IrcXZ0cEllTlJVUkhUdW5zZmF6N2VUdkxHRE5rbTFjTXVPQ09xczNWbnl5bVNYejFuSGRYWk1pMVFLbm16THpRdkoyRnZEQ1grZHc1M2V1cnZOYWpWVmQ1V3Z4RzlOdlBISVRwbW55bjM5OFNFcTZsNnR1dmFqV09kdlc1VEYvOW5JR2pxaS9yMGRkYW5wUWJGaStrNDZkMCtwTWRPemVlb0RlQTdzQ2RUZktqRFZGSlQwemhZek1sTWpLS2JHY09wV21NWjc1L2RzVUhTNkplZXpoeCsvaGx2K2F4cE8vbm8zTmJpTVlDT0Z3MmpGc1J0UzBHVmVDayt3ZW1URlhjWWtsSXl1bDNuTlhMZDdLWi9QWDgvMC8zaDcxOHlrNVZzNkdGYnNZUHI0ZkF5L29DUkJ6TlJhUldMcDdPdktEUVRQeDJGMmtPRDBOUDZFRktNRWhVb2ZUcDZvOHR4SEdkRDYvcHFwNEhXNEdwK1lRTXNQa0pHYkVPeHdSRVdsbm5scm53alRnd2JIVnBMaWJQN25SWEdxYVg2WjFTSTdzODFWYmFaT0VFMHUzWnZmTVpPSDdhM2oxeWZsMDZKVEt4VmVPaUhtdHRVdTM4LzRyUzdobzJuQ0dqZTFiNTVnT3A1M2I3cC9PVTc5OWsyZCsvelpmK3VZVlpIWkpiMUtWUkkwZlAvcFZxaXY5ZUx6dU9zODVrK3VlcnVaRyticTdKdkhjSDk5aCs0WjhKa3dkRmptK2Z0a09QbjU3SlFNdnlHWG03WFVuRUdKZDk4Skoxb29mVzlmdUpiTkxPaXNYYm1Ic2xDRWtKaVZ3MDcyWDA3Vm5adVQ4eXJKcUN2WVhSY1kyVFRObWdxRzhwREtTQkRERGpYLy8zZm1kcTBudEVMdVJhcXhlRy8vOXM1c2oyNlhISy9qb3plVWMySHVVeTY4YkEwQjZ4MlJTMDcwY1BuQ01GeCtkdzYzZm1JN2RZU01ZRE5lNlZtTjE2dGFCL0owRmRSN2Z1bll2dlFaMnExVVI4dDdMUzNCN25FeS9jUnhndmZkZmVtd3UxOTgxbWV4VGZzWWlzU1E2WEF4SXppYkptWUREc0RmOGhCYWdCSWRJUFU2ZHF1SVB3UzgvdDFaVmNjZm43K3M1bCt2TjRwZkRicUU4V0Uyd0dVcDhSYVI1bUtZSnBvbjFXK3U5S1pUV3pUQU02MXRadzJpUmFRc05PVlJoNDdPRER1NFo1bS9WeVEyQVEvbEZlTHdKSktlZG5FSlFmcUtoYUUzU29FZWZ6aGlHZ2E4cXdPMFB6SWowUTFpK1lCT3BHVW4wSDk2RGxaOXU1cjMvTEdINDJMNk12M3hvMURmczVTZVdhaTBxS01FNHBZSGxsNzkxSmMvLytUMmUvciszbVhuN3Bkend0U2xOanQvdXNGRlY2YXQzV2tlc2FSeHdjcXBEVTNUTHpXTG03WmN5KzlsUDhGVUhHSC9aVUQ1NmN6a3JGMjVoM0dWRG1YYkQyS2pYR0V2QnZrSUs5aFd5ZFYwZXR6OHdneGxmdklqOXV3K3plK3NCcnJocFBITmYvU3h5N3FDUnVXemZrSSt2T2tCV2RqcmJOdVFCMEh1ZzFRUEVWeFdJdWJ6cmg3T1c4ZUdzWlUxK2ZXY3E0QS95NkU5ZlplQUZQWm54eFl1b3J2S1R0LzBRYVIyVE9YemdHRE51dllnbEg2emp3MW5MY1RvZEJId0I5bTQ3aU4xaGorcWxVUjlmbFo5alIwdnAyYmNMaStldXcrOEw0SEk3OFZYNTJibDVQd05IOUtUb2NBbUZCY1ZjTkgxNDFIUFhmYjZESFJ2eXVlVytxWkgzZFZxSEpGeHVKMjg4czREN2ZuSjlnNzFQUk9KTjcxQ1JCcHc2VldWdkNUeXhEcjVWZjFOekVaRVdZU1UyUXZqdFJaaTJDa3hiQUl6V2ZXTW9yWkJwUU1nQndVUnMvbFRzZGlkMnUvMmNKenJXSDdZU0FQMDd0UDRFK3E3TisrblJ0ek1WWlZXVUZWZVM0SEd4ZXZGV0hFNEhHVmtwbUdHVE9hOThobW1hSkNTNm9pbzlOcTNhVFVxNmw2eXVHY3lidFl6Qm8zb3g4L1pMK2VEMXoyUDJkemg5cWRLSEg3K0h1Ny8zQlY3NHkvc2N5aTlreXN6UlovUWFLc3VxWS9aanNOdHRPTjJPT3FkeG5LbWhZL29BTU92WkJTejVZQjFPbDROYjc1OUd2MkU5WXA0ZkRJVFl2V1UvVzlic0JlQ3orUnZ3ZU4wTXZDQVhWNEtUeXZKcVpqMzdDWm1kMHhsOXljQ29CQWZBcHBXN09YTHdHRi8vOGZWc1diT1h6dDA2a0poc0pYUVNFbDIxVm9uNTJYMVBjZDFka3hrMnRrOWtYM0ZSV2FPbUFqV2x5ZWlhcGR2NGFQWUtxcXQ4a1JWZ2RtODVRTUcrSWhJU1hRd2UxWXR0Ni9OSXpVaGk5Q1VENlRza0I1ZmJ5YjZkQlZSVytEaXkvUkNGaDR1NTlmN3A5WTRUQ29WWXRXZ0xuNzYzaHY3RHVuUE5WeTdHbmVCa3cvSmRqTHA0QUNYSHlubjlxWS80OXE5dlpkUHEzZGhzTnZxZjhtZFJzSytJOTE5ZXdzaUpBeGd3b21ka3Y4MW00OW83Si9Ia3IyZng0UnZMbUJGajJwRklhNklFaDBnRERPQzdGOEs5SDBDcEg5N2VDYU02d1VWZDR4MlppSnhQVE5Na1JEa0IxMkd3QmVNZGpyUmxoZ21PQURoS0NEbkxDWmFuNFF5bDRIQTZ3Y1k1UzNLVStLMXh1aVdmZVJuK3VYRDhhQ2w1T3c5eDdSMlRLQytwNUlsZnpRS3NLU1RUYmh4SEtCVG1qYWNYc0hYZFhpWk1IY2F5QlJ0NTY0V0YzSGkzVldseGVQOHgrZy9yUVhySFpMNytvK3ZKeUV6QnNCbGNjZlA0cU9WUDF5L2J5ZXhuRi9EUTMrK3UxVnd6cldNeTkvM2tCcHp1TS92b0h2QUhLVHhjVEwraDNXc2RHejYrSDhQSDkydlVkWHhWMXJTYyt0NGpwbW15Zi9jUnRxelp3L3BsTzNFNkhXUjJTZWRnM2xFV3pWMUg2ZkVLK2d6T0lhMWpjdFR6OW13OXdNdC9uNGNyd2Ntd3NYMFplbUZ2ZWczc2lzMXVvN2l3akpmKy9nRlZGVDd1K3U0MVVhdUYxS2dvcXlJbDNZdS9Pc0R1TFFjWWQwcnowc1k2TlRGVm42WTBHZTA3SkllczdBeTh5UWw0a3p6OCtvRm51Zk4vcjQ0a2xBb0xpbm5pVjdPWjhjVUpHSVlSaVNFNXpjdXhvNlVVSHlzbnZXUHNzY0JhcGhmZ0h6OS9nL0xTU2taZk1vaEJJM094Mld4Y09Ha1FuN3l6aXY3RHUxTjhyQnlielVaS21wZU5LM2JSbzErWFNKWEdqZzM1dlBIMEFteDJHN2tEc2xuMytRNThWWDZxS254VWxGZFJXVmFOeSsxaXhjTE5EQnFaRzdWYWpzaXBLb04rOHFzS0l6MDRjcjFaNXp3R0pUaEVHcUdqQjM0d0ZuNjh5SHI4aHhYUUx4MHlFK3Qvbm9oSWN3bFJUc0I5SU41aFNEdGoyRU1ZcVVYNGpwbVlaZ3BPbHd2akhDOFo1bWl1NVZKYXlFZHZyaURSbThEZ1ViazRuQTUrK0pjN0NmaURKSGhjbEpkVzhlU3ZabE5hWE1IMWQwMW02SmcrWkdhbjgvYS9GdkowMFZ1a1ppVGhxL2JUbzI5bkFEcDBPdk5HWG8xSmJoUVdGTE4vOXhFOFhqZnVCQ2NPbHdOL2RZRFBQdHFBM3hkZ3dJbW1rWTIxZHVsMmlvNlU0SFE1Q0lYQ3JGcTRCWGVDSzZwWmFjQVhKSDlYQVFYN2lzamZWVUQremdLcUsvMTA2SlRLdU11R01ITGlBQktURXNqZldjRHlCWnY0NFBYUGVlL2xKU1NsSk5LcFd3WVptU21rZFV4bS9HWER1UFgrYWZRYTJDMnlHb2hwbXF4ZXZKVjVieXpENlhKdys3ZG5rSFdpS2F2YjQyTGJPbXNxU2xsSkpmdDNIMkhNNU1IWTdBWlRyeDlEdDE3UlV6cE0wK1Rvb1dJOGlTNE81UmNDNEdwQ3dxaXdvRGpTcCtQNDBkTEkwc0d4RkJlV0FWWnZqYVFVNjhPaXpiQkZWdGx4bjJoTVcxRld4YXRQekNlbmR5ZEdUSWhPTW5YdG1jbXFSVnNKQklKTXZYNU1uV050V0xFVHNGYjQrY29ETTlpMzZ6RC9mblFPZC96UDFVeVlPb3hOSzNmejlPL2VKalVqaVE2ZFVqbTByNUNpd3lXTW5Yd3lBV1IzMkNNOVpkNTQrbU1Ta3hMd0pudndKbnRJU3ZiZ1RmRXdic3BnTnF6WXhkc3ZMT1MvZm5xanBxcElUUGxWaGZ4dTgxc0FERTdONFpmRGJqbm5NZWlkS2RKSVk3dkFEZjJzMVZUSy9QQ2JaZkNIU2REQUZOSTJiVS9GRVo3ZXRTRFNaUFMySGhQakhaTEllY2tNQjYzS0RaRVdZa3NweGwva3dEQU1uSVlUSThieW5PY3JWNEtUeVY4WWpjTnBmV3gydVoyUnhvd3A2Vjc2aitqSjhIRjk2ZFRWYXNZOVludy9VdEs4ZlBUV0NuWnUycytJQ2Yzb21udHV2c1gwK3dLODgrOUZVYXR2Z0hXai9ZVXZYeEtKc2JHS2o1V3grSU8xa2VWS2sxSVNtWEhyUlZIOU0weE1Qbmp0YzQ0WGx0RXRONU1KVTRmUmIxaVBXbU4xNzlPWjduMDY0NnYyczJmclFmWnNPOGlCdlVkWnQyd0hFNllPdzdCUmEvcktncmRYc1dqT0d2b095ZUVMdDE4U1NSWUFYSGJ0aFh6ODFncm16MTZPM1dHalcyNG54azRlak1QcGlGcDZ0b1poR1B6cnorOVJVV2IxVHNucDNTblNvNk14VHUzaDhlKy96cW4zM0JjZm13dkExMzk4UFoxek9yQjQ3cnJJZEtSK1E3dVRmS0t2eWNxRld3aUZ3dHp3MWNtMXFtSXV2SFFRRzFmdUlpSFJ4YUNSZGE4NE0zYnlFRkl6a2hnemFUQmdKZEVPSHlqaXJlYy81YjkrZWlOZmVlQkszdnJYUXZKM0ZrUXFodm9ONjA3LzRTZC8xcjBHZHVXK24xeVBOOWxEWW5KQ3pPVjVBWHIwNjhJbjc2eWlxc0tuQkllMFdvYXA3bVFpalJZSXc3YytnaDNIcmNkM0RvRXZENHB2VEMxcFk4aytIbHB2TFlYV1B5V2JCd2ZPakhORUl1Y2YwelFKMkk0U2NoNkxkeWpTenZtTEUzQUVPNUNRNk1GbXQ3ZjRWSlZYdDdwNGRhdVQxNit0YU5GeFFzRVEvc1FkWi9WODYrZlJqRUhGVUZ4WVJ2NnV3d3dkMDZkWnhncUh3b1JDWWV4Mkd6Wjd5eWFzcWl2OXVOeU9NeHJIdWhNeFk3N2Z3cUV3ZVRzT2tUdWdlZVlGVjFmNkNZZkQyQjAyM0FtTld6TDNrM2RYTVdiUzRIb2J0RFlrNEF0U1hlWEQ0YlRqOFo2OFRqQVFvcXJDRjlXOHRqSFh5dHQ1aUQ2RGMrbzh4elJOU282Vk4zckt6YmxVdWpNWmIyb0tIbTlpektsRzByWnRMVHNZOXdvT3BlZEZtc0JwZzUrTUI4K0pwUFcvTnNINm8vR05TVVRhTjlNMENkdks0eDJHbkFmc0hoOEJmNEJnSUtqVmVVNWhkN1I4Y2dPc1BodkR4alpQY2dQQVpyZmhkSjFaMHFHcEVoSmRaenlPWWRUZDA4UHFDZEY4VGM4U0VsMGtKaVUwT3JrQk1PbnFVV2VWM0FCcmVsRnltamNxdVFGV0g1ZW1KRGRxcmxWZmNnT0k2dVVoY3I1UmdrT2tpYm9td1FPanJPMndDVDlmQ2tjcjR4dVRpTFJqSnRacUtTSXR6T1kwQ2ZvRDF2UUc1VGRFUktRTlVvSkQ1QXhjM2dPbTliUzJpMzN3OEJMd3RmNVY3a1NrRFRKTlUwdkJ5amxoMkNBY0RtT0d3NnJnRUJHUk5ra0pEcEV6OU0yUjBQTkVNL1R0eCtIUEsvV0ZsNGlJdEcybWFhTGNob2lJdEZWS2NJaWNJWThEZmpFUmtrOU00NXlmQjdPMnh6Y21FUkdSczJLYTdiTjZ3MnpIUzU2SnRCRm1HRENNRm05Z0xPYzNKVGhFemtJWEwveDB3c21sWXA5WUIydTBrcU9JaUVqckV0YVNsaUx4RnZKYnlRM2xOOXF2Ukx1TC9pblpERXJ0Um01U1pseGkwTC8ySW1mcGdpeTRmd1E4dHVaRTA5SFA0QjlUb2JNMzNwR0ppSWlJWVJnUVNBUjdTYnhERVRtditVcHQyR3cyREp0TlZSenRWUGZFamp3NGNDWkp6Z1FjUm55V0FWYUNRNlFaek93THU0cGh6aDRvODhOUEZzUC9td0pKem5oSGRuWnl2Vm44WXRndFZJWDh1RzM2NTBKRVRxcXE4R0d6RzFITExRWURJYXFyZkNTbE5HM1p3OVlzSEE1akdEWjk0OWlXR1dEenB4SnlsbVBZMVJGY0pCNUNmZ2dVdS9Ba09iSFpiS0IvVTZXRmFJcUtTRE13Z0crTmdzRWRyY2Q3UytDaHhXMS9aUld2dzgyUTFCd0dwblNsZTJMSGVJY2pJczNvdFNmbjg5SmpjOC80K2UrOXRKaS9QdlFLRldWVmtYMmJWKy9oajk5L01lbzh2eS9BN2kwSFlsN2p3SjRqUFBQN3Q5bTNxL2JjUGwrMW55ZC9QWnN0YS9iVUc4ZWJ6MzlLZVVuMFd0My8rY2M4eW9vckFLdHBabUZCY2N4ZmplazE4WXY3bjJiZDU0MXJzTFJ6NHo0MnJkemQ0SGsvdSs4cFBuNXJaWVBuRlJlVzhlb1RIMUpjVkZicjJKeFhsdkxvVDE4bEdBZzJLcmJ6bVdFWU9Cd3V6UEswZUljaWN0NHFQK2pDNlVyQTZYTGljRHBVd1NFdFJsL0ppalFUcHcwZW1RRDNmd2hIcTJERFVmak41OUU5T2tSRVdvT3k0a3EycnMxanhJUitaL1Q4RGN0M3NtblZicTcrMHNWNGt6MHh6d240Z3F4ZXNwVkZjOWZpcXdyd3paL2ZURXA2OU55OU5VdTNjeWkva0E1WnFiV2V2MlBEUGc3bEZ6WllEYkx1cysxTW5ENmNwTlNUNTIxYmw4ZmwxNDBoR2ZCVkJmamJJNi9GZk80UC9uUUhDWW11bU1mT3hOclB0N041OVI0TW04R2drYmxuZmIzdEcvUFpzWEVmMTk0eEtXcC93YjRpVm55NkdhZkx3ZWNmYldUaUZTUE9lcXoyekRBTWJEWWJUaU1GMzdFd3RwUVNiSTV3dk1NU09TK0UvRlp5d3dnbDRQSzZjYnBjMWpRVkpUaWtoU2pCSWRLTTBoUGdWeGZEL3l5QWlnQXNQZ0IvV1FYZkhxMUtQQkdKajRKOVJUenhxMWt4ajYxZXZKWFZpN2MyNmpvUFAzNFBZRlZkdlBQdlJWeCszUmhHWFR3ZzVya2Z2UFk1YTVadXd3eWJqSnc0Z0FsVGg1S2NGcDNjOEZjSDJMQjhKeVBHOXlNeE9hSFdOZFl2MjBGNngyUXl1NlJUWGVtUE91Wk9jR0thSnNlT2xnSldwY1BwYXZiVkpFanUrTTdWOU96WEJZRHkwc3BhbFNiTjRibzdKMU5WNGVPTnB6L0c3cmljL3NONm5OWDF0cS9QcDgvZ0hGd0pKK2M3QmdNaFpqLzNDUU9HOTJENCtINjg5dVI4Y3Z0bjB6VTM2MnpEYjljTW13MkgwNGxwcHVJdmNoSjBsMkwzK0xBNVRRelZNNHMwS3pOc05SVDFsZG9JRkZ1Vkd5NnZHN2NuQVlmVGlXSFRYN3IyS3IreWtKZnlsbUEzYlBSS3l1THVYbFBPZVF4S2NJZzBzMTVwOE11SjhJT0Y0QS9CZTd1aGd3ZHVIeHp2eUpxdUl1aGpUOFdSU0E4T1RWTVJhWHN5dTZUeGpVZHVpandPaDAyZSsrTTdwR2VtY04yZGs1cDByUU43ai9MdlIrY1E4QWZwUDl5NmVmZFYrZG0zNnpDN3R4MWsyN284QUhadTJzZVVMNHhtK1BpK2tSNGRzNTVad0lXWERpS25keWQrZHQ5VGtXdXVYTGlGbFF1M1JCNC8vUGc5bEI2dllPZm0vWmhoazk5OTUvbGFjZHo5ZzVra3BYZ2lsUmt2eHBocVU3UHZCMys2bzk3WFZGaFFYR2VGUjQyM252K1V0NTcvdE03ajMvekZMV1JrcG1CMzJManBuc3Q1K3YvZW9xU292TjVyTnFTaXRJbzlXdzl5MDcyWFJmYVpwaFZMWlhrMXR6OHdBMitLaDJGait2THlQK1p4NTNldXBtTm5UY0dvajJFemNMcGNHSVpCd084a1VCUWc2QThRRG9ldDZVcnRjWGxja1hnNHNSU3N6U0tmQnhVQUFDQUFTVVJCVkdiRGsrVEU2WExpZExsT0pEZjBsVjk3VmhueXM2MzBJQUJHbkw3ZVZZSkRwQVVNellTZmpJZEhsbGdycS94cmsxWGRjVTN2ZUVmV05Ic3FqdkRRK2xjQTZKK1N6WU1EWjhZNUloRnBLcnZESG5YanUrNno3VlJWK0poeDY5QW0zUkRuYlQvRWk0L05wYy9nbkVoZmpCMGI5L0h5M3o3QU5FMVMwcjJrWmlSeDdFZ0o5ejk4VTFSVFR0TTAyYng2TjduOXM4bnAzUW1BaVZlTVlPQUZQU1BuYkZtemw4Vnoxd0x3MmZ3TmVMeHU3dnlmcTZNK0RKZVhWUEw4bjkvRGJyZVIxaUdaaHgrL2g1L2Q5eFRmZU9TbXFOZHk2cjdUcXo5T2w5NHhKU29CZExxL1BmSWFsMTE3SVFORzlLenpuTFNNcE1oMlFxS0wrMzV5QTNiSDJYMUR1V0hGVHNMaE1IMkhkQWZBREp1ODgrSWl0cTdieTEzL2V3M2VGR3RxMEZXM1RlVDRvM040OWcvdmNNdDlVK25lcC9OWmpkdWVHWVlCTm5DNm5OanNWa1ZIMkJNbUhBb3B0eUhTekF3RGJIWTdOcHNOdThPTzNXNlBKRDVFV3BJU0hDSXRaRUkyL08rRjhQdmwxdU8vcm9Ka0YwektpVzljSW5MK0NnWERMSnl6bHZTT3lXUmxaMFJWVXRUbjRjZnZJU01ybFFFamVqTHo5a3Y1NVg4L0RVQ2Z3VGxjZGR0RjVQVHVURloyT3R2VzVmR2ZmOHhqLys3RGtVU0dhY0xXdFhzSkJjTjB6dWtRdVdacVJoTFpQVElqancvbUZRSldFbVBWNGkxTW5EYWN6T3owcURnY0RtdkpPYnNqZXVtNXN1SUtITTc2bDZONy9rL3Z4dHh2ZDlnYVRQUWtwU1kyZUU1MXBZOWc4R1JuNmNTa0JHdWxnRE5nbWlZclB0a2NpYStxd3Nlc1p4ZVF0LzBRdDk0L25leWVKMzl1ZG9lTjIrNmZ6bXYvL0lqbi92UXU0eThieWlVekxzRHRhYjdlSXUySllSaGdHTmdOQTd2ZGpsVzRvZXlHU0Vzd0RNTktkaXV4SWVlUUVod2lMV2g2VHlqeHdaUHJ3QVIrOVRtRXduRFoyVTNMRmhFNUk4cyszc2l4SXlWY2Q5ZGtPbVNsMWx1NXNHVGVPdFl1M1U3ZklWWldOamt0a2V1L09qbnFITU9BVVJjUGpEenVOYUFyblhNNjhNenYzNjUxdlNHamU5T2xlOFBUM0ZZdTJvTEQ0V0RzWlVOcUhRdUZyTWFRZG50MDR1QmYvKy85QnE5NzdaMlQ2SG9pTVZCWlhzMnpmM2lud2VjMHhldi8vSmhkbS9kSEhuLzl4OWZUT2FkRG5VbWtSWFBXc0dqT21xaDlYWE96K05vUFpySjFiVjZrdjRqZkYrQ0pYODBpRkF6emxRZG1SQkpIcDNLNkhkejZYOVA0NUwzVkxKNnpsdlRNRkVaZk1yRFdlWEpTVGFKRHQxd2lJdTJMRWh3aUxlem0vbEJjRGE5dXM3N0ovTzB5Q0prd3JXZThJeE9SbGxCVVpYQzR3a1p6ZlNkc2hDRzMvb1ZFR3VYWTBWSStmVzgxQUVQSDlNWXdqSmhWQ1FGZmtIZGZXc1Q2WlR1WmVNVUlwc3djWGV1Y1R0MDZ4S3lZY0xvZDNQdWo2eWs1VmtZd1lGVXpHSWFCeCtzbU1hbDJJOUZZTHIxcUZJTkg5bUx4M0hYMEdwQk43b0N1a1dQaHNKWGdPSDNzV0ZOVVRwZVdrUlE1cDd3MGVsblpZQ0FVY3luV0d1VWxsUlFXRk1jOGx0WWhHWWZUemkxZm4wb29GT1pnM2xGZStNdkpoRXVzSk5MZkhubU4wWmNNWk95VTZDU08wK1hBREp0ODhzNUswak5UT0g2MEZKZmJ5UlUzajZkYmJoWkpxWW44N0w2bnVPNnV5UXdiMnlmcTlWNTMxMlFtWHpPSzRlUDZrcEdaVXVkcmFjakJjaHRsMVhZcWJRNUNSc3QrVEZ4K3FQNnFHeEVSa2FaU2drUGtITGhuT0ZRRzRkMWRWaVhINzVkRE1Bd3plc1U3c25PbnBvR2J5b0dsdWJTMjB0Y05oWGFlMytCaWIwbnpkb2YzMm9NODN1M3NyaEVPaDVuMXpBTDh2Z0JBblQrdlkwZExlZW14dVZTV1YvUEYrNmZGWEFVa0dBaHk0OWVtRUF5RTZyenBQNVZwbXJVcUxzQnFvbm5xOHl0S3EwN0VCaDA3cDNFdzd5Z3JQdDNNUFE5ZVM0ZE8xakt5NFpvS2p0UDZXOVEzUmNVMHJlZlUxOWl1WUg4UlQvL3VyVHFQZi9UbUNqNTZjMFhNWS9mODhGcXllMlRpZER0d1F0U0tKMENkVTFzODNvU1l4OVlzM2NiUlE4WGNjUGNVWHYvblJ3RDE5djg0M2Rra053RDJsdGhZWCs1Z2Q3V0xpcEErSm9xSVNOdWkvN2xFemdFRGVHQVV1R3d3YTRlVjVQalRTZ2lFWVdhZmhwN2R0bG1KalJCK2V4R21yUUxURmdCRENRNDVDNllCSVFjRUU3SDVVN0hiblhGdFhoWXk0YmtOTHVic2R0SXZJOHd0QS8zMFRBMlQyRXovd3hyaFVNTW5OZUM5bDVad1lNOFJPblpPcXpjcHNYLzNFWW9PbC9EdFg5OUs2aW1OTTA5MU1LK3d5ZE03WnQ1eEtTUEc5NHZhOThtN3EvamszVlV4enpkc0JqZCs3VEtlL00xc1h2NzdCOXp6NExXNFBTNkN3Uk1WSEtmMTRLaHZpa3BOSlluTmJvdFVnSmpoNkgrRHV1Vm1SWmJCclhHOHNJeW5mdk1tVlJYVkFGeno1WXNaT1RIMnNyak5LY0hqWXZTbEErblVMYVBPYzFyeWJkNHpOVXlIRGtIRzJ2eUVqSERMRFFSOG5POGdyNWtUZ2lJaWNuNVRna1BrSERHQS83b0FFaHp3MG9rVkVSOWRiVlZ5M05DdjNxZTJXYVpwRXFLY2dPc3cySUx4RGtmYUM4TUVSd0FjSllTYzVRVEwwM0NHVW5BNG5XQ3J1enFocGN6ZTdtVGVIaWRmRys1bmVzOUFzOTk4aG9JaDZsOEhwSDU3dGgxazllS3REQjdkaS83RGVqRHJtUVc4KytKaVZpM2FVdWR6L3QrUFhxNjE3L1FFd0FPLytpSnBIWklqajZzcWZKUWVMNmRUdHc1UjU5WFZnK0txMnlaRzlZbFl1WEFMNzcyME9QTFk0M1Z6MDljdTQrbi9lNXMzbi8rVVcrNmJTdWhFRTgvVG00eldOMFhGVjIxVnJkUlhvWEU2WDdXZi8vejlBd2FQN3NYS1R6Y3orcEtCekgzMU0xSXprdWc5NkN6TGFSclFmMWdQZWcvc1JtbHhSYTFqQWIvMTc2alQxWElmMzdLVHduaFRRM2k4UWV5T2xrMUdWd1FNSlRoRVJLUlpLY0VoY2c0WndGZUhndHNCejI2dzl2MWpMWlQ2NE00aExmdXRYRHlFS0NmZ1BoRHZNS1FkTSt3aGpOUWlmTWRNVERNRnA4dUZZVDkzZjVIMkZOdDRiYXVMRy9yN3VTSTNjTTdHYllyYy90bGMrY1VKWEhqSklEYXQzZzNBNUd0R01TNUdFOC90Ni9QNWNOYXllcHVQMW1YcnVyMjgvY0pDSHY3SFBRMmYzRWpaUFRPWmR1TllxemVGZWJJYXcrRzA0NjhPUkpJQXhZVzErMmNVRjVaaEdBYmxKVmEvalh0L2RGMWtaWkhLOHVvNkV4N1ZsVDVlK09zY2JIWWIwMjhjeDhwUE45TTFONHZPT1IzNHp6L21jY1BkVTVvMFphU3BiSFlicmhoVGVnQktqMXV2TnltMUdacXlpSWlJTkxQdW5vNzhZTkJNUEhZWEtVNVBYR0pRZ2tNa0RyNDBFQkxzVm5JRDRNVXRzTDhjdmo4RzNLMm81NXJYNFdad2FnNGhNMHhPWXQzbDByR1k0YUJWdVNGeUR0aFNpdkVYT1RBTUE2Zmh4RGpENVRtYjZxMmRUbExjSnRmM2E1M0pqUnBqSmcyT2V1eE44ZUJOcWYzQm8yYXAxb2FXUkkzRlh4M0E1WEkyZkdJVG5kcUlNeEFJWW5mWU1ReURuWnYzODlxVDh3RjQ4Ykc1dFo3MzRtTnpNV3dHTTc1NEVTNjNNMm9GRjVjNzlzZWY0MGRMK2Mvakh4THdCZmpxOTc0UTFkZGoxTVVEcWFydzhlb1Q4N2xreGdWY2V0WElldnQ2MUNndnJlUlFYaUY5aDNadjlHdXV5OEc4bzJCQVpwZW0vL21JaUlpMHRFU0hpd0hKMlNRNUUzQVk4Ym1wVVlKREpFNXU2QWN1Ty96bHhCVDBUL2ZCNFFyNCtVVElhTnhpQXkwdTE1dkZMNGZkUW5td21tQVQrZ0NZcGtuQWZrelRVdVNjc1RuQ0JOMmxCUHhPN0E0N3RuUFVqMlA5VVRzRE1zSTRWR1hQa1lQSGNib2NGT3dyb25OT2g0YWZjQWI4MVlISTlJeEJJM041K1BGN3FDeXJac2ZHZklhUDcwY29HR0xKdlBXTW16SWswdXp6bGNjL0pQdkU4ckQxMmJ4NkQyKy9zSkRrMUVUdS9OOXJZbFpKVEx4aUJCNXZBdS8vWndrN04rM2o2aTlkWE85clhmZlpkajU0L1hNR2plelZMQW1PemF2M2tOMDlFM2VDNjZ5dmRiNVQ0MnNSa1dpdHJYbjdtVktDUXlTT3J1a05xVzc0M1RMd2hXRHJNZmpHZlBqVlJPalZocitnTTAyVHNLMDgzbUhJZWNidThSRW9DdUJ3T25IYWJPZmtQK2RTbjBIWDVKWnR4TmphZUpNOURCM1RCNWY3WkxYR3JzMzdXZmY1RHB3dUIwLzhhaFpaWFRNWVBxNHZ3OGIwWWVpWVBqRlg5bmp2cGNWUlBUY2FvK1JZT1FtSkoyL3V6YkRKNjA5L1RHRkJNZjJHZGFlNktzQ2FKZHRZdjJ3SHQ5NC9IWnZOWVB1R2ZLYmRNRGJtOVF3RGlvdkttUFBLVXJhdno2ZnYwTzVjZjlma3FERk9OK3JpQVdSbHB6UHJtUVU4K2V2WkRCL2ZsMHRtakNTOW85V1BwS1pQeGhzbjRobzVjUUJUYnhqVHBOY1p5OUdEeDltMkxvL3BONDA3NjJ1ZHo5VDRXa1RrTksyc2VmdlpVb0pESk00dTZRYWRFK0doSlZCVUJVY3I0WUdQNFNmallXeVhlRWQzaGt5c0Q0MGk1NUROYVJMMEJ3aDd3dFpTUmVlSXM0MVhiNVFlcjhEaHNPUDJPRGw2NkhpRERTdzdkRXJsK3E5T3BxS3NpazByZDdOKzJRNjJiOGhud0lpZTNQaTF5OWkzcTREVlM3YXg0TzJWZkRSN0JmMkdkY2RYSGNBMHphZ1BTcE91SHNYZzBTZlh5dDYwY25mVXFpb2JsdStNWExkanAxUktpeXRadm1BVFBmcWQvSWZ4M1pjV2N5aS9rTHUrZXcwZWJ3SWVid0pmKzhGTVh2akwrMnhibjhlMmRYbTQzTTdJQ2k0SDloekI2WGFTditNUU5yc05wOHZCdHZWNTdOMTJ5T3BUY3VuZ1J2VkN5dW5kaWZ0L2VpTUwzbDNGOGdVYjZUTTRKNUxnMkxUUzZuTVM4QWU1L2RzenlCM1F0ZUVMTmlBVURQSG04NStTbEpwNFRsWnlhYS9VK0ZwRUpJWm1iTjVlR2ZTVFgxVVk2Y0dSNjgxcXdjQmpVNEpEcEJYb2x3Ri91eHdlV2d3N2prTlZFSDZ5MkdvOGV1c0FhTVEwNzFiRk5FMTlJeWJubkdHRGNEaU1HUTZyNUx3SkZzMVp3OHFGSjFaVU1lRGlLMGJFUE04TW03eno3MFVjTzFyS3NTTWxsSlZVWWhnRzNmdDA1cVo3TDJmUXlGd0FldmJQcG1mL2JLb3JMMkxOa3Ewcy8zUXpMejAybCs1OU9uUFhkNitKWE0rYjRvbnE5WEY2VDVDVWRDOGJWK3hpNDRwZGtYMWRjN09ZZXIxVmpiRnYxMkUycmRyTjdRL01JQ3M3UGVvNjkvendPdFlzM1ViK3pnS3UvdExFU0hQUjkxNWV3cUg4UXV3T0d4ZGZNUUtiM2Nhd3NYM3BPNlE3SHErN1NUODNwOXZCdEJ2R01uSDZjQktUVHM0cjdEc2toMkF3eEpXM2pHKzJxU1FyRjI3aFVINGhYL3JtRlMyNmdrcDdwOGJYSWlMMU85dm03ZmxWaGZ4dXM5WEVlM0JxRHI4Y2RrdExoVm9udzlTblFKRldvem9JdjFzT2kvYWYzRGM4QzM0NEZqckdvUkh4bm9valBMMXJRYVRKNkcwOUpqYnFlYUZnQ0gvaWpoYU9UcVMyMGwwcEpLV21rSkRvcWJXVWFFdTQ4VTB2Tnc4SWNQT0FzMW5JdFg3TitmZko3d3RRWGxvVk5XVWtHQWppcXdvUURvZHhKVGpydlNuLy9LTU5GT3dySWlNcmxVN2RNc2pwMVNucTVqNFcwelRadmlFZk0yeEdWaDhwTGlvajBac1E2Wk5SbDNBb2pOOFhKQlFLNFhRNmFwMWZVVm9WczFscWpiM2JEdEt6ZjNhdGVNQm85S3BWNjVmdEpLZDNwMGlGUm5QSTMxbEFha1lTcVJsSmRaN2pxL2F6YlYwK3c4YjJBZURnM3FOMTloTFp1V2tmbmJ0MWFKYlZWVXAzSnVOTlRjSGpUV3p4djBPdmJuWHg2bFlucjE5YmUwbmM1bWFHZzFTNzlxcHlRMFNrRWNKQkcrR2lqcmc5WHB5dXhqZHYzMXAyTU80SkRuME5JTktLSkRqZ3ArUGh1WTNXeWlvQTY0N0FQUi9BOThiQWhPejZuOS9jS29JK05wWHNBOEE4bHpYL0ltZktORlc5VVErWDIwbEdablNTd09GMDRIQTI3dVBBdU11R05ubE13ekRvUDZ4SDFMNjBEbzFMRnRqc3RucjdZZFNYM0FCcUpUZHE0bW1LbWdSRGMrcmVwM09ENTdnVFhGRmoxOWNvdGMvZ25HYUpxNzFTNDJzUmthYUpWL1AyNXRER1p3Nkx0RCtHQVhjTmhZY25RTktKKzVBeVAveDBNVHk2Mm1wR0tpSWlJbzJqeHRjaUlrMW45L2dJK0FNRUE4RTI5ZVdSRWh3aXJkVEYzZUNwNlREc2xDL3QzdG9KL3owZjlwVEVMeTRSRVpFMlJZMnZSVVNhTE5LOFBYeHVtN2VmTFNVNFJGcXh6RVQ0d3lUNDZ0Q1RqVWIzbE1COTgrREpkVll6VWhFUkVhbWJHbCtMaURSZFcyM2VyZ1NIU0N0bk0rQzJnZkNYS2RERmErMExtZkRxTnZqcUhGaTR2MDBsVlVYa1RKaHRZOTZydEcxbUdHaEQ4NnhGUktSbG1hWkpHOHB0QUVwd2lMUVpBenZBRTlOZ2VzK1QrNDVXd2MrWHdnOFh3Z0ZOTHhacHY4THFDUzR0TCtTM2todktiNGlJQ05BbW03Y3J3U0hTaGlRNnJkVlUvalFaY2xOUDdsOVpBSGZQaFdjM1FJV21HWXUwSzRaaFFPRHNsLzhVYVlpdjFJYk5ac093MlZURklTSWlUWlpvZDlFL0padEJxZDNJVGFwNzlhK1dwSytFUk5xZ1labncrRFNyNmVoekc2RXlBTUd3dGJUc216dmgydi9QM24ySFIzRmVEUi8relZiMWpnUVNFaElJSVpxb3B2ZHV3TVpnTUJqaXVNZkVqbDhuVHQ3WUtXNUpuSHhPZVJQSE5lNk9EY2JHeGpiRjlGNUZCMGswZ1lRb0FvUjZXMjJkNzQ5RmkxYTdLeVFRL2R6WHhaWHM3SlJuWldsbjVzeDV6bWtQOTZaQWlPL3Vpa0tJbTRVQ0drc29kbjBsaWxiYUtJbXJ3MjRCYTZrQi95QTlHbzBHSkw0aGhCQ2lpUklDb25pKzR5U0M5SDdvRk8xMUdZTUVPSVM0U1drVm1OSWVoc1hEQi90aHhYSG44aW9yekRrQUM0N0EzY2t3clFPRUdTL3ZHRW1CMGZ3eGJUb211d1dqUnI0dWhMZ2VGRVZCcHpOZ3F3eERDUzI2M3NNUnQ2aktmQU42Z3g5Nmd4NmRYaWNaSExjaFU1VVpqVmJCNkhmeDZZak5hcWZHWkNZbzVOYk5JblBZSFdpMGt0UmVsOTNtUUt1VG40bTRPY2x2cmhBM3VRZy8rSFVmWnhIU1RwRVhsNXRzOE9VaG1MVVkzdDRENTZ1YnZ1OUFuWkV1b2ZGMERJa2pJU0NxK1FZdGhHZzBSVkhRYURUb2xSQnN4ZUU0YkhMcUZzM0hib0d5NHdZVXV4OEdQeU42ZzhFNVRVVUNIRzZPWnA0a2EyZk9KZGQ3WmZiN3JQbCtaNFBybEJaVjhPNmZGbmdzdTlTL1M1bi8zaXJtdnJuc2t1djVzbVR1SnY3OXdwZFVWWmhjeXc3c3p1VWZ2NTdqdHA3RmJDWG40T25MUHM2L2Z2c0Z4UVVOOTdzdkxhemdxLytzOVBxNWwzNjVoVGRlL0FxYjFYY3JPVjhsQSt3Mk8yKys5QldIOWg0SElIMU5Kdjk1ZFFGVzg2WGIwbG5NVnQ3Nzg3ZHNXNTE1eVhXYlE4YjJvN3o1MGxkdXk0NGRPRVZCZm9uSHVpdS9TV2Y5a3QzTmN0dzlXdzd6N3hmbVlUWlptbVYvVjhwcXRtRzFlUC92Yy81TUNkdlhaUUhPYmg5cnZ0OUpSZW5GQzE2enljSjdmLzZXazhmT1hkYXhUK2NXOE5IZkZucmQzbHpqM1BmQlBibVh0VzlmN0RZN3VZZWEvdmUxZDhzUmRxNC9nTjNtYU5ieDNJemtrYXdRdDRqT1VmRDZTTmhYNE16ZzJGUGdYRzYydzRKcytQWW85SXB4RmlrZEVBZkc2NU0xMWl4S0NpdFFGQWlMREw3aWZkbXNkdlp1T1V5UGdhbHVUeXRPNVp5ajhGd1ozZnVuTkdvLys5T1BFaE1YVGt6clNMZmxXMWJ1Sjc1dERQSHRZcTU0clBVZHlUaEJXRVFRMFhFUnpiNXZnUEtTS3JSYURZRWgvbzFhWDFWcHNEaGhUYlVGdTgzZTZQMkppeFNOQnAxZWo2cUdZaW5TWXpPV28vVTNvOUdyS0JMdkVFMmtPcHdGUmMzbEdxeWx6c3dOUTZBUm83OGZPcjBlUlNPL1ZQWHQzWGFFQTd0elVUUUtuWG9tWGRHK2JGWTc1MDY1WjJPOS9ydDVsOXp1cFhjZjkvbGVSV2sxaC9ibTBYMUE0ODVaOVdWc1AwcldyaHdtemhwTVlMRDM3MmlyMmNidXpZZll1R3d2WnBPVnAvOXdIeUhoenZadS8zN2hTMHJPbDNzZGMwRitDY3UrM01KZER3d2hQQ29ZVTdVWmg2UGhvb1ZITWsrUW5YbVNleDRjNXJiODdNa2lkcXcvZ042Z1k5dnFUQWFONis2eGJYbEpGZlBlV2NINEdRTm8zZGI5M0p1MUs1ZVM4eFhFdG5IV0JranVITStxYjNldzlNc3QzUDNqSVEyT2FkbVhXemx6b3BDK0k3cFFlTGEwd1hVQm9scUdYWEtkaHBpcXpSU2RjdzhFN2QxeWhJTjdjeGs2b1JlRHhuWkQwU2c0N0E3MmJjdW0xNUNPRFk1TG85VVEwU0xra3NkdDA3NFZsZVVtTnEvWXo0aEp2YS9vTXpSR2RXVU4rN1psVTExWmc2bXFodXJLR3FvcWFxZ3NxNmF5M0lURmJHWEFtRFJHVCtucnNlM0pZK2RZT204TGZZWjFwckxNeFA3MGJIWnZQc1QwSjBZVDN5NEdvNytCeU9oUTVyeXhqQWVmblVCVmhZazViL2dPQXRiL0c5dXo1UWhuVGhRU0dSM3FzVzUyeGtuT25DaHNNTHZwbGRudm8yaDhYeGlwRHRYdG1Lb0szMzI2bmlNWkovaWZQMHh2OVBXU3crNWd4VGZwdEdnVlJ1K2huUnExemExTUFoeEMzRUlVb0h1MDg5L0JJbWROam0zNXp2ZFUxVm1NZE9kWkNOVEQ4QVJuc0NNMTh1YWJhcjEwM21heU0wL3kxTXZUcnZnQ1lzMzNPOWk2S2dPSHF0Sm5XR2ZYOHIxYnM5bTE4YUJIZ0NNNzh5UjZ2WmJFRHJGdXk3LzllQzJENyt6aEVlQlkrVTA2ZysvczRRcHc3TjUweU9kWVdpVkUwU3FoOFpreVg3eTFuRjZET3pKeDFxQkdyVjlaWHMycUJkc1pjMjgvQW9MOUxybitQMzh6bDhpWVVINzJ5bjJOMnYvWEg2eW11c0xFcktmSG9kTzduMTRzTlZiZWVQRkxGRVhobDYvTmF2Q0VMN3hUTkFwNmd3RkZVYkJhOUZpTHJOZ3NWbWVQZWxYMS9jaFNpUG91dElMVmFEVDRCK25SRy9Ub0RZWUx3WTFyLzdkcGM4Q05uZzAvK2FIaG1Lck1mUFBoR3JTNlVYUklhOVBzeC9CMVRpczhXOHBiTDg5M3ZUNTdzb2ovdkxyQVl6MXdubU1hT3MvVVZYdGpkVHEzZ0VXZmIyVFU1RDcwR3B6cWRkM2w4N2V4Wjh0aFZJZEt6MEdwREJqZGxlQ3dRTGQxSnN3Y1JHSktLOENaZ1RIblFqYkppYU5uT1o1OWhzQWc1M21uTVIwWmp1dy9RWExuZUF4K2V0Y3ltOVhPdDUrc0k3VmJHN3IxVDJIK2U2dEk2aEJMWEZLMDI3YitnVWJzTmp2ejNsbkpZODlQY2owTVVWWFl2R0lmWGZ1MGN3Vm1JbU5DR1gvL0FFTHFmWmI2dHEvTllzK1d3d0I4OThtNlM0NGYzRytXWDVuOXZ0ZDF0RG90djMvemtVYnREK0RleDBhd2ZXMFdLNzdaaGwrQWdUdUdkaUpyVnc1VkZTWTJMTm5OaGdheU9JSkNBdmpsWDJjMU9KNjZOaTdkdzhhbGU3eStaL1EzOFB3L0gyejB1QnRpOUROd0pPTUUvZ0hHQ3pmMENpZU9ubVg2N05HRVJnUVJFaDVJUUpDL2E5ejNQamFDTHIzYmVld25KRHlRaDU2ZHlNZi9XTVNuLzF6TS9VK09wVjJuMWt5WU9ZZzVieTZqcXR4RW0vYXRlT3JsYVI3YlptZWVaTVhYMjl5V1dXcXNaR3cvU3ZmK0tWNnZtZmFuWnhNZUZVeUxWdUhVVkx0bnV4ajlMbjZYUHZuaTFFYjlYYXNxTFBwOEF3ZjM1SEwvazJQZGdodEhzMDY2YmRzbXVSVWFyWWFTUW1kUU1TLzdES2FxR3JyMWErOFI1QXFQQ3JtbTA0MU9WQmN5TjI4eldrVkQyNkJvSG0wNzRwb2R1NVlFT0lTNFJYV01oRDhOZ21PbE1QY2diRHdGdFE5TXFxeXcrSmp6WDN3d0RJbUhudEhRS1FyMGRiNERxMnhtY3FzS1hEVTRib1JwS2lYbnl6bWFkWXFvbG1GWEhOdzR0UGM0VzFkbmtOUWhsanN1RWZFK2NmUXM2eGJ0SXZkd1BsRXR3M2p5eGFtWGRTT3c2UE9OUHQ4YmZHZVBKZ1U0bXVwWTFpbjJiY3ZteklsQ0h2ekZ4RVlGT1JyTGJyT1RuWG1DNkZiaEhzRU5nSFdMZDJHcU5xTW9DdWxyTStrM3NtdXpIZnQyb1NnS2FFQnYwS1BST2pNNkhQNE9ISGE3eERaRWt5a0thTFJhTkJvTldwMFdyVmJyQ254Y0s2RUc1eS91cVFvTmlhRTNkbHExVnFkaDJ1T2orUEN2MzFOV2RIbDkyY3RMcXJDWXJaUVdPcWRkMU42STFKN0xha3dXcWl0clBMYXJxVGRWb0VXck1MZWJOSWRENVpOL0xDSzhSUWlUSHhyV3BER2RQbjZlejk5WWl0VmlvME0zWjlER2JMSnc4dGc1Y2c3bmMzaGZIdUM4d1JweGQyKzY5Vy92cXRHeDRLTzEzREcwa3l1QUh4SWU2UFc4bkhQd05CRXRRaWd2clhLTzE2NjZmZ2Exd2lLRDBlbWRxYVZWNVNaeUQrVXo3U2NqWGUrcktuei82WHFxSzJ2NDhUUGpDUXp4SjYxUGU3NTRad1VQUFR2UjdiaDZnNDdwczBmejNwKy9ZOTdiSzNqMDE1UFFHM1VjMkoxRHdlbGlDazRYczI5YmRvTS9sNjU5a3BueXlIREFPV1ZqMlZkYmlVdHNRZUhaTW1iOGRMVEhRdzduNTNLd2J2RnVOaTNieTdDN2VybTlkKzlqbmpkNVdUdHp5TXMrMCtBNHZPa3p2RE9KSFdKcDBUSU1tOVhHMm9VN0dYWlhMNFpPNkFuQStpVzcyYm9xZzEvLy9RRTBXZzBPdTRNM1h2eUtoT1NXcm4zVXY4blB6amhCZEZ3RW9SRkJIc2N6VlprNWY2YkViWHROTXdaQ3RUb05ELzVpZ3V2MWdkMjVITnlUUzBwYWdyUGdjUk9FUlFYejRMTVQrZmFqdGNTMmFjRXJzOS9ucVplbjhlaXY3M2F0NCsxMzlHeTlqS3E2QWFDZEd3NnljOE5CMSt1WDNuMmM4cElxamg0NGhlcFFlZTNaVHozMjkraHprMmg5SWZEMjhkOFhlYjFlVk90a01Wbk5OaFo4dkphaldTZVovc1JvMm5WcTdiYnVuRGVXRVJqaWowYWpvYUsweXZYZnIyNkFCTHhmWXpiSHc4Q21xTFpiT0Z6dWZMcXFYS2RIcUJMZ0VPSVcxeTRNWHVnUHBXWlluZWNzUm5xc1RuRDNaSVZ6U3N1Y0E4NXBLMTFiUUk5bzZCa0ROVW9CTDJaOENVQ0hrRmllN3pqcG1vM2JZcmJ5bDJjKzhmbCs0ZG5TUmoyQnFLdnUwNVJUT2VkWThORmF3cU5DbVBhVFVUNHY2dmVuSDJYSHVpeE81UllRR096UHlIdnVvTSt3enE2VDFmRWpaMXh6aWMrZUt2TDY1S3gyZWM5QnppZGpZNmYxcDkvSUxtN3JOUFd6WEk1dS9WT29ycXhoeFRmcGZQclB4VHo0N0VRQ2dwb255SkY3S0IrcjJVYVhPNUk5M3N2TFBzTzJOWmtNR0oyR1JxTmg5WGM3U0VxTkkrWXFUYTI1bFNtS0FvcUNWbEhRYXJVNEV6Y2t1aUV1ajZJb3ptbGwxeml3VVNzdHh0a1Y2SENSOW9ZUGNBRDRCUmlZL2Z0N0wvdHA2T0s1bThqT09PRjZYWHR6VW50dSt1UWZpL0NlVStuK042N1ZhZDF1V1BadFBZS3B5c3o0KzdzMjZVWW03OGdaNXJ5NWpPVE84YTQ2QXRtWkovbmlyZVdvcWtwSWVDQ2hFVUVVRjVUeDVFdlQzS1lncXFyS2dkMDVKSFdJYlhBS3B0M21JT2ZRYWN3bWk5dk4ySng2dFVJZS84MDlybWtqR1R1TzRuQTRhTjhsd1hrc2g4cWlPUnM1dE84NEQvL3lMdGVUN1FrekIxSHl4bEkrL3ZzaXBzOGU3WFlESGhFZHlsMC9Hc3pYSDZ4bXo5YkQ5QmpRZ1pYZnBBT2VOL2R2dlR5ZmtmZmNRV3IzUk5jeVAzOW5FR2Z6OG4ycy9tNEhvNmIwb2Yrb3JpeWZ2NDMvdnY0RGc4ZDFaL0NkM1YwQi9TUDc4MWk1WUR1VjVTYW1QajdTWXhwVFN0Y0VxaXRxQ0l1Nk9MWDIySVdITlFkMjV6TC92VlUrZjRhMTF3ZS8vT3NzMTNTSUZpM0RXUC9EYm94R1BSYXpqWDRqbk5jVU5xdU52VnVPQUZCZVdrVllaREJadTNJb0s2bGs2SVFlcm4zVy9UMnhXVzFzVzVOSmNHZ0FqL3p2M1I0RlYzK1l0NW1kR3c3eXMxZnVhOVFVbCtzdG9rVUlqL3g2a3R2dmEwTTFiSHhOTVJrMHJqc2RleVM2WGgvY2M1eE55L1lDc0hWVkJ2NkJSaDc2eFVTMzRFVmxXVFdmL25NSjJqby93NGQvZFZlREdSd0YrU1Y4OVorVm1FMVdIbnAySW5GSjBUZ2NEdXcyQjNyRHhWdjEya0JlL2V2RmhxYXVYWXRyeXh1UkJEaUV1RTJFR1oydFkrOU5nWnhTV0prSHEvS2dwTTdESXJQOTRqUVdnT0JBNE1LNXJLUUdEaFZEWERBRTZ6MTIzK3kwV2kwRHgzWnpXMmF6MmtsZms0bEdvNkhmeUM2WG5VcWRsMzJHdVc4dXgycXgwYVYzTy93REw3YVpNVldaT1hiZ0ZLZHluQVdsdnYxNExURnhFVXljTlpodS9aTFI2WFZVVjlhUXRTV0hUajJUMkwzcEVCbmJqd0xPSnlCMUwxNXIxUzZ2RFhCY2lzUGg0STlQZnRpb2RYZHRQTWl1alFjYlhLZnV5YS8vNkRUS1NxcElYNVBKemcwSEdUSytSd05iTnQ2KzlHeTBPZzFwZmQwREhPVWxWWHo5d1JvaW8wTVpOckVYaXVMTW5KbjM5Z29lK2QrN0NRNjdkU3Z6WDAyMWdRNlo2Q051WnEwQ0hmU1B0ZkhsWVQzOVlMYnZBd0FBSUFCSlJFRlVXdHRjR1IwM21wcHFNemJieFJiTkFVRitUWDZ5REREenFiSEF4UnViK2pjbXMzOS9iNk5TMmV1eTJ4eHNXTHFYOEtoZ29tTWpHbjFEODlLN2p4TVJIVXBxOTBRbS9YZ29mL3FaODV5VDNEbWVDVE1IRXQrdUpkR3g0UnplbDhlOGQxWndLdWVjSzVDaHFzN3ZjYnZOUWN2NGk5TXl5MHVxWEZrcHRSa2FSN05PWWpaWmVQTEZxYlNJRFFmZ2xaKyt6OU92M0VlRWw3b0dxcXF5WTkwQndQbGszMVJsWnNISGE4azdjb2I3bnh4TGJHSUwxN3BhbllhWlQ0NWwvZ2VyK2VUL0Z0Ti9aRmVHak8rQjhVSndvblB2dHVnTldsTFMyckRpbTNUS2lwMlpOOTUreGtHaEFSN0xDL0pMMkxoc0wzZi9lSWhydXVxNCsvcVRtTktLWlY5dFpmZW13NlQxU3libjRHbk9uUzZtVzkvMmpKcmN4MnZkaE5YZjdpRG4wR21lK04xa1YxRGszT2xpV2lkRms5eXB0ZGRwRXhuYmo3TGhoejJ1OXdJdlROT29xVGJ6OVFkcnlEMmN6d1BQak9leDV5Wmg5RGRndDlsWjhORTZxaXRyaUV1SzVyLy8rb0daVDQybGE1OWtZbHBIZXYxNUErajBPaVkvUEp4UC83bVl0WXQyTWZLZU8xenZuVHRkeks0Tmh4Z3dPdTJxQlRkV2ZKUE8xcFg3UFpiWHZ3NXE2RVllbkVFbW5WNUgyNDV4SHZYQUdxcHg4OEF6NDcwdUQ0MEljZ1hkQVBMekNnRm5FR1BYcG9NTUd0UE45VHRkUzZkelppRnBkUmNMM2IzOWg2OGJISGRJV0NCSnFYRU1tOWpUVmYvbWh5ODJrNTlYeU9QUDN5TlRlaStEQkRpRXVBMjFEWU1ud3VDeE5OaDFGcmFmZ2QwRmNLSmVmYkJxRzlUZWZwNnBoQmMzT2Y5L3NNRVo2SWdKQUg4OStHdWQvK3VuQlg4ZEJHcWhjK0tWalZHcjB6QnFjaCszWmR2WE9pdGxkK3ZYbnRIM2VoYWJhb3c5V3c2elpPNW0vQU9NV014V0FLd1dHMnNYN2VMNDRYek9uaXh5ZXlMKzBDOG4wcVo5SzdkOWxCVlhzdkMvRzdDYWJVeDVaRGhUSGhuT0s3UGZaL0NkUFR3S2N2bGEzaEJGVVJoODU2VUREeHVYN3FGVlFoVEpuZU1idlcrQXNWUDdrZEF1aGs2OTJqWnBPMTlxcWkwYzJudWNEbWx0M0RKQ3FzcE5mUGI2RDlpc2R1Ny81UmhYK3ZHTW40N21nOWUrNTlOL0x1YUJaOFo3VFlrVlF0d2VIdTltNFJlci9YbHRteC9QOUs0aEp1REdDM0o4L2NFYWpoMDQ1WHI5eE8rbTBESSswbWN3d1Z2dGdyaWthQjU3empNTDh1ekpJbGVRd0ZjUW95SHBheklwTGloajhzUERpWXdPOVhxalhHdnppbjNzM1hLRTlsMmM1NHpnc0FEWE5JeGFpZ0s5Qm5kMHZXNmJHa2ZMK0VnKyt0dENqLzExNmQzT05hM1NZTkR4dzd6TmJtbjM0S3dKMGlvaHluVWphTFBhUUhXL0FhenIwTjQ4aWk4VUs3V1lyZnpuMVFYWWJRNGVlR2E4MTB3UnZWSEgvVDhkdzdvbHU5bTBkQy9oTFVMb1BlVGkrRlBTMm5Ec3dDbTJydHBQWEdJTFRoOC9UMlc1WjFzNXM4bml0andneUkvbzJIQ2UvY3RNdHpvZ2xob3JpcUlRM3phR3pKM0gyTG95QTFWVkNZOEtKaVFpaVB3VGhjVEVSUkFjRnVoMmt6M3NycDVrN2NwaHhUZnBqSjh4RUV1TmxYT25pK2svcWlzR1B6Mmg0VUhZN1hiOEFpNCtjS2tObE5RTnZKdzhkbzV2UGx5RDNlYmd3VjlNY0dXdEhEdHdpaFhmcEZOYVdNRjlUNHdpSWJrbFg3Njdrdis4K2kwRHhxVFJkL2pGR21QZUpLYTBZdERZN3NUVkNTQ3Bxc3FpenpjU205amlxaFliSFRTbUd6MEhkbkM5bnZQR01rcUxLcG84RlRqMzhCblMxMmFTMnEwTmQwNGY2UFlBcFg0OWxQclROakozSG12MGNYWnVQSWhPcDZOdnZVeGNBTHZkbVlsV204SFJ1WGRieGs3dFQzQllBUHUyWmJOaHlXNmUrUDBVREVZOUZhWFZMUDk2SzM0QkJpYmNQOUMxajdXTGRyRnIweUh1ZldSRW96Ky90KytpU3dXRWJtVVM0QkRpTnFaVm9FOHI1eitBSWhQc0xYQjJZTmw5RG9yczNyZXJzTUNoSXVjL2J3SzE4SFppODQ3VmJuT3dlY1UrTkZvTlF5YjBZTjNpWFkzZU5pRElqejdET2xOVlllS0hMellUSEJyQUF6OGZ6eHN2T0tmZjZBMDZUdWNXVUZaU1NkYyt5YVIyVCtUd3Z1UHMyNVpONnlUUEM2cVNDMCttTHZkcFJtbFJCU2VPbnZYNXZxSW9qYnFZMkxoMEQ3RnRtbjdob1dpVVpndHVnTFBRbHMxcUo3ek96Nk80b0l3NWJ5eWp2TFNhV1UrUGMzdHlGQkVkeW95ZmptSE9tOHQ0N3kvZk12bWhZVTBPMHZqeWVuWThHcDBXclViYmNFdVhablMrV3A2dUNIRzVRb3dxei9XcjRmV2Rmank3Sm9DaDhWYmFoanFJQ1ZKcHJySjRpZ09TcmlCWmJQb1RvN0hiSGVUbm5lZXoxMzl3TGZjV1RIanI1Zm4wSHRLUnZpUGNiMzdxcHByWFdqcHZDenMySE9ERnR4OGpwblVrRSs0ZjZEV3JyYUswbWlWZmJQWllYbnkrM05VYXRHdWZkaWlLNGpVN3dXcTJzWGp1UnZhbkgyWFF1TzVlenhreHJTTmRRV2kzY1J0MS9PUzNVeWdycnNCbWRWNFVLSXFDZjZEUkxhQTkrNFY3QWMvc2xKcHFDNmFxaTZtaXRjVVlEVWJQbjRmcVVGbTNhQ2ZoTFVJb09WK093YWhuM0gzOWFaMFVUVkJvQUsvTWZwL0pEdzkzeXhTc1hUYjhybDUwNjlmZTYzazVQKzg4aWUxYjBYMUFCMDUvc3M2ajdTM0FzcSsyc3V5cnJhN1hQMzF4S3FFUmdSU2RMYVBnVEFsbjhnbzVmYnlBL0JPRmFMVWFrbExqbVBMSWNGSzdKWEw2ZUFGWnUzTElTTTkyRmZuVTZiV0VSZ1FSR096UHFNbDlpRzhYdzRTWkEvbnF2VlYwU0d1RHhXeERWVlZYcllWUC83V0UwUEJBcHYxa2xNZllhdTFQeitiN1R6ZlFLaUdTNmJQSEVCd1dRUHFhVEhhc1AwRFJ1VEpTMGhLWU1YdTA2MXc4NitseGJGdVZ3Zm9sZTlpOGZDOXRPN1ptOExqdXJrRFI5blZaTEoyM3hlZng2cXFmVGRHdGZ3cjNQRGkwVWR0ZVNrQ3duNnNtV003QjA2N3BKR0ZSd1Y3L2Jud1pPNjBmM2ZxMVo5R2NqV1R0T25iVmFuME5uZENMemozYnNtblpQdHFteHBLVUd1ZDZ6K0Z3QmpoMGVpMXYvK0ZyenVlWGVMU1hyai85T210bkRpKzkremlxQ3F1LzI4N201ZnNZZDE5L3V0emhXVWkxSVk4K040bUlGaUVVbnkvbnc5ZSt2N3dQZDR1UUFJY1F3aVhTSDBhMmNmNVRnZlZuNGZVTGRiaENqUkFiNXN6a01GMjZYWHl6MjdKeUgrVWxWUXdjMDQyd3lHRFdMMjU4di9mSW1GRDZET3RNWUxBL2QvMW9DTzA2eFhtMHdadjUxRmdNZmdiWFBYSGhXV2VmK2RYZmJYZTcrYlphYkd4Y3VnZEZVZHhTYzZIaGl1TjFwYS9KSkgxTlpxUEgzeHlPSDg3blZHNkIyN0xhOW5vTlBibXcxRmk5dmg4VUVrQmlTaXNjRGdkYjZxV1dIdHlUeS9mLzNZRHFVUG5SMCtOb2s5TEtZL3VFNUpZODlPeEU1cnk1akRsdkxLTkw3M2FNbkh6SEZiZitQVkp4N1Z2UUZsVGY0TzBmaExqQnBVUTQrTWNJRTNNTzZGbDNRc2VLM09ZTkdnWnFiYnpiK3RMcithSTM2dENEMjVOODhOMEcxRC9ReitkN2xlWFY3RTkzVG1zOHZEK1BleDRjU3VIWlVxWmVLRUpaRzBSdzM1K1JxWStOb1BCc0tUcWRsckNvWUJ3T0J3cytXdXZLUlBSVlE2WDRmRGx6MzF4R2RXVU5NNTRjNDdYN2k4MXFZK3BqSTdCWjdZMXFmNnFxcWx1TkFZQS9QUGtCVDcza0dmRHhWb0FSNEsrLy9NenQ5Y08vdW91aWdqTE9ueW5sM2tkSDhQVUhxd0hjNm1KY2lyZmd4dEl2dDlCelVDcDloblhtOEg3bkZOTG4vcys5KzhkcnozN0srUHNIMHJWT0RTbWp2NTZWMzZTemRWVUdlcU9PbHEwalNld1F5OUNKdlVoTWFlVjI0NTNZSWRaVmRMUzhwSW96SndvNWU2cUk0b0p5TkZyRjFhcTJZNDhrT3ZWSTR2di9icUJGcXpEYUpMZDBCWW42RE92TXR4K3Y1ZERlNHo0L2M1djJyZWcxT0pWUlUvcFFYbEtGK2F3RlJhTVFIaFhDaUx0N0V4MFhnZDN1Y1B0djJMNXJBdkhKTGNuTFBrUE93ZE8wYU9YNWU5bFExbzh2dFRWS210djZKYnVKaUE2bHVLQ01qLzYya0k3ZEV4bHlvWGhxWTdTTWorVHg1Ky94V1A3QmE5OXp1czQxVU4xc0tWK1pEbFhsSnJlZlpWVzVDWEErTzRscUdVWiszbmwyckQvQTQ4L2ZRMlNNOHlHT296YURRNmZocDcrL0Y1WEdaYVJaekZhKy8rOEdEdXpLWWN6VWZoNEIwc2J3OHpjUUVPVG50VkR4N1VZQ0hFSUlyeFFncXM2OVlsd3dQTi9IR2Znb004UHBDamh2Z2hvclZOdkJaQVdUM2ZuYTBjeTE0c3FLSzltNGRDOGg0WUd1S3VHWFNyM0wzSG1NUlo5dlJGVlZCbzN0N2xwZXYwWkVMV085azNYUFFhbGtiRC9HMWxVWmJGMlY0ZmFlUnF0aCtOMjlDUXAxZjlMbTdhbWR0NVRqSVJONjBtT0FlL3ZaaHVhSE5vY2ptU2M5NXJqV0JqaSsrV0NOeiswcXlxcTl2cCtVR2tkaVNpc3kwbys2NWpXRHM5dk1WLzlaUlZoa01OTm5qeVlpT29UcXlocVBZcWJWbFRWRXhZVHh4Rytuc1BEekRlUWNPczBvcFUvOXd6VFpXejJQRUJnYWduOWdnTThVNk9ZMDlidEFPa2Y1U0hVU1FqU2FuMDdsMFRRTEQzUzJjTEpDUTQydCtZSWNpdVBHK0J0ZFBHY2plellmY2IzKzJTdjNvZE5ybTFRSXNMWjE5NUs1bXptZFcwQlV5N0FHZ3hLbmNnb29PbGZHei85OHY4L3BnUGw1aFh6ODkwV04veURBcEFlSHVyVlJWeDJxMi9UTzJqRTk4YnNwYnBraCs3WmxzMm5aWGtaTjZlTVdiQW1MREtLcXdrVHZvUjJKYWUyN0FIVlRFdk9LenBXeGZXMFdyWk9pM1lwYSt3VjQzcHpyRFRxUDVjUHU2a1d2d1IxeE9CeTgvY3JYbkR4MmpzM0w5elg2K042dVU4YlBHTWhicjh3bjUrQnBKajk4Y1hwUVd0OWtkcXcvd05JdnQ5Q3VVMnV2bVF1aEVVR012MzhnNVNWVkh0Y1c5ZHVJMXZmTHY4NWk0QmozdW1hb2dPSTdVSGV0SGRwN25OUEhDeGc5cFMvTHZ0cEt0MzRwTEorL0ZWTzFoYkhUK2pWNlA4VUZaUjcxUm1iOWJCeDJ1L043NEIrL25zUER2N3FMaU9pR3MzRFhMZDdsTTF0WTBTaE1mV3drNy8zbFc3NTRlem1QUDM4UFJuOEROdHVGREE2ZEZrV2pORmdzdjlaVEwwM2p2LzljUW1seEpmYzhOSXh1L2RvRHptQkovWUt2b25Fa3dDR0VhQklGWjhIU01LUHZkZXcyc1BoK3UwbFVoOHEzbjZ6RGFySFJmVUFLZWk5cHJYV1pxc3dzKzJvTCs5T1Awam9wbXNtUERQYzVsYVI5MXdTZkovYkFZSDkrK3VKVVNvc3FzRm91cHF4b05Bb2hZWUVlVC9LZzRhZDJkUVVFR2h1VnFiRG0rNTJYWENjLzc3elA5WUpDL09sellkN3RtSHY3TXVaQzNaSUZINjExRlVZRmVPYlZHVjYzZi8xMzh3aVBDdWJIZGRxMzFkTHJkYzcyZEl0MkVSa1RTdEU1WnllWmhPU1dUSHB3S0tuZDJ1QVhZR1RoWnh2WXMvbXd4NFhlMzM3MUdiMEdkMlRpckVITSt0azR5b29ycFJhSEVBS0RGdHFGTlcrVTNHNnpOOXM1NlVvb0dnMGpKOTlCUXJzWVB2enJRdGVOLzB2dlBzN0JQYmtrcHJUQ1A5QVpEUFpXSjZCVzd1RjhkbTg2Uk9mZWJlbVExb1lGSDYxbDhaeE5EUmFjL3RkdnYvQllWdjk3K1psWFo3aWRtMHhWWnNwTEtvbHA3WjZ0MkppQVRPME4rT08vdVllb2xoZTNMenJuREh5Y3p5L3h1T0h1a05hR2RoMWJ1OXJKMWxWN0htN0tsSVVEdTNQUjZiVWVXU3ZlQWtLVlpkVnV5OE1pZ3pFWTlVVEdoTHFXLytiMWg5eTJLVHBYeG50Ly90Ym5jbThDUS94cDE3RTFtVHVQZVV3SkduTnZYejc2MjBLMnI4dnlERVo0OGVDekUwbThrQ0dwcXM3c3lkWkowWVNFQjdyV3lUbDQybTFhVlYxMm05MGpFK2Q2TWRkWW5OazJBMU1KRG5PT3Y4L3dUampzRGxZdVNBZFV4azdyMzZoOWZmRGE5L1FhM05HdFdHcmRZdkxnbkxyc3EzdEtyUWt6QjduVmM5bTU0U0JMNW01eTIrZTB4MGJ5NFY4WDh0Mm42NWsrZXpUMkM4V0lheCt3V00wMm4zL0h0ZE81UXNJQ2lZNkw0SjZIaHJtbUQxVlgxdkRSM3haeXo0TkRYUmxBb3ZFa3dDR0V1S0d0LzJFM2VVY2ExeWYrYU5aSnZ2dGtQUmFMbGJIVCt0TjNSR2VmYWJ1NWgvTnBteHBIZFdVTjIxWTNiYnBJL1JhdnRVeFZOUTArU2FzdHZ0Ylk2dnVObWU1eTVrUWhaMDRVZW4ydlJXeTRLOERSa0lhQ0xScXR4dWY3Nnhidm9xeTRrdW16Ui9QbHV5dGR5K3MrMVdzc0NXNElJVzUxdFlVRTY1OG5xaXRyK09vL3EvalpLL2U1QWh3QU5TYUxXN3E1WHE5RGI5U1IxQ0dXTzJjTTRJNGhuY2phN1p6ZlAveXVYbDdQVFVmMm4yRGxndlRMbW9ad2FOOXhGbjYyZ1pmZWFYcXhRbS9aQzZZcU05bVpwNGh2RjhPaHZYbFl6RllNeG9zUEN6UmFEUVlmTjl6bEpjNmdSLzNNeVlaazdUeEdjdWQ0andjUzNqSXJWMyszZzlYZjdYQzlydHUydGxiZHNjTEZZSXV2NWQ2Y08xVkUxdTRjQW9MOCtHSGVacEk2WEF4cXhiZUxZZnJzMGE3MnVFMWh0OW1ZLzk0cXBqMCtzdEUxdGt6VkZveCtWMmVxU1ZNdG5iZUZtbW9MUXliMDRNVFJjNjdsQThha1VWbGhjZ1VPTHFXNG9BeFRsWm5vZXQxTnJwYll4QmFNbWRvWHZVR0hxbDZjWXVhdG5vMHZpa1poK3V6UmJzc1dmYjZSeW5JVGdaY0l3dFJWWFZsRFpYbjFkWitpa3VBZnhYT2RKdUd2TlJDaXYvYlRoa0VDSEVLSUJnVHFqSFFPamNldU9vZ1A4SjB5ZXJWazdqekcraVc3M1RJRUduSWs0d1JWRlNhUHAxRGVaTzNNdVdSN1ZWOThCVGgyYmpqSXpnMis5MWxiWFZ0bmFOeUp6OWMwbk9OSHp2RGZmeTF4QlV4NkRPakEzVDhlMHFoOU5xZnorU1VrcGNZMWFZNjBFRUxjS2lyTHF6bVRWMGo3cmsyL0lhMnJ1S0FNclU1TGVBdjM4MWI5UW9GOVIzUmgzSDNPcDloOWhya0hyd05EL0wyMko2MXRiWGs1MHhBc05WWU1odWJyQzc5MVZRWWFqY0s5ajQ3Z25UOSt3KzVOaHhwZENESS83endvZUswaDRjMzUvQkxPblM3MjJwR3Mvcm4xbGRudmUweTU4Y1pYNWtwanB4alpiWGErL1hnZGtkR2gzUC9rR041OWRRRkw1bTVtNnVNalhldGM3dm0wdXRJTWVHWXFOS1Nrc0x4SkFhT3JaZStXSSt6YmxzMllxZjI4WmxXTW50TDRybmw1RndxNEo2YkV1cGJsNXhWNkJMWHF2aDQ2c2VjVlRkT3BPelhaYXJXaDFXbGREOWVTVXVQNCtPK0xzRnFkR1VoV3M4MFpBRk9jMDFqcUZpaXR0WGJoVGc3dFBjNTlUNHdpUE9yaWQ4S2x1aXcxZFpyWjFSS2dNNUFhSEV1UTNnK2RjdlduQ25zakFRNGhoRTlKZ2RIOEtXMDZsYllhYk5kNER2UDVNeVY4OThrNmpFWURNMzQ2eHZYRlB2ZXQ1V1Jubkdod1cxLzFMTHdGREx3dHE2bTJvTk5yWEwzcWE5Vk90L0RGVjV2WVdyVXB0Z3YvdTRHRi85M2crd00wb09oY0dmTXZWR0UvdFBjNENja3QyYjg5bThRT3JVanIyLzZ5OW5tNTdoaldtZEE2cWJEZTJHME90TG9iSXdWV0NDR2F5NzZ0UjFqKzlUWTY5V3g3eFFHT25JT25zZHZzSE42WFI4Y2VTYTdsUC9udFpGZnhRZ0N0OXRyZUxCVGtsNkEzNk54YTJUYVZxanJyWmhTY0xtYkx5djBNbmRDRDBJZ2crZzd2ek1hbGUrbldyNzFiMW9vdkIzYm5FcHZRb3RFWkIzdTNIVUduMTVGeWhmOXQ2bnJoN1VmZFhoZWRMZVB0UDN6dGMzbDlTK1p1NXZ5WlVoNysxVVFpb2tNWmNYZHZscy9mUnFkZWJlblVNOGxqL2FZNGVjeVo5VkJSWnNMaGNGd3lVMVJWblRXejJyVDNMQUxlRk5rWkp5ZzhWMGIvVVpmZnNjVG9yNmQxMnhqNitTaXNXVGNSOXhkL21VbEFrTzhnVGw3MldTSmFoTGgxSTRwcEhlRnpLaTZBbjcrUm93Y2FybUhTV0pZYXExc0d6K1NIaHZIMUI2dVpPR3NRTFZxRjg4cnM5L25KYnllVGMrZzBCM2JsTW4yMmU5ZWM3V3V6MlBEREhrWlA2ZXYyWFFET09pSmhVY0ZlQXgxMTI5RUtDWEFJSVc1UVVTM0RTR2pYa2lFVDNDUHJYZTlvUjJ5YktLL2JaR2VlSlAvNGVZWk9iSHpGN2ZvY2RnZXZQZnNwZHd6cnhQZ1pBeSs5UVJPWVRjNVo0RVBHOXlBeXh2MXB3YmNmcjczazlpWG55L252djVaZzlEZHc5d05ET0xUM09DMWFoWk9TbHNEQ3p6WVNHT3p2YWpsM0xTUjY2WTVTbjZuYWpKOS80NThvQ1NIRWphbzJTUDNOaDJzb1BGdEt6MEdwakw3M3lvb2pxNnBLeG81anRHNGJ3NEtQMWpMcFFRZGRlanZiUStvTk9vL3BEMWREWUxBL1hmc2t1eDNyMklGVDdOdVdqZDZnNHordkxpQTZMb0p1L2RxVDFpZVpybjJTdmRhMk9uK20xRlYwZXM0Ynl6aDdzb2g3SGhwS2RHd0U4OTVaUWV1MjBRd2M2Nnd0TVdoc2QvYW5IMlhoWnh1NTc0blJEUllQUFo5Znd1RjllWTB1Tk9td085aTNOWnYyWGVLOTF1MXFUQTBPclZiajF2b2NQS2VYS2hxbHdlVjFyVjIwaXoxYkRqTnFTaDlYVFlXK3c3dVF1ZU1ZSmVmTHZYNE9zOG5xZFpxdDBWL1AwSWs5Q1lzTWNuMmVWZDl0SnpnMGdPLy91NTZsWDI2aFE3YzJkT3FSU0VSMEtFTW45dlQ0UGNyT3lLTzhwSW9PM1R5NzZqUkZRWDRKcTc3ZHp2bjhFaWIrYUZDanArRFcxU0d0RGJGdFduajl1ZFVYVXUraGlscXZTVW5Pd2RNazE3c08wall3MWJZaFMrWnVjcXU1MFJobHhaV3VZcldxUTJYQngydXBxakI1akx0ajkwUjJienJNbkRlVzhjRC9qRWR2MUxGMjBTNDJMTm5ONER0N01HQk1tc2UrdzZLQ2lXb1pSb3ZZY0hRNkxiWTYwM2FtUGpiU1kvM2JtUVE0aEJBM0pFVlJlT0NaOFI0bnZLNTl2SGRCQWVmOHcvemo1eGsyc2RkbEg3ZjJoTkhZay9TL2Z2dUY2NExPVjV2WTJ1V1BQamNKY0g2Ryt1bVFsd3B3bkRsUnlOeTNsdU93TzNqZ21mRnVhYWdEUm5malZFNEI4OTVad2RUSFJsN3hCVXR6S2pwWFJtaWsxTmNRUXR6OHNuWTY2MTFZTFRaKy9QUHhYdFBMRzFKMHJneUwyY3JwM0FMWEhQMzk2VWNwS1N6bm1UL2RUOGFPb3l6NGFLMXJxbVBoMlZMWERhNnFxdGh0ZHV3MkI3R0pMWHdlQTV6MUtuUTZMVVovUGVmUGxGeXlNR2RrVENoVEhobE9WWVdKckowNTdFL1A1a2pHQ1ZLN0p6TDFzWkdjUEhhVzNac1BzM2JoVGxaL3U0T1V0QVRNTlZaVVZVVlJGTDUrMzluUzlhdi9yQ1FvSklDVXJnbTBTb2lpNTZCVTlBWWRILzE5SVFGQmZ0ei8wekd1YzZ2ZXFHUHFZeVA0NVA4V3MzeitWc1pPNis4MXlHRzMyZm51MC9VRWhRYlFjMUJxbzM3T0ZXWFZCSWNGMExtMzkxb1VqYW5CRVJvUnhNLy9mTC9iT3BjN1JTWG40R2syTE5sTmo0RWQzSXFIS2hxRlIvNzNibGVuak5PNUJSemFsNGZSVDQvZDVtRDcraXl2VXllTWZnWjZET2pBeVdQbldMVmdPd2YzSENjNkxweFovenNPclU3RGdkMjU3RTgveWhmdnJNRG9aNkJqajBSTzVSU1ExQ0VXUmFOUVZXSGloM2xiaUl3SnBXT1B4QWJIZmlrRHgzWWpLTVNmN3ovYlFFVjVOZE9mR09XUi9Yb3BHcTJtMFhXNExHWXJacE1GLzBBak5xdWQ3SXdUcm9LZUJhZUxxU2l0b2szN2xwZmNqOVZzbzdMQ2hOR29SMFVsNStCcGoyNTZ3eWIyY3ZzZHl0cVo0OVpWSldQN1VkZmZTVlJNS09XbDFXeGZtMFdiQ3c5L2xuKzlqZlA1SmN4OGFxd3JFd3FjTlZ1Q3d3SjU2Tm1KTFBsaUUxV1ZKcFo5dUpVakdTY1lQMk1nZHd6cjVESGVYLzUxRm9GQnppbG9UNzQ0RmZBZXFBUG50YkJXcStIOG1STFg4YTZsYXB1RkU2WkNWdzJPcE1Eb2EzcDhrQUNIRU9JRzFwaG9mbk9yTEtzR0dsOGdhdVE5ZDJDdXNRSVhLcExYYVUxcXFiRzZGVGNyTGloSDBTaE5mcEt3UHoyYnhYTTJvVGZxZU9DWjhSNFhQSW9DVXg0Wnp1Zi9Yc3FYNzY1a3hLVGVEQnpidmRIdDlHeFdHMXRXWmpCa3ZPZGM1U3RSV1Y1TmNVRVp2UVozdlBUS1FnaHhnMnZmSlI2YnpjNmQwL3RmVm5IR0ZkOXM0OGgrNXhUTEhnTTZZS3FxWWRsWFc3aGphR2VDd3dJWU1EcU45bDNpMmJuK0lLYktHbGZSN05wNlN3REpYZUtaOWJOeERSNW40OUk5Rit0QktUQjRYSGV2NjZrT2xVV2ZiNlQ0ZkRuRkJXVlVsRldqS0FvSnlTMlo5cE5Scm1rVGlSMWlTZXdRUzAzMVFQWnNQc1QyOVFlWSsrWXlFcEpiOHZDdjdxSnIzMlE2OTI1TFhLSjdCNCt6SjR2NDRMWHY2ZGc5a2JzZkdPS1JUUkdYRk0xOVB4bkZWKyt0b2szN2xoNHArZUNzYlhYbVJDR3puaDdYNkE0cW9SRkJQUEc3S1c1dGErdTZWSnQ1WCtwM1MvR2xmaGVWcE5SWXhrenQ1N1YrVjkwMm9LcXFzbW5aWHRmcmlPaFFKc3k4bUVsYVdWN05uRGVXVVZ4UWpzWHN6TzZJYnhmRFhUOGFURnEvWkZmd3FOZmdqdlFhM0pIU29ncjJiYzFtMzdZajdOMXloRllKVVR6K204bllySFpVVldYeVE4TXVLK09pdm03OVU5RHF0Q3lmdjQyeTRpcTNhVlhOcmJTd2duZisrSTNic2k1M09ET2U4dk1LMFdnMWpacDJVMTFWdzc5L2YzRTZzMWFuWmZRVTkyeXN3QkIvdCt1dCtqVnVRc0lEeWR4eGpNd2R4MXpMNHBLaVhUVkQyclJ2UmMrQkhWajkzUTZPWEpoYW5aS1c0UG9iOFFzd2NPK2pJL2oyNDdXY09WbklqMzgrbnNRT3NYaHpxWTR2ZFMyZHQ0WE1uYzR4dGUwWTU1RTljcldkTUJYeTJnRm4vYURPb2ZIOEtXMzZOVDArU0lCRENOR0EzS29DUGp5MjFsVmtkR2FiUWRkN1NGZmQwYXhUQUdUdU9JYkJxS2Ridi9ZTlBsbW96U2dwS2F6Z2szOHNZdVE5ZlVqcm04emgvWGw4OThsNnBqd3luUFpkNGdGWVBHY2pNWEVSalE2ZW1LcHErR0hlRmpKM0hDTXlKcFQ3bnh6cjg4SkJiOUF4NitseHpIdDdCYXUvMjBIdTRYenVmbURJSlorSzVHV2ZZZUZuR3lrNVg4N2dPN3Y3N0Rwek9USzJPMCt3MTNMYWpCQkNYQzBkdXJXNVpJYmN3Nys2eStmMzd0MC9Ha0tOeVlKZmdJSEFZT2ZOMHFPL251U2FhZ0RRb2xVNGQ4NFk0TGFkNmxDeDJ4MG9pdnNOTVVCSzF3U2UvcVA3RGNUWWFmMFlOckVYRG9jRGc1L2VaekJHMFNoRXg0WGpjRGhvMnpHT21OWVJ4TGVOSVNESWUwME12d0FEL1VlbjBXOVVWNDVrbkhBRlh1cTNZYTBWR1IzSzVJZUcrY3lrQUdlNzlvZC9lUmN4clM4V01nOE9DMkR5dzhNQlp3SEgrTFl4UHJOV1pqMDlqcGF0dmRjSHFYOCthNTNVZ2drem0zNGRFeDRWekJPL205TG9KK0hSc2VFODhic3BidU5vVEkySzFtMWplUEdkeHk4VUx2RWNmMUJJQUdsOTIyTzMyV25aT3BMV2JhUHhDL0E5QlRRc01waWhFM3N5WkVKUGpoL0pCMVZGVVp3Qm9KKzlmSi9YNlR1WHE4c2Q3VWhKUzJpV2JJRVdMY01ZZkdjUHI5Y2prVEZoVExoL29ITnFpZ0toNFlFa1g3akc2ajRnaFM1M3RITzd4bnJxNVdtRVIzbE9wd3FOQ09LWHI4MXlCY0VDZ3Z6Y0hsQTk4K29NQXVyVmh1azlwS05iMjlnMjdWdnh3bHVQWWpIYnNOdnQ2UFU2dDRkYXRka3g5encwbEpwcUMzcWp6bXVnWXR4OS9kRm9OQjRaSkpkUzkrK2tyb216QmpINjNyNW9kUnJYOTh6dFJnSWNRZ2lmcW14bXNzcWNoWmRVdkQ4SnVWbDF1YU1kMFhIdWJjUU83c2xsMVhmYjhRc3c0aGRnWk8zQ25heGR0SlBFOXEzbzFqK0YxTzZKWGd1dG1VMFc1cjY1ak1weUV3RVhwbzdFSmtRUkdoSEVGMjh2WitMTVFhVDFUZWJBN3R4R1pUT29EcFhkbXcreityc2RtS3BxNk5namlic2ZHT0thMSttTHdhaG4xdE4zc3VTTFRlelpmSmkzWHBuUDRIRTk2RCtxaTF2S3FNUGg3T2F5ZU01R2RtMDZoSisvZ2J0K05MaFpneHRXaTQxdHF6UHdEL1NqZlJjSmNBZ2hiZzhKeWI3VDQ3MTFPbWxNOXdaRm82RFRlQStNRzR4NklscTQzMVRxOUxwR1R4Tm9iQmNUdC9Fb2lzK2dSbDE2bzY3QjRFYXQrc0VMbzUrQnRMN0pQdCt2Szdsei9DWDNYeXNpT3BTSTZLWm5GMmgxMmlZVldXM3ErblVwQ2pTVWZuazV4VHdWQlpMcVpRWTBaM0NqVm5OTmhXZ1JHKzVSc0wyV1ZxZWg5MURQS1J5MTZqOUFhdWp2cTZFT01vM050TlZvTlplOE52TVA5R3V3a0c1aml1eDZVLy92eExYYzM5RGtZTW10UmdJY1FvaWJWazIxQll2WjZxcW9YWEM2cE5IWkVZa3ByVWhNYVVYeCtYSnlMaFJUTzVWYmdGK0FrUm16UjlNbXBSWG5UaFd4YTlNaE1yWWY1ZmluNnpINkdlamFweDFuVGhUU0tzRlo2TlJjWStIemZ5K2xxS0JMbis3YUFBQVo1VWxFUVZTTWV4OGQ0WHFTRUJ3V3lNTy9tc2ljTjVaeGVGOGVWUlUxbUtyTnJqWjBsV1hWMkd4MmpINEc4ckxQQUdDNGNNR3hZOE1CbHM3YmduK2drWHNlR2thM2ZvM3ZqcUxWYWJqN2dTRWtwc1R5dzd6TnJQbCtCNEhCZnE2NXk2cERkYlVOM0xYeEVCM1MyakJ4MXFCbWJ4VzNja0U2NVNWVkRMKzdkNVBuNHdvaGhCQkNDSEU1NUtwVENISFR5czg3ejJldi8rQzI3Rkxwdy91MlpYTTA4eVNsUlJVVW5pdWxwdHJaMmNRdndFRGZFVjBZUEs2NzZ3bGJUT3RJeHM4WXlKaDcrNUs1STRmdDY3TFl1ZUVnT3pjY3BGdi9GTzU1Y0NoZnZyT1MwOGZQTS9uaFlYVHU1ZjZreXVobjRJSC9HVS9odVZJKyt0dENPdlZzNjVwaWNuRFBjWDZZdDltMXJrNnZjNDM5anFHZHNGbnM5QmlZY3RtUi9iUyt5YlJOalNWelo0NWJZYmFpZ2pMS2lpb3graHU0ODc3K2RMc1FjR2xPNldzeTJiSHVBRkV0d3hndzJyTVN1QkJDQ0NHRUVGZURCRGlFRURlRi9xUFRTR2dYNDdhc1ZVSVVJKys1QTV2Tmp1cFFDUTRMcEZ2ZmhyTWR3aUtET0xqM09LRVJRU1FrdDZSVmZCUUp5UzFwMDc0VldwMzNZbHM2dlk3dUExTG9QaUNGazhmT2tiNG1rNVN1Q1FBTUd0ZWQza002MHFtWDl6UmN2VkZIVE9zSU92ZHV4NGk3TDZaY3BxUWxvR2dVN0RZN09yMk90aDNqQ0k5eXBrUXFpdUsxUlZoVEJZVUdlQlExaTJvWnh0MC9Ia0ppU3F0R1Z5MXZxcWlXWVlSSEJUTjk5bWlmR1RYK2dYNXVjMVdGRUVJSUlZUzRVb3JxcThTd0VPSzJsMWwya2hmMmZ3bEFoNUJZbnU4NHFWSGIyVzEyTEFIWlYzTm9WMFJWRzV6aUtwcUJ3K0ZvbHVyc1RWVitOSmpBMEJEOEF3UGNDb1pkTFZPL0MrUytWQ3YzcFZxdStyR0VFSmZIYnJOajhUOEtpbHp5Q2lGRVk2a09xTWdOSVNnMEJMOEEvMFpkVngycXlML3VYVlN1L2RXbkVFSmNaeExjdVBxdVIzQkRDQ0Y4Y2tqU3NoQkNOSVhkb3FBb3lrMTMzU3pmOWtJSUlZUVE0cGFsS0FwWUEwQmJkcjJISW9RUU53MXp1UWFOUm9PaTBUUzYwMTZBMWtDSGtGaTBpb2FrSU44ZGtLNG1DWEFJSVlRUVFvaGJsd0lhU3loMmZTV0sxbjY5UnlPRUVEYzh1d1dzcFFiOGcvVE9yTnhHWm5Fa0JFVHhmTWRKQk9uOTBDbFhmNnF3TnhMZ0VFTDRsQlFZelIvVHBtT3lXekJxNU90Q0NDSEV6VWRSRkhRNkE3YktNSlRRb3VzOUhDR0V1T0ZWNWh2UUcvelFHL1RvOUxwR1ozRGNDT1NPUlFqaFU2RE9TSmZRZUNwdE5kZ2M4dFJMQ0NIRXpVZFJGRFFhRFhvbEJIT3hBMDFJR1JxZDQzb1BTd2doYmpoMml6TzRvZGo5TUFRYTBSc016bWtxRXVBUVF0ejJWRVVxMW90clNuVUFpbkpUbllTRkVOZUdvdEdnMCt0UjFWQXNSWHBzeG5LMC9tWTBlaFZGYWlJTElXNWpxc05aVU5SY3JzRmE2c3pjTUFRYU1mcjdvZFByVVc2eXd2RVM0QkJDWEIwT0hXaXQxM3NVNGpaeXMxYjdGa0pjRzRwR1FXOHdvQ2dLVm9zZWE1RVZtOFdLdytGQVZWVm5EM0VoaExqZFhIZzRwTkZvOEEvU296Zm8wUnNNRjRJYlRidW9PbEZkeU55OHpXZ1ZEVzJEb25tMDdZaXJOR2pmSk1BaGhQQ3B5bVltdDZyQVZZTWpJU0NxVWR0SnhYcHhQVnhPdFc4aHhPMURVUlRRZ042Z1I2TjFablE0L0IwNDdIYUpiUWdoYm11S0FocXRGbzFHZzFhblJhdlZYbFpXYkxYZHd1SHlmT2MrRzF1WnRKbEpnRU1JNFZOdVZRRXY3UDhTZ0E0aHNUemZjVkxqTnBTSzllSWF1OXhxMzBLSTI0dWlLS0FvYUJVRnJWYUxNM0ZEb2h0Q0NPSEtncjNKcC90S2dFTUkwZXlrWXIyNDFtN21hdDlDaUd1dk50QWgzeFJDQ0hGcnVia3FoZ2doYmdwMUs5YmJpc054Mk9TclJsd2RkZ3VVSGI5UTdkdnY1cXoyTFlRUVFnZ2htb2RrY0FnaHJncXBXQyt1bGx1dDJyY1FRZ2doaEdnZUV1QVFRbHcxVXJGZVhCWE5XTzFiQ0NHRUVFTGNPaVRBSVlTNGFxUml2YmhhbXF2YXR4QkNDQ0dFdUhWSWdFTUljVlZKeFhweHRkd3ExYjZGRUVJSUlVVHprQUNIRU9LYWtJcjFRZ2doaEJCQzNMb1MvS040cnRNay9MVUdRdlQrMTJVTUV1QVFRdmdVcURQU09UUWV1K29nUGlEaWVnOUhDSEZCYlEwYnlZaTZ1VWpXa1JCQ2lGdFpnTTVBYW5Bc1FYby9kSXIydW94QkFoeENDSitTQXFQNVU5cDBLbTAxMkJ6MjZ6MGNJVzU3enNDR0hZdTJDRlZUaGFxeGdpSUJqaHVlcW9CZEI3WUFOSlpRdEZxOTFJMFJRZ2docmdJSmNBZ2hoQkEzQVZWVnNWT0oxWEFPTkxiclBSelJGSW9LT2l2b3lyRHJLN0ZWaHFHM2g2RFQ2MEdEQkRtRUVFS0laaUlCRGlHRUVPSW1ZS2NTcS9IMDlSNkd1RUtLMW80U1dvUzVXRVZWUTV5dHRMVVM0QkJDQ0hIenE3WlpPR0VxZE5YZ1NBcU12dVpqa0FDSEVFSUljWU5USFRabjVvYTRaV2hDU3JFVTZWQVVCYjJpUjlGb3J2ZVFoQkJDaUN0eXdsVElhd2UrQjZCemFEeC9TcHQremNjZ0FRNGhoRSs1VlFWOGVHeXRxOGpvekRhRHJ2ZVFoTGp0cUtxS1ZWc3MwMUp1TVJxZEE1dXhIS3RGajFhblJTUDFPSVFRUW9nckpnRU9JWVJQVlRZeldXVW5BVkNSUW9aQ1hBK3FxdUxRVkY3dllZaXJRT3R2eGxwa1JhZlhvOWRvSk1BaGhCQkNYQ0hKaHhSQ0NDRnVaQ3JPYmluaWxxUFJxOWdzVmh3T0J4SkRGa0lJSWE2Y0JEaUVFRUtJRzVpcXF0SUs5aGFsYU1EaGNLQTZITTcvemtJSUlZUzRJaExnRUVJSUlZUzRUbFJWUldJYlFnZ2hSUE9RQUljUVFnZ2h4UFdpcXBLOUlZUVFRalFUQ1hBSUlZUVFRZ2doaEJEaXBpZGRWSVFRUWdnaGhCQkNDSEZGQXJRR09vVEVvbFUwSkFXMXVDNWprQUNIRUVJSUlack1WR1ZHbzFVdytobGN5MnhXT3pVbU0wRWhBZGRzSEtxcVlqWlo4UXN3K0Z5bnNyeWF3Q0IvRkkyMFlSVkNDQ0d1bG9TQUtKN3ZPSWtndlI4NlJYdGR4aUJUVklRUVBpVUZSdlBIdE9uOHR2TmtacllaZUwySEk0Um9SdlBmVzhYY041ZGQ5dlpMNW03aTN5OThTVldGeWJYc3dPNWMvdkhyT1c3cldjeFdjZzZlOXJxUDA3a0ZmUFMzaFp3OGRzN2pQWE9OaGZmKy9DMEg5K1EyT0k2aWMyVzg5dXluRGE3emoxL1BvYWlnck1GMWhCQkNDSEh6a3d3T0lZUlBnVG9qWFVManFiVFZZSFBZci9kd2hCRE5wS0swbWtONzgrZytJT1d5dHMvWWZwU3NYVGxNbkRXWXdHQi9yK3RZelRaMmJ6N0V4bVY3TVp1c1BQMkgrd2dKRDNSYlo4K1dJNXc1VVVoa2RLakg5dGtaSnpsem92Q2FaSVBZYlhaZS9aK1B2YjZuT3RRR016OSs5KytIMGVxdXoxTXFJWVFRUXJpVEFJY1FRZ2h4QmF5TzZ6MkNocDA5V2NSL1hsM2c5YjNkbXc2eGU5T2hSdTNucFhjZkI1eFpGNHMrMzhpb3lYM29OVGpWNjdyTDUyOWp6NWJEcUE2Vm5vTlNHVEM2SzhGaDdzRU5TNDJWak8xSDZkNC9oWUJnUDQ5OTdFL1BKandxbUJhdHdxbXB0cmk5Wi9UVCt3dzYyRzBPU2dyTFBaYVhGbFo0TEFzTTlzTS8wQSt0VHN1TGJ6L21kWCt2ekg2ZkoxK2NTbFRMTUsvdkN5R0VFT0xHSVFFT0lZUVE0aktGR0ZWT1Y5ellzejFidEFyanFaZW51VjQ3SENxZi9HTVI0UzFDbVB6UXNDYnQ2L1R4ODN6K3hsS3NGaHNkdXJVQndHeXljUExZT1hJTzUzTjRYeDRBUjdOT011THUzblRyMzk1Vm8yUEJSMnU1WTJnbjR0dkY4TXJzOTEzNzNMbmhJRHMzSEhTOWZ1bmR4eWt2cWVMb2dWT29EdFhyOUpOSG41dEVlR1F3cG1xekszQlJlTGJVOWY1Ykw4LzMyR2FPbCtrNHcrL3VUZThoSGZuYnJ6NXJNRXZqN1Q5ODdmTTkxYUh5M1A4OTJHQU5FQ0dFRU9KMmNLSzZrTGw1bTlFcUd0b0dSZk5vMnhIWGZBd1M0QkJDK0ZSbE01TmJWWURKYnNHbzBaRVFFSFc5aHlURURTV3RoWjJzUWkwMkIraHUwRGlIVnFkMXl6N1l0L1VJcGlvejQrL3YycVNzaEx3alo1ano1aktTTzhlNzZtSmtaNTdraTdlV282b3FJZUdCaEVZRVVWeFF4cE12VFVPcEV5OVFWWlVEdTNOSTZoQkxmTHNZQUFhTjYwN0hIb211ZFE3dU9jNm1aWHNCMkxvcUEvOUFJdy85WXFKYjRLR3lySnBQLzdrRXJWYkQraDkyczJQZEFkZDd0VUdOMm1CT2JjWUpPTE13bm5wNW11dnpsaFJXOE1ZTFg5SXlQdEsxenEvKytpUGUrL08zYnArNTM4aXVMSisvbFNkZm5NclJyRk5zVzUzaDl2NWp6MC95cURraWhCQkMzSzZxN1JZT2wrY0RvSEI5Q250TGdFTUk0Vk51VlFFdjdQOFNnQTRoc1R6ZmNkSjFIcEVRTjVaSnlWYTJudGF4NElpZSsxS3QxM3M0bDJTM09kaXdkQy9oVWNGRXgwYTRaVkkwNUtWM0h5Y2lPcFRVN29sTSt2RlEvdlN6RHdGSTdoelBoSmtEaVcvWGt1alljQTd2eTJQZU95czRsWFBPRmNoUVZUaTA5emgybThNdG9CQWFFVVJzbTRzdDVQTHpDZ0ZuRUdQWHBvTU1HdE9ORnJIaGJ1UFFYYWgxb2RWcEdUOWpJT05uREtUd2JDbHZ2VHpmRmRDb204bmh5L2ExbVFRRys1UGN1YlhiOUplZi8vbCtqM1dYejk4S1FMK1JYZWczc292YmU1WGwxWmM4bGhCQ0NDR3VIUWx3Q0NHRUVKY3BLY3pCdEZRTDh3OFpDREhDMkVTclcrYkNqU1o5VFNiRkJXVk1mbmc0a2RHaGJsTlg2dHU4WWg5N3R4eWhmWmQ0QUlMREFwanl5SEMzZFJRRmVnM3U2SHJkTmpXT2x2R1JmUFMzaFI3NzY5SzdIYTBTTHAwRnRuUGpRWFE2SFgzckJSTUE3SFpud1JPdDlzclNaVVpQNlV2L1VXbG9OQnI4QTQzODRpOHo4UTgwOG4vUHozVmJyLytvcmtUR2hLTFRhZG02S29PdHE5d3pPSDd4NS90NStvL1RNZnJycjJnOFFnZ2hoR2dlRXVBUVFnZ2hyc0RrRkN2bFpvVVA5aG5ZZUVwTHoyZzdDYUVPQXBycERLczRJS2taR29rVW55OW4vWkxkQUhUdDB3NUZVYnhPVWJHYWJTeWV1NUg5NlVjWk5LNDdJeWIxOWxnbnBuVWtPcjFuNXhDOVVjZFBmanVGc3VJS2JGWm41eVZGVWZBUE5CSVE1RmxJMUp1aEUzclJ1V2RiTmkzYlI5dlVXSkpTNDF6dk9Sek9BSWUzWXgvTk9zbUpvMmRKNjlzZXdDTTdwWDVkanJ0K05KaWVnMUpSRk1YVjNlWFovemZUWTcvOVIzVmwwN0s5bEJWWGVuMC9va1ZJb3o2WEVFSUlJYTQrQ1hBSUlZUVFWMENyd0NOcEZ2ckUydmswMDhBWEI1dTMyR1NnMXNhN3JhOXNIdzZIZ3dVZnJjVmlkazZqVVh5a21SU2ZMMmZ1bTh1b3JxeGh4cE5qNkpEV3htTWRtOVhHMU1kR1lMUGFHelVkUkZWVnJ4a1hWZVVtdCsycnlrMFh4Z1pSTGNQSXp6dlBqdlVIZVB6NWU0aU1jYmFSZGRSbWNPZzBPQndPVGh3OXgvNzBiTUJaUkxSenI3YXUvVTJZT1lqMVMzYno0QzhtdUIxMzk2WkRiRjJWUVV4Y2hHdFphVkVGci85dUhucmp4Y3NpcTluR002L09vS3JjeE5wRnU5Qm9OT3k3Y0N4d1R2ZHgyQjI4K1BaakRSWW9GVUlJSWNTMUl3RU9JWVFRb2hsMGliTHp0MkVtaWt3SzU2bzBxTTIwWDhWaHYrSjlMSm03bWRPNUJVUzFER3N3S0hFcXA0Q2ljMlg4L00vM0V4b1I1SFdkL0x4Q1B2NzdvaVlkZjlLRFErbmVQOFZ0MmJyRnUxaTNlSmZYOVJXTnd0VEhSdkxlWDc3bGk3ZVg4L2p6OTJEME4yQ3pYY2pnMEdsWjhPRmFzbmJsb0RjNEwyWCs1NDh6Q0k4S3B2QnNLUnFOaHRUdWJWZ3lkeE42Zzg3MVdhd1dHMW03bk1WTzQ1S2lQWTc3MjljZmR2My9WMmEvVDM1ZUlhdS8zVTVjWWd0cVRCYkdUdTFIMjlRNE1uY2VZK1UzNlF5N3E1Y0VONFFRUW9nYmlBUTRoQkJDaUdZVTZhOFM2WC9sUVlsYWRwc2R5NlZYOHluM2NENjdOeDJpYysrMmRFaHJ3NEtQMXJKNHppWjJiVHpvYzV0Ly9mWUxqMlYxdTVJQVBQUHFETUlpZzEydlRWVm15a3NxaVdrZDZiYWVyMEttRTJZT292ZVFpL1U3ZG00NHlKSzVtMXl2L1FPTlRIdHNKQi8rZFNIZmZicWU2Yk5IWTdjNWY2NWFuWlpPdmRyU3JWOTdRaU9DZU9lUDN4QWU1UnlMMVdMRDRLY25LQ1NBdU1RVzdOMXloS0VUZXdLdzRZYzlWSlJXYy8rVFk3Mk82Yy9QZk96MjJzL2Z3TlRIUjlJeVBvck1IVWVaOTg0S05Gb05pcUx3NDJmR0U1dll3dXQraEJCQ0NIRjlTSUJEQ0NHRXVJVWxkWWpsemhrRHVHTklKN0oyNXdBdy9LNWVIaDFCQUk3c1A4SEtCZWtORmgvMTVkQys0eXo4YkFNdnZmUDRwVmR1cE5qRUZveVoyaGU5UVllcTRxcnJvZE5yNmRRekNmRHNtbEpXWEVsWXBETmpvK2VnVkZZdVNPZU9ZWjA0ZTdLSXpjdjNNV0JNbWxzM2w3cCsrL3JEL0w5ZmZNcVBmejdlMWVHbHRLaUM5RFVaYkYrYkJVQk1YQVNuY2dyNCtCK0xhZE8rSlRHdEkyaWJHa2U3VGxjNGowZ0lJWVFRVjB3Q0hFSUlJY1F0cnMrd3ptNnZBMFA4Q1F6eDkxaXZ0bFdydCtLamwyS3BzV0l3Tkg4M2tiNGpMZ1ppckZZYldwM1dadzBSZ05QSHo5TXEzdG10cFh2L0ZMYXMzTSs4ZDFadzduUXhiVkphZVMyYWVqcjNQRDk3NVQ2UDVSdVg3bUhQbGlPMFRvcG02SVNlZE9qV0JyOEFJMlhGbFJ6WWxVUHU0WHoycHg4bHFVTnNNM3hTSVlRUTR1YVc0Qi9GYzUwbTRhODFFS0wzdk02NEZpVEFJWVR3S1ZCbnBITm9QSGJWUVh4QXhLVTNFRUxjdGdyeVM5QWJkSnc5V2VRelErSktXV3FzcnBvYjNxZ3FITnlUeTRpN25VRU1qVlpELzFGZFdUeG5FeHFOaG5IVCtxSFJlQlk4L2ZxRDFUeno2Z3pYNjQvL3ZoaEZBek9mR2tmSEhrbTg5Zko4TW5jZWc4L3FIYytoOHB2WEg4SmdsRGF4UWdnaFJJRE9RR3B3TEVGNlAzU0taOGV6YTBFQ0hFSUluNUlDby9sVDJuUXFiVFhZbXFIUW9SRGk1aGNZN0UvWFBzbHVOL1hIRHB4aTM3WnM5QVlkLzNsMUFkRnhFWFRyMTU2MFBzbDA3WlBzdFpYcWtybWIzR3B1TkVaWmNTVitBYjY3MUJ6WWxZT3Aya3lIYm0xUVZkaStOcE9WQzlLSmJ4ZEQwYmt5UHZ6clFnYU1UcVAvNks0WS9YenY1K0ZmVFhSTlVhbWRBdlBpMjQrNXJWTmVVc1UvZnpPM1NlTVhRZ2doeE5VbEFRNGhoQkRpTmxaZVVvVk9wOFhvcitmOG1aSUdNeVFBSW1OQ21mTEljS29xVEdUdHpHRi9lalpITWs2UTJqMlJxWStONU9TeHMremVmSmkxQzNleSt0c2RwS1FsWUs2eG9xcXEyOVNTWVJONzBibjN4YmF1V1R0ejNMcXFaR3cvNnRwdlZFd281YVhWYkYrYlJadVVWZ0JVbGxWanR6czRlNm9JdlVGSFdYRWxQM3k1bVNGMzlxRHdiQ2svek52Q3laeHpEQnJiamVGMzljWlViV2J0b2wxc1hMcVg5TFdaOUI3U2lkNURPbUs0MEJvMjc4Z1pUdWtLc05zY2JGdWRpY1Bob0dYclNGSzdKemJqVDFzSUlZUVFWNU1FT0lRUVFvamIyTWFsZTlpNTRVSkhGUVVHait2dWRUM1ZvYkxvODQwVW55K251S0NNaXJKcUZFVWhJYmtsMDM0eXlsWDBNN0ZETElrZFlxbXBIc2llellmWXZ2NEFjOTljUmtKeVN4NysxVjJ1L1FXRytMdlYrcWhmRXlRa1BKRE1IY2ZJM0hITXRTd3VLWnJSVS9vQ2tMbnpHTXZuYjBOUkZQcVA3c3JHcFh1SWlnbWpTKzkyL1B1Rkw0bU9EZWV4NXlhNU1qRUNndnlZY1A5QUJvNUpZOHVLL2FTdnpjUnVkMkMzMmRIcHRheGJzcHZnMEFDU083Zkc2RzhnTU1pUHVEcGRVdjd3NUFkWDhGTVdRZ2doYm4zVk5nc25USVd1R2h4SmdaNHQyYTgyUlZWVjlab2ZWUWh4VTVFcEtrSmNQM2FiSFV0QWRyUHN5MksyVWxsdWNwc3lZclBhTUp1c09Cd09ESDc2QnFkdWJGdWR3ZG1UUlVSRWh4TFRPb0w0dGpFRUJQazFlRXhWVlRtU2NRTFZvYnF5SVVxTEtnZ0k5TVBnMTNEdENvZmRnY1ZzdzI2M285ZnIzTlozMkIyWWF5em9EWHAwZWkxMm13T3J4WXBmZ0pHUzgrV0VlNWtXVTVmWlpFR24xNkZvOEZxWG8rNTZCL2NlcDN2L0ZMZmxWb3VOckYwNXBQVk5ibkQ3U3lrL0dreGdhQWorZ1FGb2RkZG52cklRUWdqUkhBNVY1UFBhZ2U4QjZCd2F6NS9TcGwvek1VaUFRd2poVTI1VkFSOGVXK3NxTWpxenphRHJQU1FoYmp2TkdlQVFOeDRKY0FnaGhMaFYzQWdCRHBtaUlvVHdxY3BtSnF2c0pQKy92ZnZIamFNTXdEajhmak03WSs5bWNSQXlLU3pGVXRLRWdNUWh1SUJMRHNBaGtvYU9ob3NnVVhJSUxrQ0JSSVZJa1FJRktWaU9FKytmR1FxalJCYUtMUVdUM2M4OFQ3ZldqdDVQY3VXZloyZVRaSXdXQ2dBQWJLOTN2NmNTQUFBQVlFc0lIQUFBQUVEMUJBNEEySFpqdWZvOVZHY2NrcFJ5NGV0ekFZQjNKM0FBd0xZYlBETHJKbG92enVPR3ZnRUExMFBnQUlBdFZrcEpsck5OSDRQL3dObHhrNlpwVXByR1hSd0FjQTM4U3dnQXRsbEptc1h0ckx1VGxIYTk2ZE53VGRhTFpQbTh6M1RlcFdtYVJOOEFvSEt6dHMrRHZZTzBwY205K2NjYk9ZUEFBUUJickpTU3lhVFA2dVREbE50L2JQbzRYSk9UcDMyNmZqZGQzMlhTVGR6QkFVRDFEbWY3ZWZ6d0tQTnVONVBTYnVRTVpSekhjU1BMd05aN3NUckxyeTkrejh2MUlqdk5KSWV6L1UwZkNmNlh4bUhJY3JITTJlcDVtcjAvMDB5R1RSK0pkN1Jlbk1lTnN0N045TllzdTdOcHVyNUxhWHhxR0lDYlFlQUF0dHJKNmxWV2cxdmpZWk9HOVpEbFlwSEZxOU1NTzhkcHAyZHB1akhGMzhWYmJ4ek9IeWg2ZHR4aytmejh6bzErZHljNzA5MTBmWittOVVzRTRPYllaT0R3RVJVQXFFQnBTcnErVHlrbHkwV1g1Ui9MckJiTERNT1FjUndULzYvWVhuOS9GV3pUTkpuT3UzUjlsNjd2TSttNmxNWkhVd0RndWdnY0FGQ0JVa3JTSkYzZnBXbWJUTG91dzNUSXNGNXJHeFVvSlduYU5rM1RwSjIwYWR2MmRmZ0FnSnZneWVtemZQZmJqMmxMay92ek8vbnEvaGZ2L1F3Q0IvQlduc0VCMjZXVWtwU1N0cFMwYlp2ekd6ZlVqVnFVVWxKS2hBMEFicVRUOVNLL0hEOU5rcFFOZlQyWXdBRzgxYTh2ZnMvWFAzMmZKSG13ZDVESEQ0ODJmQ0lnZVJNNi9Ja01BUENHcDFvQkFBQUExUk00QUFBQWdPb0pIQUFBQUVEMUJBNEFBQUNnZWdJSEFBQUFVRDJCQXdBQUFLaWVyNGtGQUFBQS9wWEQ2WDRlZlhxVWFkdG5yNXR1NUF3Q0IvQld0eVk3K2V6MjNhekhJWGRuSHlWSm5wdyt5K2w2Y2VsMWg5UDl6Q2I5NjllbnEwV2V2SHgyNlRXenRzL2hiUC9DejJ6WnNtWExsaTFidG16WnNsWFAxaWNmSEdUZTdXWlMya3ZmKzE4Uk9JQzN1bmZyVHI3NS9NdWNyRjVsTmF5VEpOLzk5bU4rT1g1NjZYV1BQajNLSng4Y3ZINzk1T1d6ZlB2ekQ1ZGU4MkR2SUk4ZkhsMzRtUzFidG16WnNtWExsaTFidHVyZGV0OEVEdUJLMDZiTDJIWkprclpjL2VpZWFkdG4zdTFlZUgyVnRqUVhyckZseTVZdFc3WnMyYkpseTFaOVcrMEdIL1VwY0FCWGFwczN0NWpkbjk5SlNibjAvWHZkOU1KdGFYdmROSi9kdm52cE5mZm1ILy9qVmpaYnRtelpzbVhMbGkxYnRtelZ1L1crbFhFY3g0MmVBQUFBQU9CZjhqV3hBQUFBUVBVRURnQUFBS0I2QWdjQUFBQlFQWUVEQUFBQXFKN0FBUUFBQUZSUDRBQUFBQUNxSjNBQUFBQUExUk00QUFBQWdPb0pIQUFBQUVEMUJBNEFBQUNnZWdJSEFBQUFVRDJCQXdBQUFLaWV3QUVBQUFCVVQrQUFBQUFBcWlkd0FBQUFBTlVUT0FBQUFJRHFDUndBQUFCQTlRUU9BQUFBb0hvQ0J3QUFBRkE5Z1FNQUFBQ29uc0FCQUFBQVZFL2dBQUFBQUtvbmNBQUFBQURWRXpnQUFBQ0E2Z2tjQUFBQVFQVUVEZ0FBQUtCNkFnY0FBQUJRdmI4QUVMV1Nuc241SVowQUFBQUFTVVZPUks1Q1lJST0iLAoJIlRoZW1lIiA6ICIiLAoJIlR5cGUiIDogIm1pbmQiLAoJIlZlcnNpb24iIDogIjMxIgp9Cg=="/>
    </extobj>
  </extobjs>
</s:customData>
</file>

<file path=customXml/itemProps18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4985</Words>
  <Application>WPS 演示</Application>
  <PresentationFormat>宽屏</PresentationFormat>
  <Paragraphs>759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宋体</vt:lpstr>
      <vt:lpstr>Wingdings</vt:lpstr>
      <vt:lpstr>Wingdings</vt:lpstr>
      <vt:lpstr>微软雅黑</vt:lpstr>
      <vt:lpstr>OPPOSans M</vt:lpstr>
      <vt:lpstr>OPPOSans H</vt:lpstr>
      <vt:lpstr>思源黑体 CN Bold</vt:lpstr>
      <vt:lpstr>思源黑体 CN Bold</vt:lpstr>
      <vt:lpstr>Noto Sans SC</vt:lpstr>
      <vt:lpstr>Noto Sans S Chinese Light</vt:lpstr>
      <vt:lpstr>思源宋体 CN</vt:lpstr>
      <vt:lpstr>黑体</vt:lpstr>
      <vt:lpstr>Arial Unicode MS</vt:lpstr>
      <vt:lpstr>Calibri</vt:lpstr>
      <vt:lpstr>Bebas</vt:lpstr>
      <vt:lpstr>Segoe Print</vt:lpstr>
      <vt:lpstr>楷体</vt:lpstr>
      <vt:lpstr>思源黑体 CN Normal</vt:lpstr>
      <vt:lpstr>汉仪行楷简</vt:lpstr>
      <vt:lpstr>Arial</vt:lpstr>
      <vt:lpstr>思源黑体 CN Regular</vt:lpstr>
      <vt:lpstr>MiSans Normal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张春艳</cp:lastModifiedBy>
  <cp:revision>173</cp:revision>
  <dcterms:created xsi:type="dcterms:W3CDTF">2019-06-19T02:08:00Z</dcterms:created>
  <dcterms:modified xsi:type="dcterms:W3CDTF">2026-06-03T02:22:30Z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F4B0DA0F7E6E458D8BD436EF5BA1F124_13</vt:lpwstr>
  </property>
</Properties>
</file>